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slides/slide142.xml" ContentType="application/vnd.openxmlformats-officedocument.presentationml.slide+xml"/>
  <Override PartName="/ppt/slides/slide229.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slides/slide131.xml" ContentType="application/vnd.openxmlformats-officedocument.presentationml.slide+xml"/>
  <Override PartName="/ppt/slides/slide218.xml" ContentType="application/vnd.openxmlformats-officedocument.presentationml.slide+xml"/>
  <Override PartName="/ppt/slides/slide25.xml" ContentType="application/vnd.openxmlformats-officedocument.presentationml.slide+xml"/>
  <Override PartName="/ppt/slides/slide72.xml" ContentType="application/vnd.openxmlformats-officedocument.presentationml.slide+xml"/>
  <Override PartName="/ppt/slides/slide207.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slides/slide232.xml" ContentType="application/vnd.openxmlformats-officedocument.presentationml.slide+xml"/>
  <Override PartName="/ppt/slides/slide243.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slides/slide169.xml" ContentType="application/vnd.openxmlformats-officedocument.presentationml.slide+xml"/>
  <Override PartName="/ppt/slides/slide221.xml" ContentType="application/vnd.openxmlformats-officedocument.presentationml.slide+xml"/>
  <Override PartName="/ppt/tableStyles.xml" ContentType="application/vnd.openxmlformats-officedocument.presentationml.tableStyles+xml"/>
  <Override PartName="/ppt/slides/slide147.xml" ContentType="application/vnd.openxmlformats-officedocument.presentationml.slide+xml"/>
  <Override PartName="/ppt/slides/slide158.xml" ContentType="application/vnd.openxmlformats-officedocument.presentationml.slide+xml"/>
  <Override PartName="/ppt/slides/slide194.xml" ContentType="application/vnd.openxmlformats-officedocument.presentationml.slide+xml"/>
  <Override PartName="/ppt/slides/slide210.xml" ContentType="application/vnd.openxmlformats-officedocument.presentationml.slide+xml"/>
  <Override PartName="/ppt/notesSlides/notesSlide30.xml" ContentType="application/vnd.openxmlformats-officedocument.presentationml.notesSlide+xml"/>
  <Override PartName="/ppt/slides/slide99.xml" ContentType="application/vnd.openxmlformats-officedocument.presentationml.slide+xml"/>
  <Override PartName="/ppt/slides/slide136.xml" ContentType="application/vnd.openxmlformats-officedocument.presentationml.slide+xml"/>
  <Override PartName="/ppt/slides/slide183.xml" ContentType="application/vnd.openxmlformats-officedocument.presentationml.slide+xml"/>
  <Override PartName="/ppt/notesSlides/notesSlide7.xml" ContentType="application/vnd.openxmlformats-officedocument.presentationml.notesSlide+xml"/>
  <Override PartName="/ppt/slides/slide77.xml" ContentType="application/vnd.openxmlformats-officedocument.presentationml.slide+xml"/>
  <Override PartName="/ppt/slides/slide88.xml" ContentType="application/vnd.openxmlformats-officedocument.presentationml.slide+xml"/>
  <Override PartName="/ppt/slides/slide125.xml" ContentType="application/vnd.openxmlformats-officedocument.presentationml.slide+xml"/>
  <Override PartName="/ppt/slides/slide172.xml" ContentType="application/vnd.openxmlformats-officedocument.presentationml.slide+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s/slide150.xml" ContentType="application/vnd.openxmlformats-officedocument.presentationml.slide+xml"/>
  <Override PartName="/ppt/slides/slide161.xml" ContentType="application/vnd.openxmlformats-officedocument.presentationml.slide+xml"/>
  <Override PartName="/ppt/slides/slide248.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55.xml" ContentType="application/vnd.openxmlformats-officedocument.presentationml.slide+xml"/>
  <Override PartName="/ppt/slides/slide237.xml" ContentType="application/vnd.openxmlformats-officedocument.presentationml.slide+xml"/>
  <Override PartName="/ppt/theme/theme2.xml" ContentType="application/vnd.openxmlformats-officedocument.them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s/slide215.xml" ContentType="application/vnd.openxmlformats-officedocument.presentationml.slide+xml"/>
  <Override PartName="/ppt/slides/slide226.xml" ContentType="application/vnd.openxmlformats-officedocument.presentationml.slide+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s/slide199.xml" ContentType="application/vnd.openxmlformats-officedocument.presentationml.slide+xml"/>
  <Override PartName="/ppt/slides/slide204.xml" ContentType="application/vnd.openxmlformats-officedocument.presentationml.slide+xml"/>
  <Override PartName="/ppt/slides/slide251.xml" ContentType="application/vnd.openxmlformats-officedocument.presentationml.slide+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188.xml" ContentType="application/vnd.openxmlformats-officedocument.presentationml.slide+xml"/>
  <Override PartName="/ppt/slides/slide240.xml" ContentType="application/vnd.openxmlformats-officedocument.presentationml.slide+xml"/>
  <Override PartName="/ppt/notesSlides/notesSlide13.xml" ContentType="application/vnd.openxmlformats-officedocument.presentationml.notesSlide+xml"/>
  <Override PartName="/ppt/slides/slide119.xml" ContentType="application/vnd.openxmlformats-officedocument.presentationml.slide+xml"/>
  <Override PartName="/ppt/slides/slide166.xml" ContentType="application/vnd.openxmlformats-officedocument.presentationml.slide+xml"/>
  <Override PartName="/ppt/slides/slide177.xml" ContentType="application/vnd.openxmlformats-officedocument.presentationml.slide+xml"/>
  <Override PartName="/ppt/slideLayouts/slideLayout10.xml" ContentType="application/vnd.openxmlformats-officedocument.presentationml.slideLayout+xml"/>
  <Override PartName="/ppt/slides/slide108.xml" ContentType="application/vnd.openxmlformats-officedocument.presentationml.slide+xml"/>
  <Override PartName="/ppt/slides/slide155.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slides/slide144.xml" ContentType="application/vnd.openxmlformats-officedocument.presentationml.slide+xml"/>
  <Override PartName="/ppt/slides/slide191.xml" ContentType="application/vnd.openxmlformats-officedocument.presentationml.slide+xml"/>
  <Override PartName="/ppt/notesSlides/notesSlide4.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slides/slide133.xml" ContentType="application/vnd.openxmlformats-officedocument.presentationml.slide+xml"/>
  <Override PartName="/ppt/slides/slide180.xml" ContentType="application/vnd.openxmlformats-officedocument.presentationml.slide+xml"/>
  <Override PartName="/ppt/slides/slide27.xml" ContentType="application/vnd.openxmlformats-officedocument.presentationml.slide+xml"/>
  <Override PartName="/ppt/slides/slide74.xml" ContentType="application/vnd.openxmlformats-officedocument.presentationml.slide+xml"/>
  <Override PartName="/ppt/slides/slide111.xml" ContentType="application/vnd.openxmlformats-officedocument.presentationml.slide+xml"/>
  <Override PartName="/ppt/slides/slide209.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100.xml" ContentType="application/vnd.openxmlformats-officedocument.presentationml.slide+xml"/>
  <Override PartName="/ppt/slides/slide234.xml" ContentType="application/vnd.openxmlformats-officedocument.presentationml.slide+xml"/>
  <Override PartName="/ppt/slides/slide245.xml" ContentType="application/vnd.openxmlformats-officedocument.presentationml.slide+xml"/>
  <Default Extension="wmf" ContentType="image/x-wmf"/>
  <Override PartName="/ppt/notesSlides/notesSlide18.xml" ContentType="application/vnd.openxmlformats-officedocument.presentationml.notesSlide+xml"/>
  <Override PartName="/ppt/slides/slide41.xml" ContentType="application/vnd.openxmlformats-officedocument.presentationml.slide+xml"/>
  <Override PartName="/ppt/slides/slide223.xml" ContentType="application/vnd.openxmlformats-officedocument.presentationml.slide+xml"/>
  <Override PartName="/ppt/slides/slide30.xml" ContentType="application/vnd.openxmlformats-officedocument.presentationml.slide+xml"/>
  <Override PartName="/ppt/slides/slide149.xml" ContentType="application/vnd.openxmlformats-officedocument.presentationml.slide+xml"/>
  <Override PartName="/ppt/slides/slide196.xml" ContentType="application/vnd.openxmlformats-officedocument.presentationml.slide+xml"/>
  <Override PartName="/ppt/slides/slide212.xml" ContentType="application/vnd.openxmlformats-officedocument.presentationml.slide+xml"/>
  <Override PartName="/ppt/notesSlides/notesSlide32.xml" ContentType="application/vnd.openxmlformats-officedocument.presentationml.notesSlide+xml"/>
  <Override PartName="/ppt/slides/slide138.xml" ContentType="application/vnd.openxmlformats-officedocument.presentationml.slide+xml"/>
  <Override PartName="/ppt/slides/slide167.xml" ContentType="application/vnd.openxmlformats-officedocument.presentationml.slide+xml"/>
  <Override PartName="/ppt/slides/slide185.xml" ContentType="application/vnd.openxmlformats-officedocument.presentationml.slide+xml"/>
  <Override PartName="/ppt/slides/slide201.xml" ContentType="application/vnd.openxmlformats-officedocument.presentationml.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s/slide79.xml" ContentType="application/vnd.openxmlformats-officedocument.presentationml.slide+xml"/>
  <Override PartName="/ppt/slides/slide109.xml" ContentType="application/vnd.openxmlformats-officedocument.presentationml.slide+xml"/>
  <Override PartName="/ppt/slides/slide127.xml" ContentType="application/vnd.openxmlformats-officedocument.presentationml.slide+xml"/>
  <Override PartName="/ppt/slides/slide145.xml" ContentType="application/vnd.openxmlformats-officedocument.presentationml.slide+xml"/>
  <Override PartName="/ppt/slides/slide156.xml" ContentType="application/vnd.openxmlformats-officedocument.presentationml.slide+xml"/>
  <Override PartName="/ppt/slides/slide174.xml" ContentType="application/vnd.openxmlformats-officedocument.presentationml.slide+xml"/>
  <Override PartName="/ppt/slides/slide192.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slides/slide134.xml" ContentType="application/vnd.openxmlformats-officedocument.presentationml.slide+xml"/>
  <Override PartName="/ppt/slides/slide163.xml" ContentType="application/vnd.openxmlformats-officedocument.presentationml.slide+xml"/>
  <Override PartName="/ppt/slides/slide181.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slides/slide141.xml" ContentType="application/vnd.openxmlformats-officedocument.presentationml.slide+xml"/>
  <Override PartName="/ppt/slides/slide152.xml" ContentType="application/vnd.openxmlformats-officedocument.presentationml.slide+xml"/>
  <Override PartName="/ppt/slides/slide170.xml" ContentType="application/vnd.openxmlformats-officedocument.presentationml.slide+xml"/>
  <Override PartName="/ppt/slides/slide239.xml" ContentType="application/vnd.openxmlformats-officedocument.presentationml.slide+xml"/>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s/slide130.xml" ContentType="application/vnd.openxmlformats-officedocument.presentationml.slide+xml"/>
  <Override PartName="/ppt/slides/slide217.xml" ContentType="application/vnd.openxmlformats-officedocument.presentationml.slide+xml"/>
  <Override PartName="/ppt/slides/slide228.xml" ContentType="application/vnd.openxmlformats-officedocument.presentationml.slide+xml"/>
  <Override PartName="/ppt/slides/slide246.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Override PartName="/ppt/slides/slide206.xml" ContentType="application/vnd.openxmlformats-officedocument.presentationml.slide+xml"/>
  <Override PartName="/ppt/slides/slide235.xml" ContentType="application/vnd.openxmlformats-officedocument.presentationml.slide+xml"/>
  <Default Extension="jpeg" ContentType="image/jpeg"/>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s/slide213.xml" ContentType="application/vnd.openxmlformats-officedocument.presentationml.slide+xml"/>
  <Override PartName="/ppt/slides/slide224.xml" ContentType="application/vnd.openxmlformats-officedocument.presentationml.slide+xml"/>
  <Override PartName="/ppt/slides/slide24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s/slide168.xml" ContentType="application/vnd.openxmlformats-officedocument.presentationml.slide+xml"/>
  <Override PartName="/ppt/slides/slide179.xml" ContentType="application/vnd.openxmlformats-officedocument.presentationml.slide+xml"/>
  <Override PartName="/ppt/slides/slide197.xml" ContentType="application/vnd.openxmlformats-officedocument.presentationml.slide+xml"/>
  <Override PartName="/ppt/slides/slide202.xml" ContentType="application/vnd.openxmlformats-officedocument.presentationml.slide+xml"/>
  <Override PartName="/ppt/slides/slide231.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s/slide139.xml" ContentType="application/vnd.openxmlformats-officedocument.presentationml.slide+xml"/>
  <Override PartName="/ppt/slides/slide157.xml" ContentType="application/vnd.openxmlformats-officedocument.presentationml.slide+xml"/>
  <Override PartName="/ppt/slides/slide186.xml" ContentType="application/vnd.openxmlformats-officedocument.presentationml.slide+xml"/>
  <Override PartName="/ppt/slides/slide220.xml" ContentType="application/vnd.openxmlformats-officedocument.presentationml.slide+xml"/>
  <Override PartName="/ppt/notesSlides/notesSlide11.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slides/slide128.xml" ContentType="application/vnd.openxmlformats-officedocument.presentationml.slide+xml"/>
  <Override PartName="/ppt/slides/slide146.xml" ContentType="application/vnd.openxmlformats-officedocument.presentationml.slide+xml"/>
  <Override PartName="/ppt/slides/slide164.xml" ContentType="application/vnd.openxmlformats-officedocument.presentationml.slide+xml"/>
  <Override PartName="/ppt/slides/slide175.xml" ContentType="application/vnd.openxmlformats-officedocument.presentationml.slide+xml"/>
  <Override PartName="/ppt/slides/slide193.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slides/slide124.xml" ContentType="application/vnd.openxmlformats-officedocument.presentationml.slide+xml"/>
  <Override PartName="/ppt/slides/slide135.xml" ContentType="application/vnd.openxmlformats-officedocument.presentationml.slide+xml"/>
  <Override PartName="/ppt/slides/slide153.xml" ContentType="application/vnd.openxmlformats-officedocument.presentationml.slide+xml"/>
  <Override PartName="/ppt/slides/slide171.xml" ContentType="application/vnd.openxmlformats-officedocument.presentationml.slide+xml"/>
  <Override PartName="/ppt/slides/slide182.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slides/slide160.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s/slide236.xml" ContentType="application/vnd.openxmlformats-officedocument.presentationml.slide+xml"/>
  <Override PartName="/ppt/slides/slide247.xml" ContentType="application/vnd.openxmlformats-officedocument.presentationml.slide+xml"/>
  <Override PartName="/ppt/slideLayouts/slideLayout6.xml" ContentType="application/vnd.openxmlformats-officedocument.presentationml.slideLayout+xml"/>
  <Override PartName="/ppt/slides/slide43.xml" ContentType="application/vnd.openxmlformats-officedocument.presentationml.slide+xml"/>
  <Override PartName="/ppt/slides/slide90.xml" ContentType="application/vnd.openxmlformats-officedocument.presentationml.slide+xml"/>
  <Override PartName="/ppt/slides/slide225.xml" ContentType="application/vnd.openxmlformats-officedocument.presentationml.slide+xml"/>
  <Override PartName="/ppt/theme/theme1.xml" ContentType="application/vnd.openxmlformats-officedocument.theme+xml"/>
  <Override PartName="/ppt/slides/slide32.xml" ContentType="application/vnd.openxmlformats-officedocument.presentationml.slide+xml"/>
  <Override PartName="/ppt/slides/slide214.xml" ContentType="application/vnd.openxmlformats-officedocument.presentationml.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slides/slide187.xml" ContentType="application/vnd.openxmlformats-officedocument.presentationml.slide+xml"/>
  <Override PartName="/ppt/slides/slide198.xml" ContentType="application/vnd.openxmlformats-officedocument.presentationml.slide+xml"/>
  <Override PartName="/ppt/slides/slide203.xml" ContentType="application/vnd.openxmlformats-officedocument.presentationml.slide+xml"/>
  <Override PartName="/ppt/slides/slide250.xml" ContentType="application/vnd.openxmlformats-officedocument.presentationml.slide+xml"/>
  <Override PartName="/ppt/notesSlides/notesSlide23.xml" ContentType="application/vnd.openxmlformats-officedocument.presentationml.notesSlide+xml"/>
  <Override PartName="/ppt/slides/slide129.xml" ContentType="application/vnd.openxmlformats-officedocument.presentationml.slide+xml"/>
  <Override PartName="/ppt/slides/slide176.xml" ContentType="application/vnd.openxmlformats-officedocument.presentationml.slide+xml"/>
  <Override PartName="/ppt/notesSlides/notesSlide12.xml" ContentType="application/vnd.openxmlformats-officedocument.presentationml.notesSlide+xml"/>
  <Override PartName="/ppt/slides/slide118.xml" ContentType="application/vnd.openxmlformats-officedocument.presentationml.slide+xml"/>
  <Override PartName="/ppt/slides/slide165.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slides/slide143.xml" ContentType="application/vnd.openxmlformats-officedocument.presentationml.slide+xml"/>
  <Override PartName="/ppt/slides/slide154.xml" ContentType="application/vnd.openxmlformats-officedocument.presentationml.slide+xml"/>
  <Override PartName="/ppt/slides/slide190.xml" ContentType="application/vnd.openxmlformats-officedocument.presentationml.slide+xml"/>
  <Override PartName="/ppt/viewProps.xml" ContentType="application/vnd.openxmlformats-officedocument.presentationml.viewProps+xml"/>
  <Override PartName="/ppt/slides/slide48.xml" ContentType="application/vnd.openxmlformats-officedocument.presentationml.slide+xml"/>
  <Override PartName="/ppt/slides/slide95.xml" ContentType="application/vnd.openxmlformats-officedocument.presentationml.slide+xml"/>
  <Override PartName="/ppt/slides/slide132.xml" ContentType="application/vnd.openxmlformats-officedocument.presentationml.slide+xml"/>
  <Default Extension="bin" ContentType="application/vnd.openxmlformats-officedocument.oleObject"/>
  <Override PartName="/ppt/notesSlides/notesSlide3.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slides/slide208.xml" ContentType="application/vnd.openxmlformats-officedocument.presentationml.slide+xml"/>
  <Override PartName="/ppt/slides/slide219.xml" ContentType="application/vnd.openxmlformats-officedocument.presentationml.slide+xml"/>
  <Override PartName="/ppt/presProps.xml" ContentType="application/vnd.openxmlformats-officedocument.presentationml.presProps+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s/slide24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s/slide51.xml" ContentType="application/vnd.openxmlformats-officedocument.presentationml.slide+xml"/>
  <Override PartName="/ppt/slides/slide233.xml" ContentType="application/vnd.openxmlformats-officedocument.presentationml.slide+xml"/>
  <Override PartName="/ppt/slides/slide40.xml" ContentType="application/vnd.openxmlformats-officedocument.presentationml.slide+xml"/>
  <Override PartName="/ppt/slides/slide159.xml" ContentType="application/vnd.openxmlformats-officedocument.presentationml.slide+xml"/>
  <Override PartName="/ppt/slides/slide211.xml" ContentType="application/vnd.openxmlformats-officedocument.presentationml.slide+xml"/>
  <Override PartName="/ppt/slides/slide222.xml" ContentType="application/vnd.openxmlformats-officedocument.presentationml.slide+xml"/>
  <Override PartName="/ppt/slides/slide148.xml" ContentType="application/vnd.openxmlformats-officedocument.presentationml.slide+xml"/>
  <Override PartName="/ppt/slides/slide195.xml" ContentType="application/vnd.openxmlformats-officedocument.presentationml.slide+xml"/>
  <Override PartName="/ppt/slides/slide200.xml" ContentType="application/vnd.openxmlformats-officedocument.presentationml.slide+xml"/>
  <Default Extension="vml" ContentType="application/vnd.openxmlformats-officedocument.vmlDrawing"/>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s/slide89.xml" ContentType="application/vnd.openxmlformats-officedocument.presentationml.slide+xml"/>
  <Override PartName="/ppt/slides/slide126.xml" ContentType="application/vnd.openxmlformats-officedocument.presentationml.slide+xml"/>
  <Override PartName="/ppt/slides/slide137.xml" ContentType="application/vnd.openxmlformats-officedocument.presentationml.slide+xml"/>
  <Override PartName="/ppt/slides/slide173.xml" ContentType="application/vnd.openxmlformats-officedocument.presentationml.slide+xml"/>
  <Override PartName="/ppt/slides/slide184.xml" ContentType="application/vnd.openxmlformats-officedocument.presentationml.slide+xml"/>
  <Override PartName="/ppt/slides/slide78.xml" ContentType="application/vnd.openxmlformats-officedocument.presentationml.slide+xml"/>
  <Override PartName="/ppt/slides/slide115.xml" ContentType="application/vnd.openxmlformats-officedocument.presentationml.slide+xml"/>
  <Override PartName="/ppt/slides/slide162.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slides/slide151.xml" ContentType="application/vnd.openxmlformats-officedocument.presentationml.slide+xml"/>
  <Override PartName="/ppt/slides/slide238.xml" ContentType="application/vnd.openxmlformats-officedocument.presentationml.slide+xml"/>
  <Override PartName="/ppt/slides/slide249.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5.xml" ContentType="application/vnd.openxmlformats-officedocument.presentationml.slide+xml"/>
  <Override PartName="/ppt/slides/slide92.xml" ContentType="application/vnd.openxmlformats-officedocument.presentationml.slide+xml"/>
  <Override PartName="/ppt/slides/slide140.xml" ContentType="application/vnd.openxmlformats-officedocument.presentationml.slide+xml"/>
  <Override PartName="/ppt/slides/slide227.xml" ContentType="application/vnd.openxmlformats-officedocument.presentationml.slide+xml"/>
  <Override PartName="/ppt/slides/slide34.xml" ContentType="application/vnd.openxmlformats-officedocument.presentationml.slide+xml"/>
  <Override PartName="/ppt/slides/slide81.xml" ContentType="application/vnd.openxmlformats-officedocument.presentationml.slide+xml"/>
  <Override PartName="/ppt/slides/slide216.xml" ContentType="application/vnd.openxmlformats-officedocument.presentationml.slide+xml"/>
  <Default Extension="rels" ContentType="application/vnd.openxmlformats-package.relationships+xml"/>
  <Override PartName="/ppt/slides/slide23.xml" ContentType="application/vnd.openxmlformats-officedocument.presentationml.slide+xml"/>
  <Override PartName="/ppt/slides/slide70.xml" ContentType="application/vnd.openxmlformats-officedocument.presentationml.slide+xml"/>
  <Override PartName="/ppt/slides/slide189.xml" ContentType="application/vnd.openxmlformats-officedocument.presentationml.slide+xml"/>
  <Override PartName="/ppt/slides/slide205.xml" ContentType="application/vnd.openxmlformats-officedocument.presentationml.slide+xml"/>
  <Override PartName="/ppt/slides/slide241.xml" ContentType="application/vnd.openxmlformats-officedocument.presentationml.slide+xml"/>
  <Override PartName="/ppt/notesSlides/notesSlide25.xml" ContentType="application/vnd.openxmlformats-officedocument.presentationml.notesSlide+xml"/>
  <Override PartName="/ppt/slides/slide12.xml" ContentType="application/vnd.openxmlformats-officedocument.presentationml.slide+xml"/>
  <Override PartName="/ppt/slides/slide178.xml" ContentType="application/vnd.openxmlformats-officedocument.presentationml.slide+xml"/>
  <Override PartName="/ppt/slides/slide2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3"/>
  </p:notesMasterIdLst>
  <p:sldIdLst>
    <p:sldId id="285" r:id="rId2"/>
    <p:sldId id="286" r:id="rId3"/>
    <p:sldId id="294" r:id="rId4"/>
    <p:sldId id="287" r:id="rId5"/>
    <p:sldId id="298" r:id="rId6"/>
    <p:sldId id="299" r:id="rId7"/>
    <p:sldId id="295" r:id="rId8"/>
    <p:sldId id="296" r:id="rId9"/>
    <p:sldId id="297" r:id="rId10"/>
    <p:sldId id="300" r:id="rId11"/>
    <p:sldId id="301" r:id="rId12"/>
    <p:sldId id="302" r:id="rId13"/>
    <p:sldId id="303" r:id="rId14"/>
    <p:sldId id="290" r:id="rId15"/>
    <p:sldId id="288" r:id="rId16"/>
    <p:sldId id="291" r:id="rId17"/>
    <p:sldId id="292" r:id="rId18"/>
    <p:sldId id="289" r:id="rId19"/>
    <p:sldId id="293" r:id="rId20"/>
    <p:sldId id="387" r:id="rId21"/>
    <p:sldId id="388" r:id="rId22"/>
    <p:sldId id="304" r:id="rId23"/>
    <p:sldId id="305" r:id="rId24"/>
    <p:sldId id="306" r:id="rId25"/>
    <p:sldId id="307" r:id="rId26"/>
    <p:sldId id="308" r:id="rId27"/>
    <p:sldId id="309" r:id="rId28"/>
    <p:sldId id="312" r:id="rId29"/>
    <p:sldId id="313" r:id="rId30"/>
    <p:sldId id="314" r:id="rId31"/>
    <p:sldId id="315" r:id="rId32"/>
    <p:sldId id="316" r:id="rId33"/>
    <p:sldId id="319" r:id="rId34"/>
    <p:sldId id="317" r:id="rId35"/>
    <p:sldId id="318" r:id="rId36"/>
    <p:sldId id="322" r:id="rId37"/>
    <p:sldId id="323" r:id="rId38"/>
    <p:sldId id="324" r:id="rId39"/>
    <p:sldId id="325" r:id="rId40"/>
    <p:sldId id="327" r:id="rId41"/>
    <p:sldId id="326" r:id="rId42"/>
    <p:sldId id="328" r:id="rId43"/>
    <p:sldId id="346" r:id="rId44"/>
    <p:sldId id="329" r:id="rId45"/>
    <p:sldId id="339" r:id="rId46"/>
    <p:sldId id="330" r:id="rId47"/>
    <p:sldId id="331" r:id="rId48"/>
    <p:sldId id="332" r:id="rId49"/>
    <p:sldId id="338" r:id="rId50"/>
    <p:sldId id="345" r:id="rId51"/>
    <p:sldId id="509" r:id="rId52"/>
    <p:sldId id="334" r:id="rId53"/>
    <p:sldId id="335" r:id="rId54"/>
    <p:sldId id="336" r:id="rId55"/>
    <p:sldId id="337" r:id="rId56"/>
    <p:sldId id="352" r:id="rId57"/>
    <p:sldId id="389" r:id="rId58"/>
    <p:sldId id="390" r:id="rId59"/>
    <p:sldId id="395" r:id="rId60"/>
    <p:sldId id="391" r:id="rId61"/>
    <p:sldId id="396" r:id="rId62"/>
    <p:sldId id="397" r:id="rId63"/>
    <p:sldId id="393" r:id="rId64"/>
    <p:sldId id="347" r:id="rId65"/>
    <p:sldId id="519" r:id="rId66"/>
    <p:sldId id="520" r:id="rId67"/>
    <p:sldId id="531" r:id="rId68"/>
    <p:sldId id="348" r:id="rId69"/>
    <p:sldId id="349" r:id="rId70"/>
    <p:sldId id="354" r:id="rId71"/>
    <p:sldId id="350" r:id="rId72"/>
    <p:sldId id="351" r:id="rId73"/>
    <p:sldId id="353" r:id="rId74"/>
    <p:sldId id="355" r:id="rId75"/>
    <p:sldId id="356" r:id="rId76"/>
    <p:sldId id="360" r:id="rId77"/>
    <p:sldId id="362" r:id="rId78"/>
    <p:sldId id="361" r:id="rId79"/>
    <p:sldId id="532" r:id="rId80"/>
    <p:sldId id="363" r:id="rId81"/>
    <p:sldId id="517" r:id="rId82"/>
    <p:sldId id="518" r:id="rId83"/>
    <p:sldId id="364" r:id="rId84"/>
    <p:sldId id="510" r:id="rId85"/>
    <p:sldId id="511" r:id="rId86"/>
    <p:sldId id="365" r:id="rId87"/>
    <p:sldId id="366" r:id="rId88"/>
    <p:sldId id="367" r:id="rId89"/>
    <p:sldId id="368" r:id="rId90"/>
    <p:sldId id="512" r:id="rId91"/>
    <p:sldId id="513" r:id="rId92"/>
    <p:sldId id="369" r:id="rId93"/>
    <p:sldId id="370" r:id="rId94"/>
    <p:sldId id="371" r:id="rId95"/>
    <p:sldId id="372" r:id="rId96"/>
    <p:sldId id="514" r:id="rId97"/>
    <p:sldId id="373" r:id="rId98"/>
    <p:sldId id="374" r:id="rId99"/>
    <p:sldId id="375" r:id="rId100"/>
    <p:sldId id="376" r:id="rId101"/>
    <p:sldId id="377" r:id="rId102"/>
    <p:sldId id="590" r:id="rId103"/>
    <p:sldId id="516" r:id="rId104"/>
    <p:sldId id="378" r:id="rId105"/>
    <p:sldId id="522" r:id="rId106"/>
    <p:sldId id="380" r:id="rId107"/>
    <p:sldId id="524" r:id="rId108"/>
    <p:sldId id="523" r:id="rId109"/>
    <p:sldId id="525" r:id="rId110"/>
    <p:sldId id="526" r:id="rId111"/>
    <p:sldId id="527" r:id="rId112"/>
    <p:sldId id="528" r:id="rId113"/>
    <p:sldId id="529" r:id="rId114"/>
    <p:sldId id="530" r:id="rId115"/>
    <p:sldId id="381" r:id="rId116"/>
    <p:sldId id="521" r:id="rId117"/>
    <p:sldId id="404" r:id="rId118"/>
    <p:sldId id="533" r:id="rId119"/>
    <p:sldId id="534" r:id="rId120"/>
    <p:sldId id="552" r:id="rId121"/>
    <p:sldId id="553" r:id="rId122"/>
    <p:sldId id="544" r:id="rId123"/>
    <p:sldId id="535" r:id="rId124"/>
    <p:sldId id="536" r:id="rId125"/>
    <p:sldId id="545" r:id="rId126"/>
    <p:sldId id="537" r:id="rId127"/>
    <p:sldId id="546" r:id="rId128"/>
    <p:sldId id="547" r:id="rId129"/>
    <p:sldId id="538" r:id="rId130"/>
    <p:sldId id="548" r:id="rId131"/>
    <p:sldId id="556" r:id="rId132"/>
    <p:sldId id="557" r:id="rId133"/>
    <p:sldId id="558" r:id="rId134"/>
    <p:sldId id="539" r:id="rId135"/>
    <p:sldId id="549" r:id="rId136"/>
    <p:sldId id="554" r:id="rId137"/>
    <p:sldId id="555" r:id="rId138"/>
    <p:sldId id="540" r:id="rId139"/>
    <p:sldId id="541" r:id="rId140"/>
    <p:sldId id="550" r:id="rId141"/>
    <p:sldId id="542" r:id="rId142"/>
    <p:sldId id="543" r:id="rId143"/>
    <p:sldId id="559" r:id="rId144"/>
    <p:sldId id="560" r:id="rId145"/>
    <p:sldId id="561" r:id="rId146"/>
    <p:sldId id="382" r:id="rId147"/>
    <p:sldId id="383" r:id="rId148"/>
    <p:sldId id="384" r:id="rId149"/>
    <p:sldId id="385" r:id="rId150"/>
    <p:sldId id="386" r:id="rId151"/>
    <p:sldId id="398" r:id="rId152"/>
    <p:sldId id="399" r:id="rId153"/>
    <p:sldId id="400" r:id="rId154"/>
    <p:sldId id="447" r:id="rId155"/>
    <p:sldId id="401" r:id="rId156"/>
    <p:sldId id="402" r:id="rId157"/>
    <p:sldId id="403" r:id="rId158"/>
    <p:sldId id="405" r:id="rId159"/>
    <p:sldId id="406" r:id="rId160"/>
    <p:sldId id="408" r:id="rId161"/>
    <p:sldId id="565" r:id="rId162"/>
    <p:sldId id="448" r:id="rId163"/>
    <p:sldId id="445" r:id="rId164"/>
    <p:sldId id="409" r:id="rId165"/>
    <p:sldId id="449" r:id="rId166"/>
    <p:sldId id="566" r:id="rId167"/>
    <p:sldId id="410" r:id="rId168"/>
    <p:sldId id="411" r:id="rId169"/>
    <p:sldId id="412" r:id="rId170"/>
    <p:sldId id="413" r:id="rId171"/>
    <p:sldId id="414" r:id="rId172"/>
    <p:sldId id="458" r:id="rId173"/>
    <p:sldId id="453" r:id="rId174"/>
    <p:sldId id="454" r:id="rId175"/>
    <p:sldId id="456" r:id="rId176"/>
    <p:sldId id="451" r:id="rId177"/>
    <p:sldId id="459" r:id="rId178"/>
    <p:sldId id="455" r:id="rId179"/>
    <p:sldId id="457" r:id="rId180"/>
    <p:sldId id="416" r:id="rId181"/>
    <p:sldId id="417" r:id="rId182"/>
    <p:sldId id="418" r:id="rId183"/>
    <p:sldId id="419" r:id="rId184"/>
    <p:sldId id="420" r:id="rId185"/>
    <p:sldId id="421" r:id="rId186"/>
    <p:sldId id="422" r:id="rId187"/>
    <p:sldId id="423" r:id="rId188"/>
    <p:sldId id="424" r:id="rId189"/>
    <p:sldId id="591" r:id="rId190"/>
    <p:sldId id="592" r:id="rId191"/>
    <p:sldId id="425" r:id="rId192"/>
    <p:sldId id="573" r:id="rId193"/>
    <p:sldId id="599" r:id="rId194"/>
    <p:sldId id="593" r:id="rId195"/>
    <p:sldId id="594" r:id="rId196"/>
    <p:sldId id="426" r:id="rId197"/>
    <p:sldId id="600" r:id="rId198"/>
    <p:sldId id="601" r:id="rId199"/>
    <p:sldId id="574" r:id="rId200"/>
    <p:sldId id="602" r:id="rId201"/>
    <p:sldId id="603" r:id="rId202"/>
    <p:sldId id="604" r:id="rId203"/>
    <p:sldId id="605" r:id="rId204"/>
    <p:sldId id="606" r:id="rId205"/>
    <p:sldId id="607" r:id="rId206"/>
    <p:sldId id="608" r:id="rId207"/>
    <p:sldId id="609" r:id="rId208"/>
    <p:sldId id="618" r:id="rId209"/>
    <p:sldId id="616" r:id="rId210"/>
    <p:sldId id="575" r:id="rId211"/>
    <p:sldId id="595" r:id="rId212"/>
    <p:sldId id="596" r:id="rId213"/>
    <p:sldId id="597" r:id="rId214"/>
    <p:sldId id="598" r:id="rId215"/>
    <p:sldId id="427" r:id="rId216"/>
    <p:sldId id="562" r:id="rId217"/>
    <p:sldId id="428" r:id="rId218"/>
    <p:sldId id="429" r:id="rId219"/>
    <p:sldId id="569" r:id="rId220"/>
    <p:sldId id="563" r:id="rId221"/>
    <p:sldId id="564" r:id="rId222"/>
    <p:sldId id="571" r:id="rId223"/>
    <p:sldId id="576" r:id="rId224"/>
    <p:sldId id="577" r:id="rId225"/>
    <p:sldId id="581" r:id="rId226"/>
    <p:sldId id="578" r:id="rId227"/>
    <p:sldId id="580" r:id="rId228"/>
    <p:sldId id="579" r:id="rId229"/>
    <p:sldId id="431" r:id="rId230"/>
    <p:sldId id="432" r:id="rId231"/>
    <p:sldId id="433" r:id="rId232"/>
    <p:sldId id="434" r:id="rId233"/>
    <p:sldId id="435" r:id="rId234"/>
    <p:sldId id="436" r:id="rId235"/>
    <p:sldId id="437" r:id="rId236"/>
    <p:sldId id="438" r:id="rId237"/>
    <p:sldId id="439" r:id="rId238"/>
    <p:sldId id="442" r:id="rId239"/>
    <p:sldId id="441" r:id="rId240"/>
    <p:sldId id="443" r:id="rId241"/>
    <p:sldId id="444" r:id="rId242"/>
    <p:sldId id="440" r:id="rId243"/>
    <p:sldId id="572" r:id="rId244"/>
    <p:sldId id="582" r:id="rId245"/>
    <p:sldId id="583" r:id="rId246"/>
    <p:sldId id="584" r:id="rId247"/>
    <p:sldId id="585" r:id="rId248"/>
    <p:sldId id="586" r:id="rId249"/>
    <p:sldId id="587" r:id="rId250"/>
    <p:sldId id="588" r:id="rId251"/>
    <p:sldId id="589" r:id="rId252"/>
  </p:sldIdLst>
  <p:sldSz cx="9144000" cy="6858000" type="screen4x3"/>
  <p:notesSz cx="6858000" cy="9144000"/>
  <p:defaultTextStyle>
    <a:defPPr>
      <a:defRPr lang="en-US"/>
    </a:defPPr>
    <a:lvl1pPr algn="l" rtl="0" fontAlgn="base">
      <a:spcBef>
        <a:spcPct val="0"/>
      </a:spcBef>
      <a:spcAft>
        <a:spcPct val="0"/>
      </a:spcAft>
      <a:defRPr sz="2400" b="1" kern="1200">
        <a:solidFill>
          <a:schemeClr val="tx1"/>
        </a:solidFill>
        <a:latin typeface="Verdana" pitchFamily="34" charset="0"/>
        <a:ea typeface="宋体" pitchFamily="2" charset="-122"/>
        <a:cs typeface="+mn-cs"/>
      </a:defRPr>
    </a:lvl1pPr>
    <a:lvl2pPr marL="457200" algn="l" rtl="0" fontAlgn="base">
      <a:spcBef>
        <a:spcPct val="0"/>
      </a:spcBef>
      <a:spcAft>
        <a:spcPct val="0"/>
      </a:spcAft>
      <a:defRPr sz="2400" b="1" kern="1200">
        <a:solidFill>
          <a:schemeClr val="tx1"/>
        </a:solidFill>
        <a:latin typeface="Verdana" pitchFamily="34" charset="0"/>
        <a:ea typeface="宋体" pitchFamily="2" charset="-122"/>
        <a:cs typeface="+mn-cs"/>
      </a:defRPr>
    </a:lvl2pPr>
    <a:lvl3pPr marL="914400" algn="l" rtl="0" fontAlgn="base">
      <a:spcBef>
        <a:spcPct val="0"/>
      </a:spcBef>
      <a:spcAft>
        <a:spcPct val="0"/>
      </a:spcAft>
      <a:defRPr sz="2400" b="1" kern="1200">
        <a:solidFill>
          <a:schemeClr val="tx1"/>
        </a:solidFill>
        <a:latin typeface="Verdana" pitchFamily="34" charset="0"/>
        <a:ea typeface="宋体" pitchFamily="2" charset="-122"/>
        <a:cs typeface="+mn-cs"/>
      </a:defRPr>
    </a:lvl3pPr>
    <a:lvl4pPr marL="1371600" algn="l" rtl="0" fontAlgn="base">
      <a:spcBef>
        <a:spcPct val="0"/>
      </a:spcBef>
      <a:spcAft>
        <a:spcPct val="0"/>
      </a:spcAft>
      <a:defRPr sz="2400" b="1" kern="1200">
        <a:solidFill>
          <a:schemeClr val="tx1"/>
        </a:solidFill>
        <a:latin typeface="Verdana" pitchFamily="34" charset="0"/>
        <a:ea typeface="宋体" pitchFamily="2" charset="-122"/>
        <a:cs typeface="+mn-cs"/>
      </a:defRPr>
    </a:lvl4pPr>
    <a:lvl5pPr marL="1828800" algn="l" rtl="0" fontAlgn="base">
      <a:spcBef>
        <a:spcPct val="0"/>
      </a:spcBef>
      <a:spcAft>
        <a:spcPct val="0"/>
      </a:spcAft>
      <a:defRPr sz="2400" b="1" kern="1200">
        <a:solidFill>
          <a:schemeClr val="tx1"/>
        </a:solidFill>
        <a:latin typeface="Verdana" pitchFamily="34" charset="0"/>
        <a:ea typeface="宋体" pitchFamily="2" charset="-122"/>
        <a:cs typeface="+mn-cs"/>
      </a:defRPr>
    </a:lvl5pPr>
    <a:lvl6pPr marL="2286000" algn="l" defTabSz="914400" rtl="0" eaLnBrk="1" latinLnBrk="0" hangingPunct="1">
      <a:defRPr sz="2400" b="1" kern="1200">
        <a:solidFill>
          <a:schemeClr val="tx1"/>
        </a:solidFill>
        <a:latin typeface="Verdana" pitchFamily="34" charset="0"/>
        <a:ea typeface="宋体" pitchFamily="2" charset="-122"/>
        <a:cs typeface="+mn-cs"/>
      </a:defRPr>
    </a:lvl6pPr>
    <a:lvl7pPr marL="2743200" algn="l" defTabSz="914400" rtl="0" eaLnBrk="1" latinLnBrk="0" hangingPunct="1">
      <a:defRPr sz="2400" b="1" kern="1200">
        <a:solidFill>
          <a:schemeClr val="tx1"/>
        </a:solidFill>
        <a:latin typeface="Verdana" pitchFamily="34" charset="0"/>
        <a:ea typeface="宋体" pitchFamily="2" charset="-122"/>
        <a:cs typeface="+mn-cs"/>
      </a:defRPr>
    </a:lvl7pPr>
    <a:lvl8pPr marL="3200400" algn="l" defTabSz="914400" rtl="0" eaLnBrk="1" latinLnBrk="0" hangingPunct="1">
      <a:defRPr sz="2400" b="1" kern="1200">
        <a:solidFill>
          <a:schemeClr val="tx1"/>
        </a:solidFill>
        <a:latin typeface="Verdana" pitchFamily="34" charset="0"/>
        <a:ea typeface="宋体" pitchFamily="2" charset="-122"/>
        <a:cs typeface="+mn-cs"/>
      </a:defRPr>
    </a:lvl8pPr>
    <a:lvl9pPr marL="3657600" algn="l" defTabSz="914400" rtl="0" eaLnBrk="1" latinLnBrk="0" hangingPunct="1">
      <a:defRPr sz="2400" b="1" kern="1200">
        <a:solidFill>
          <a:schemeClr val="tx1"/>
        </a:solidFill>
        <a:latin typeface="Verdana" pitchFamily="34" charset="0"/>
        <a:ea typeface="宋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453B2"/>
    <a:srgbClr val="333399"/>
    <a:srgbClr val="F84628"/>
    <a:srgbClr val="5F5F5F"/>
    <a:srgbClr val="808080"/>
    <a:srgbClr val="000000"/>
    <a:srgbClr val="CC0000"/>
    <a:srgbClr val="78A4BC"/>
    <a:srgbClr val="9DBDB2"/>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73113" autoAdjust="0"/>
  </p:normalViewPr>
  <p:slideViewPr>
    <p:cSldViewPr>
      <p:cViewPr>
        <p:scale>
          <a:sx n="50" d="100"/>
          <a:sy n="50" d="100"/>
        </p:scale>
        <p:origin x="-1589" y="-1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21528"/>
    </p:cViewPr>
  </p:sorterViewPr>
  <p:gridSpacing cx="73736200" cy="7373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3" Type="http://schemas.openxmlformats.org/officeDocument/2006/relationships/slide" Target="slides/slide232.xml"/><Relationship Id="rId238" Type="http://schemas.openxmlformats.org/officeDocument/2006/relationships/slide" Target="slides/slide237.xml"/><Relationship Id="rId254" Type="http://schemas.openxmlformats.org/officeDocument/2006/relationships/presProps" Target="presProps.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slide" Target="slides/slide222.xml"/><Relationship Id="rId228" Type="http://schemas.openxmlformats.org/officeDocument/2006/relationships/slide" Target="slides/slide227.xml"/><Relationship Id="rId244" Type="http://schemas.openxmlformats.org/officeDocument/2006/relationships/slide" Target="slides/slide243.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viewProps" Target="viewProps.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theme" Target="theme/theme1.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tableStyles" Target="tableStyle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16.wmf"/><Relationship Id="rId2" Type="http://schemas.openxmlformats.org/officeDocument/2006/relationships/image" Target="../media/image15.wmf"/><Relationship Id="rId1" Type="http://schemas.openxmlformats.org/officeDocument/2006/relationships/image" Target="../media/image14.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5" Type="http://schemas.openxmlformats.org/officeDocument/2006/relationships/image" Target="../media/image31.wmf"/><Relationship Id="rId4"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28.wmf"/><Relationship Id="rId1" Type="http://schemas.openxmlformats.org/officeDocument/2006/relationships/image" Target="../media/image33.w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45.wmf"/><Relationship Id="rId2" Type="http://schemas.openxmlformats.org/officeDocument/2006/relationships/image" Target="../media/image44.wmf"/><Relationship Id="rId1" Type="http://schemas.openxmlformats.org/officeDocument/2006/relationships/image" Target="../media/image43.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49.wmf"/><Relationship Id="rId2" Type="http://schemas.openxmlformats.org/officeDocument/2006/relationships/image" Target="../media/image48.wmf"/><Relationship Id="rId1" Type="http://schemas.openxmlformats.org/officeDocument/2006/relationships/image" Target="../media/image47.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5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image" Target="../media/image57.wmf"/><Relationship Id="rId1" Type="http://schemas.openxmlformats.org/officeDocument/2006/relationships/image" Target="../media/image56.wmf"/><Relationship Id="rId5" Type="http://schemas.openxmlformats.org/officeDocument/2006/relationships/image" Target="../media/image60.wmf"/><Relationship Id="rId4" Type="http://schemas.openxmlformats.org/officeDocument/2006/relationships/image" Target="../media/image59.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64.emf"/><Relationship Id="rId1" Type="http://schemas.openxmlformats.org/officeDocument/2006/relationships/image" Target="../media/image63.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65.e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image" Target="../media/image6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6.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8.vml.rels><?xml version="1.0" encoding="UTF-8" standalone="yes"?>
<Relationships xmlns="http://schemas.openxmlformats.org/package/2006/relationships"><Relationship Id="rId2" Type="http://schemas.openxmlformats.org/officeDocument/2006/relationships/image" Target="../media/image12.wmf"/><Relationship Id="rId1" Type="http://schemas.openxmlformats.org/officeDocument/2006/relationships/image" Target="../media/image1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ea typeface="+mn-ea"/>
              </a:defRPr>
            </a:lvl1pPr>
          </a:lstStyle>
          <a:p>
            <a:pPr>
              <a:defRPr/>
            </a:pPr>
            <a:endParaRPr lang="en-US" altLang="zh-CN"/>
          </a:p>
        </p:txBody>
      </p:sp>
      <p:sp>
        <p:nvSpPr>
          <p:cNvPr id="17715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ea typeface="+mn-ea"/>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ea typeface="+mn-ea"/>
              </a:defRPr>
            </a:lvl1pPr>
          </a:lstStyle>
          <a:p>
            <a:pPr>
              <a:defRPr/>
            </a:pPr>
            <a:fld id="{6A821D8B-8376-46CE-9774-8B55BD69685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2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2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2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p:txBody>
          <a:bodyPr/>
          <a:lstStyle/>
          <a:p>
            <a:pPr>
              <a:defRPr/>
            </a:pPr>
            <a:fld id="{01DBAB56-0580-4F06-9323-CE216B179326}" type="slidenum">
              <a:rPr lang="zh-CN" altLang="en-US" smtClean="0">
                <a:latin typeface="Arial" pitchFamily="34" charset="0"/>
              </a:rPr>
              <a:pPr>
                <a:defRPr/>
              </a:pPr>
              <a:t>1</a:t>
            </a:fld>
            <a:endParaRPr lang="en-US" altLang="zh-CN" smtClean="0">
              <a:latin typeface="Arial" pitchFamily="34"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p:spPr>
        <p:txBody>
          <a:bodyPr/>
          <a:lstStyle/>
          <a:p>
            <a:pPr eaLnBrk="1" hangingPunct="1"/>
            <a:endParaRPr lang="zh-CN" altLang="en-US" smtClean="0">
              <a:latin typeface="Arial"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因为幅值的自然码长度不定，最后的输出为连续比特串，无法从比特串中识别每个幅值所包含的比特位数，哈夫曼编码可以帮助我们识别，实际上哈夫曼编码指定了幅值所含的比特位数。</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107</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注意</a:t>
            </a:r>
            <a:r>
              <a:rPr lang="en-US" altLang="zh-CN" dirty="0" smtClean="0"/>
              <a:t>DC/AC</a:t>
            </a:r>
            <a:r>
              <a:rPr lang="zh-CN" altLang="en-US" dirty="0" smtClean="0"/>
              <a:t>系数的范围：最初</a:t>
            </a:r>
            <a:r>
              <a:rPr lang="en-US" altLang="zh-CN" dirty="0" smtClean="0"/>
              <a:t>f</a:t>
            </a:r>
            <a:r>
              <a:rPr lang="zh-CN" altLang="en-US" dirty="0" smtClean="0"/>
              <a:t>（</a:t>
            </a:r>
            <a:r>
              <a:rPr lang="en-US" altLang="zh-CN" dirty="0" err="1" smtClean="0"/>
              <a:t>i</a:t>
            </a:r>
            <a:r>
              <a:rPr lang="zh-CN" altLang="en-US" dirty="0" smtClean="0"/>
              <a:t>，</a:t>
            </a:r>
            <a:r>
              <a:rPr lang="en-US" altLang="zh-CN" dirty="0" smtClean="0"/>
              <a:t>j</a:t>
            </a:r>
            <a:r>
              <a:rPr lang="zh-CN" altLang="en-US" dirty="0" smtClean="0"/>
              <a:t>）为</a:t>
            </a:r>
            <a:r>
              <a:rPr lang="en-US" altLang="zh-CN" dirty="0" smtClean="0"/>
              <a:t>0</a:t>
            </a:r>
            <a:r>
              <a:rPr lang="zh-CN" altLang="en-US" dirty="0" smtClean="0"/>
              <a:t>～</a:t>
            </a:r>
            <a:r>
              <a:rPr lang="en-US" altLang="zh-CN" dirty="0" smtClean="0"/>
              <a:t>255</a:t>
            </a:r>
            <a:r>
              <a:rPr lang="zh-CN" altLang="en-US" dirty="0" smtClean="0"/>
              <a:t>，</a:t>
            </a:r>
            <a:endParaRPr lang="en-US" altLang="zh-CN" dirty="0" smtClean="0"/>
          </a:p>
          <a:p>
            <a:r>
              <a:rPr lang="zh-CN" altLang="en-US" dirty="0" smtClean="0"/>
              <a:t>为便于计算，先对矩阵进行预处理，减掉</a:t>
            </a:r>
            <a:r>
              <a:rPr lang="en-US" altLang="zh-CN" dirty="0" smtClean="0"/>
              <a:t>128</a:t>
            </a:r>
            <a:r>
              <a:rPr lang="zh-CN" altLang="en-US" dirty="0" smtClean="0"/>
              <a:t>，其范围为</a:t>
            </a:r>
            <a:r>
              <a:rPr lang="en-US" altLang="zh-CN" dirty="0" smtClean="0"/>
              <a:t>-128</a:t>
            </a:r>
            <a:r>
              <a:rPr lang="zh-CN" altLang="en-US" dirty="0" smtClean="0"/>
              <a:t>～</a:t>
            </a:r>
            <a:r>
              <a:rPr lang="en-US" altLang="zh-CN" dirty="0" smtClean="0"/>
              <a:t>127</a:t>
            </a:r>
            <a:r>
              <a:rPr lang="zh-CN" altLang="en-US" dirty="0" smtClean="0"/>
              <a:t>，</a:t>
            </a:r>
            <a:endParaRPr lang="en-US" altLang="zh-CN" dirty="0" smtClean="0"/>
          </a:p>
          <a:p>
            <a:r>
              <a:rPr lang="zh-CN" altLang="en-US" dirty="0" smtClean="0"/>
              <a:t>经过</a:t>
            </a:r>
            <a:r>
              <a:rPr lang="en-US" altLang="zh-CN" dirty="0" smtClean="0"/>
              <a:t>DCT</a:t>
            </a:r>
            <a:r>
              <a:rPr lang="zh-CN" altLang="en-US" dirty="0" smtClean="0"/>
              <a:t>变换后，其范围为</a:t>
            </a:r>
            <a:r>
              <a:rPr lang="en-US" altLang="zh-CN" dirty="0" smtClean="0"/>
              <a:t>-1024</a:t>
            </a:r>
            <a:r>
              <a:rPr lang="zh-CN" altLang="en-US" dirty="0" smtClean="0"/>
              <a:t>～</a:t>
            </a:r>
            <a:r>
              <a:rPr lang="en-US" altLang="zh-CN" dirty="0" smtClean="0"/>
              <a:t>1023</a:t>
            </a:r>
            <a:r>
              <a:rPr lang="zh-CN" altLang="en-US" dirty="0" smtClean="0"/>
              <a:t>，经过</a:t>
            </a:r>
            <a:r>
              <a:rPr lang="en-US" altLang="zh-CN" dirty="0" smtClean="0"/>
              <a:t>DCT</a:t>
            </a:r>
            <a:r>
              <a:rPr lang="zh-CN" altLang="en-US" dirty="0" smtClean="0"/>
              <a:t>的系数有（</a:t>
            </a:r>
            <a:r>
              <a:rPr lang="en-US" altLang="zh-CN" dirty="0" smtClean="0"/>
              <a:t>1/4</a:t>
            </a:r>
            <a:r>
              <a:rPr lang="zh-CN" altLang="en-US" dirty="0" smtClean="0"/>
              <a:t>）</a:t>
            </a:r>
            <a:r>
              <a:rPr lang="en-US" altLang="zh-CN" dirty="0" smtClean="0"/>
              <a:t>×</a:t>
            </a:r>
            <a:r>
              <a:rPr lang="zh-CN" altLang="en-US" dirty="0" smtClean="0"/>
              <a:t>（</a:t>
            </a:r>
            <a:r>
              <a:rPr lang="en-US" altLang="zh-CN" dirty="0" smtClean="0"/>
              <a:t>1/2</a:t>
            </a:r>
            <a:r>
              <a:rPr lang="zh-CN" altLang="en-US" dirty="0" smtClean="0"/>
              <a:t>）</a:t>
            </a:r>
            <a:r>
              <a:rPr lang="en-US" altLang="zh-CN" dirty="0" smtClean="0"/>
              <a:t>×8×8</a:t>
            </a:r>
          </a:p>
          <a:p>
            <a:r>
              <a:rPr lang="zh-CN" altLang="en-US" dirty="0" smtClean="0"/>
              <a:t>又假设量化表都是自己定义的，最精确、无损的情况是量化表的全部元素为</a:t>
            </a:r>
            <a:r>
              <a:rPr lang="en-US" altLang="zh-CN" dirty="0" smtClean="0"/>
              <a:t>1</a:t>
            </a:r>
            <a:r>
              <a:rPr lang="zh-CN" altLang="en-US" dirty="0" smtClean="0"/>
              <a:t>，不会改变原来的取值范围</a:t>
            </a:r>
            <a:endParaRPr lang="en-US" altLang="zh-CN" dirty="0" smtClean="0"/>
          </a:p>
          <a:p>
            <a:r>
              <a:rPr lang="en-US" altLang="zh-CN" dirty="0" smtClean="0"/>
              <a:t>DPCM</a:t>
            </a:r>
            <a:r>
              <a:rPr lang="zh-CN" altLang="en-US" dirty="0" smtClean="0"/>
              <a:t>编码后，其范围为</a:t>
            </a:r>
            <a:r>
              <a:rPr lang="en-US" altLang="zh-CN" dirty="0" smtClean="0"/>
              <a:t>-2047</a:t>
            </a:r>
            <a:r>
              <a:rPr lang="zh-CN" altLang="en-US" dirty="0" smtClean="0"/>
              <a:t>～</a:t>
            </a:r>
            <a:r>
              <a:rPr lang="en-US" altLang="zh-CN" dirty="0" smtClean="0"/>
              <a:t>2047</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108</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幻灯片图像占位符 1"/>
          <p:cNvSpPr>
            <a:spLocks noGrp="1" noRot="1" noChangeAspect="1" noTextEdit="1"/>
          </p:cNvSpPr>
          <p:nvPr>
            <p:ph type="sldImg"/>
          </p:nvPr>
        </p:nvSpPr>
        <p:spPr>
          <a:ln/>
        </p:spPr>
      </p:sp>
      <p:sp>
        <p:nvSpPr>
          <p:cNvPr id="189443" name="备注占位符 2"/>
          <p:cNvSpPr>
            <a:spLocks noGrp="1"/>
          </p:cNvSpPr>
          <p:nvPr>
            <p:ph type="body" idx="1"/>
          </p:nvPr>
        </p:nvSpPr>
        <p:spPr>
          <a:noFill/>
          <a:ln/>
        </p:spPr>
        <p:txBody>
          <a:bodyPr/>
          <a:lstStyle/>
          <a:p>
            <a:r>
              <a:rPr lang="zh-CN" altLang="en-US" smtClean="0">
                <a:latin typeface="Arial" pitchFamily="34" charset="0"/>
              </a:rPr>
              <a:t>②是有损的，其他都是无损的。</a:t>
            </a:r>
          </a:p>
        </p:txBody>
      </p:sp>
      <p:sp>
        <p:nvSpPr>
          <p:cNvPr id="4" name="灯片编号占位符 3"/>
          <p:cNvSpPr>
            <a:spLocks noGrp="1"/>
          </p:cNvSpPr>
          <p:nvPr>
            <p:ph type="sldNum" sz="quarter" idx="5"/>
          </p:nvPr>
        </p:nvSpPr>
        <p:spPr/>
        <p:txBody>
          <a:bodyPr/>
          <a:lstStyle/>
          <a:p>
            <a:pPr>
              <a:defRPr/>
            </a:pPr>
            <a:fld id="{D5247350-F7C1-48BD-A0E6-23E358F628F6}" type="slidenum">
              <a:rPr lang="zh-CN" altLang="en-US" smtClean="0"/>
              <a:pPr>
                <a:defRPr/>
              </a:pPr>
              <a:t>117</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的宽为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像素，高为</a:t>
            </a:r>
            <a:r>
              <a:rPr lang="en-US" altLang="zh-CN" sz="1200" b="0" kern="0" dirty="0" smtClean="0">
                <a:latin typeface="Verdana" pitchFamily="34" charset="0"/>
                <a:ea typeface="Verdana" pitchFamily="34" charset="0"/>
                <a:cs typeface="Verdana" pitchFamily="34" charset="0"/>
              </a:rPr>
              <a:t>8</a:t>
            </a:r>
            <a:r>
              <a:rPr lang="zh-CN" altLang="zh-CN" sz="1200" b="0" kern="0" dirty="0" smtClean="0">
                <a:latin typeface="Verdana" pitchFamily="34" charset="0"/>
                <a:cs typeface="Verdana" pitchFamily="34" charset="0"/>
              </a:rPr>
              <a:t>像素。图像实际的宽刚好是</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，但高则稍稍大于</a:t>
            </a:r>
            <a:r>
              <a:rPr lang="en-US" altLang="zh-CN" sz="1200" b="0" kern="0" dirty="0" smtClean="0">
                <a:latin typeface="Verdana" pitchFamily="34" charset="0"/>
                <a:ea typeface="Verdana" pitchFamily="34" charset="0"/>
                <a:cs typeface="Verdana" pitchFamily="34" charset="0"/>
              </a:rPr>
              <a:t>4</a:t>
            </a:r>
            <a:r>
              <a:rPr lang="zh-CN" altLang="zh-CN" sz="1200" b="0" kern="0" dirty="0" smtClean="0">
                <a:latin typeface="Verdana" pitchFamily="34" charset="0"/>
                <a:cs typeface="Verdana" pitchFamily="34" charset="0"/>
              </a:rPr>
              <a:t>个</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的高度，所以要补足</a:t>
            </a:r>
            <a:r>
              <a:rPr lang="en-US" altLang="zh-CN" sz="1200" b="0" kern="0" dirty="0" smtClean="0">
                <a:latin typeface="Verdana" pitchFamily="34" charset="0"/>
                <a:ea typeface="Verdana" pitchFamily="34" charset="0"/>
                <a:cs typeface="Verdana" pitchFamily="34" charset="0"/>
              </a:rPr>
              <a:t>5</a:t>
            </a:r>
            <a:r>
              <a:rPr lang="zh-CN" altLang="zh-CN" sz="1200" b="0" kern="0" dirty="0" smtClean="0">
                <a:latin typeface="Verdana" pitchFamily="34" charset="0"/>
                <a:cs typeface="Verdana" pitchFamily="34" charset="0"/>
              </a:rPr>
              <a:t>行</a:t>
            </a:r>
            <a:r>
              <a:rPr lang="en-US" altLang="zh-CN" sz="1200" b="0" kern="0" dirty="0" smtClean="0">
                <a:latin typeface="Verdana" pitchFamily="34" charset="0"/>
                <a:ea typeface="Verdana" pitchFamily="34" charset="0"/>
                <a:cs typeface="Verdana" pitchFamily="34" charset="0"/>
              </a:rPr>
              <a:t>MCU</a:t>
            </a: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sz="1200" b="0" kern="0" dirty="0" smtClean="0">
                <a:latin typeface="Verdana" pitchFamily="34" charset="0"/>
                <a:cs typeface="Verdana" pitchFamily="34" charset="0"/>
              </a:rPr>
              <a:t>在数据流中，</a:t>
            </a:r>
            <a:r>
              <a:rPr lang="en-US" altLang="zh-CN" sz="1200" b="0" kern="0" dirty="0" smtClean="0">
                <a:latin typeface="Verdana" pitchFamily="34" charset="0"/>
                <a:ea typeface="Verdana" pitchFamily="34" charset="0"/>
                <a:cs typeface="Verdana" pitchFamily="34" charset="0"/>
              </a:rPr>
              <a:t>MCU</a:t>
            </a:r>
            <a:r>
              <a:rPr lang="zh-CN" altLang="zh-CN" sz="1200" b="0" kern="0" dirty="0" smtClean="0">
                <a:latin typeface="Verdana" pitchFamily="34" charset="0"/>
                <a:cs typeface="Verdana" pitchFamily="34" charset="0"/>
              </a:rPr>
              <a:t>的顺序是：</a:t>
            </a:r>
            <a:endParaRPr lang="en-US" altLang="zh-CN" sz="1200" b="0" kern="0" dirty="0" smtClean="0">
              <a:latin typeface="Verdana" pitchFamily="34" charset="0"/>
              <a:ea typeface="Verdana" pitchFamily="34" charset="0"/>
              <a:cs typeface="Verdana" pitchFamily="34" charset="0"/>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kern="0" dirty="0" smtClean="0">
                <a:latin typeface="Verdana" pitchFamily="34" charset="0"/>
                <a:ea typeface="Verdana" pitchFamily="34" charset="0"/>
                <a:cs typeface="Verdana" pitchFamily="34" charset="0"/>
              </a:rPr>
              <a:t>MCU1</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MCU3</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MCU4</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 </a:t>
            </a:r>
            <a:r>
              <a:rPr lang="zh-CN" altLang="zh-CN" sz="1200" b="0" kern="0" dirty="0" smtClean="0">
                <a:latin typeface="Verdana" pitchFamily="34" charset="0"/>
                <a:cs typeface="Verdana" pitchFamily="34" charset="0"/>
              </a:rPr>
              <a:t>………… </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MCU18</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MCU19</a:t>
            </a:r>
            <a:r>
              <a:rPr lang="en-US" altLang="zh-CN" sz="1200" dirty="0" smtClean="0">
                <a:latin typeface="Verdana" pitchFamily="34" charset="0"/>
                <a:ea typeface="Verdana" pitchFamily="34" charset="0"/>
                <a:cs typeface="Verdana" pitchFamily="34" charset="0"/>
              </a:rPr>
              <a:t>→</a:t>
            </a:r>
            <a:r>
              <a:rPr lang="en-US" altLang="zh-CN" sz="1200" b="0" kern="0" dirty="0" smtClean="0">
                <a:latin typeface="Verdana" pitchFamily="34" charset="0"/>
                <a:ea typeface="Verdana" pitchFamily="34" charset="0"/>
                <a:cs typeface="Verdana" pitchFamily="34" charset="0"/>
              </a:rPr>
              <a:t>MCU20</a:t>
            </a:r>
          </a:p>
          <a:p>
            <a:r>
              <a:rPr lang="zh-CN" altLang="zh-CN" sz="1200" kern="1200" dirty="0" smtClean="0">
                <a:solidFill>
                  <a:schemeClr val="tx1"/>
                </a:solidFill>
                <a:latin typeface="Verdana" pitchFamily="34" charset="0"/>
                <a:ea typeface="+mn-ea"/>
                <a:cs typeface="Verdana" pitchFamily="34" charset="0"/>
              </a:rPr>
              <a:t>对于整张图片来说，数据流的数据依次是：</a:t>
            </a:r>
            <a:r>
              <a:rPr lang="en-US" altLang="zh-CN" sz="1200" kern="1200" dirty="0" smtClean="0">
                <a:solidFill>
                  <a:schemeClr val="tx1"/>
                </a:solidFill>
                <a:latin typeface="Verdana" pitchFamily="34" charset="0"/>
                <a:ea typeface="Verdana" pitchFamily="34" charset="0"/>
                <a:cs typeface="Verdana" pitchFamily="34" charset="0"/>
              </a:rPr>
              <a:t/>
            </a:r>
            <a:br>
              <a:rPr lang="en-US" altLang="zh-CN" sz="1200" kern="1200" dirty="0" smtClean="0">
                <a:solidFill>
                  <a:schemeClr val="tx1"/>
                </a:solidFill>
                <a:latin typeface="Verdana" pitchFamily="34" charset="0"/>
                <a:ea typeface="Verdana" pitchFamily="34" charset="0"/>
                <a:cs typeface="Verdana" pitchFamily="34" charset="0"/>
              </a:rPr>
            </a:b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1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a:t>
            </a:r>
            <a:r>
              <a:rPr lang="en-US" altLang="zh-CN" sz="1200" kern="1200" dirty="0" smtClean="0">
                <a:solidFill>
                  <a:schemeClr val="tx1"/>
                </a:solidFill>
                <a:latin typeface="Verdana" pitchFamily="34" charset="0"/>
                <a:ea typeface="Verdana" pitchFamily="34" charset="0"/>
                <a:cs typeface="Verdana" pitchFamily="34" charset="0"/>
              </a:rPr>
              <a:t>]</a:t>
            </a:r>
            <a:r>
              <a:rPr lang="en-US" altLang="zh-CN" sz="1200" kern="1200" baseline="-250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2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3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3</a:t>
            </a:r>
            <a:r>
              <a:rPr lang="en-US" altLang="zh-CN" sz="1200" kern="1200" dirty="0" smtClean="0">
                <a:solidFill>
                  <a:schemeClr val="tx1"/>
                </a:solidFill>
                <a:latin typeface="Verdana" pitchFamily="34" charset="0"/>
                <a:ea typeface="Verdana" pitchFamily="34" charset="0"/>
                <a:cs typeface="Verdana" pitchFamily="34" charset="0"/>
              </a:rPr>
              <a:t>]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 [Y</a:t>
            </a:r>
            <a:r>
              <a:rPr lang="en-US" altLang="zh-CN" sz="1200" kern="1200" baseline="-25000" dirty="0" smtClean="0">
                <a:solidFill>
                  <a:schemeClr val="tx1"/>
                </a:solidFill>
                <a:latin typeface="Verdana" pitchFamily="34" charset="0"/>
                <a:ea typeface="Verdana" pitchFamily="34" charset="0"/>
                <a:cs typeface="Verdana" pitchFamily="34" charset="0"/>
              </a:rPr>
              <a:t>19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19</a:t>
            </a:r>
            <a:r>
              <a:rPr lang="en-US" altLang="zh-CN" sz="1200" kern="1200" dirty="0" smtClean="0">
                <a:solidFill>
                  <a:schemeClr val="tx1"/>
                </a:solidFill>
                <a:latin typeface="Verdana" pitchFamily="34" charset="0"/>
                <a:ea typeface="Verdana" pitchFamily="34" charset="0"/>
                <a:cs typeface="Verdana" pitchFamily="34" charset="0"/>
              </a:rPr>
              <a:t>]</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[Y</a:t>
            </a:r>
            <a:r>
              <a:rPr lang="en-US" altLang="zh-CN" sz="1200" kern="1200" baseline="-25000" dirty="0" smtClean="0">
                <a:solidFill>
                  <a:schemeClr val="tx1"/>
                </a:solidFill>
                <a:latin typeface="Verdana" pitchFamily="34" charset="0"/>
                <a:ea typeface="Verdana" pitchFamily="34" charset="0"/>
                <a:cs typeface="Verdana" pitchFamily="34" charset="0"/>
              </a:rPr>
              <a:t>20 </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Cb20</a:t>
            </a:r>
            <a:r>
              <a:rPr lang="zh-CN" altLang="zh-CN" sz="1200" kern="1200" dirty="0" smtClean="0">
                <a:solidFill>
                  <a:schemeClr val="tx1"/>
                </a:solidFill>
                <a:latin typeface="Verdana" pitchFamily="34" charset="0"/>
                <a:ea typeface="+mn-ea"/>
                <a:cs typeface="Verdana" pitchFamily="34" charset="0"/>
              </a:rPr>
              <a:t>、</a:t>
            </a:r>
            <a:r>
              <a:rPr lang="en-US" altLang="zh-CN" sz="1200" kern="1200" dirty="0" smtClean="0">
                <a:solidFill>
                  <a:schemeClr val="tx1"/>
                </a:solidFill>
                <a:latin typeface="Verdana" pitchFamily="34" charset="0"/>
                <a:ea typeface="Verdana" pitchFamily="34" charset="0"/>
                <a:cs typeface="Verdana" pitchFamily="34" charset="0"/>
              </a:rPr>
              <a:t>Cr</a:t>
            </a:r>
            <a:r>
              <a:rPr lang="en-US" altLang="zh-CN" sz="1200" kern="1200" baseline="-25000" dirty="0" smtClean="0">
                <a:solidFill>
                  <a:schemeClr val="tx1"/>
                </a:solidFill>
                <a:latin typeface="Verdana" pitchFamily="34" charset="0"/>
                <a:ea typeface="Verdana" pitchFamily="34" charset="0"/>
                <a:cs typeface="Verdana" pitchFamily="34" charset="0"/>
              </a:rPr>
              <a:t>20</a:t>
            </a:r>
            <a:r>
              <a:rPr lang="en-US" altLang="zh-CN" sz="1200" kern="1200" dirty="0" smtClean="0">
                <a:solidFill>
                  <a:schemeClr val="tx1"/>
                </a:solidFill>
                <a:latin typeface="Verdana" pitchFamily="34" charset="0"/>
                <a:ea typeface="Verdana" pitchFamily="34" charset="0"/>
                <a:cs typeface="Verdana" pitchFamily="34" charset="0"/>
              </a:rPr>
              <a:t>]</a:t>
            </a:r>
            <a:endParaRPr lang="zh-CN" altLang="en-US" dirty="0">
              <a:latin typeface="Verdana" pitchFamily="34" charset="0"/>
              <a:cs typeface="Verdana" pitchFamily="34" charset="0"/>
            </a:endParaRPr>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133</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MPEG-7</a:t>
            </a:r>
            <a:r>
              <a:rPr lang="zh-CN" altLang="en-US" dirty="0" smtClean="0"/>
              <a:t>：</a:t>
            </a:r>
            <a:r>
              <a:rPr lang="en-US" altLang="zh-CN" dirty="0" smtClean="0"/>
              <a:t>96</a:t>
            </a:r>
            <a:r>
              <a:rPr lang="zh-CN" altLang="en-US" dirty="0" smtClean="0"/>
              <a:t>年</a:t>
            </a:r>
            <a:r>
              <a:rPr lang="en-US" altLang="zh-CN" dirty="0" smtClean="0"/>
              <a:t>10</a:t>
            </a:r>
            <a:r>
              <a:rPr lang="zh-CN" altLang="en-US" dirty="0" smtClean="0"/>
              <a:t>月开始开发，</a:t>
            </a:r>
            <a:r>
              <a:rPr lang="en-US" altLang="zh-CN" dirty="0" smtClean="0"/>
              <a:t>2001</a:t>
            </a:r>
            <a:r>
              <a:rPr lang="zh-CN" altLang="en-US" dirty="0" smtClean="0"/>
              <a:t>年</a:t>
            </a:r>
            <a:r>
              <a:rPr lang="en-US" altLang="zh-CN" dirty="0" smtClean="0"/>
              <a:t>9</a:t>
            </a:r>
            <a:r>
              <a:rPr lang="zh-CN" altLang="en-US" dirty="0" smtClean="0"/>
              <a:t>月成为一个国际标准</a:t>
            </a:r>
            <a:endParaRPr lang="en-US" altLang="zh-CN" dirty="0" smtClean="0"/>
          </a:p>
          <a:p>
            <a:r>
              <a:rPr lang="en-US" altLang="zh-CN" dirty="0" smtClean="0"/>
              <a:t>MPEG-21:2000</a:t>
            </a:r>
            <a:r>
              <a:rPr lang="zh-CN" altLang="en-US" dirty="0" smtClean="0"/>
              <a:t>年</a:t>
            </a:r>
            <a:r>
              <a:rPr lang="en-US" altLang="zh-CN" dirty="0" smtClean="0"/>
              <a:t>7</a:t>
            </a:r>
            <a:r>
              <a:rPr lang="zh-CN" altLang="en-US" dirty="0" smtClean="0"/>
              <a:t>月开始</a:t>
            </a:r>
            <a:r>
              <a:rPr lang="zh-CN" altLang="en-US" smtClean="0"/>
              <a:t>开发，</a:t>
            </a:r>
            <a:r>
              <a:rPr lang="en-US" altLang="zh-CN" smtClean="0"/>
              <a:t>2003</a:t>
            </a:r>
            <a:r>
              <a:rPr lang="zh-CN" altLang="en-US" smtClean="0"/>
              <a:t>年</a:t>
            </a:r>
            <a:r>
              <a:rPr lang="en-US" altLang="zh-CN" smtClean="0"/>
              <a:t>MPEG-21</a:t>
            </a:r>
            <a:r>
              <a:rPr lang="zh-CN" altLang="en-US" smtClean="0"/>
              <a:t>的</a:t>
            </a:r>
            <a:r>
              <a:rPr lang="en-US" altLang="zh-CN" smtClean="0"/>
              <a:t>9</a:t>
            </a:r>
            <a:r>
              <a:rPr lang="zh-CN" altLang="en-US" smtClean="0"/>
              <a:t>个部分中的大多数成为国际标准</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156</a:t>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Arial" charset="0"/>
                <a:ea typeface="+mn-ea"/>
                <a:cs typeface="+mn-cs"/>
              </a:rPr>
              <a:t>在图像的运动处理中主要有两个过程。第一个过程为运动估计</a:t>
            </a:r>
            <a:r>
              <a:rPr lang="en-US" sz="1200" b="1" kern="1200" dirty="0" smtClean="0">
                <a:solidFill>
                  <a:schemeClr val="tx1"/>
                </a:solidFill>
                <a:latin typeface="Arial" charset="0"/>
                <a:ea typeface="+mn-ea"/>
                <a:cs typeface="+mn-cs"/>
              </a:rPr>
              <a:t>(Motion Estimation</a:t>
            </a:r>
            <a:r>
              <a:rPr lang="zh-CN" altLang="en-US" sz="1200" b="1"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ME)</a:t>
            </a:r>
            <a:r>
              <a:rPr lang="zh-CN" altLang="en-US" sz="1200" b="1" kern="1200" dirty="0" smtClean="0">
                <a:solidFill>
                  <a:schemeClr val="tx1"/>
                </a:solidFill>
                <a:latin typeface="Arial" charset="0"/>
                <a:ea typeface="+mn-ea"/>
                <a:cs typeface="+mn-cs"/>
              </a:rPr>
              <a:t>。运动估计是对运动物体的位移作出估计，即估计出运动物体从上一帧到当前帧的位移方向和位移量，也就是估计出运动矢量。</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第二个过程为运动补偿</a:t>
            </a:r>
            <a:r>
              <a:rPr lang="en-US" sz="1200" b="1" kern="1200" dirty="0" smtClean="0">
                <a:solidFill>
                  <a:schemeClr val="tx1"/>
                </a:solidFill>
                <a:latin typeface="Arial" charset="0"/>
                <a:ea typeface="+mn-ea"/>
                <a:cs typeface="+mn-cs"/>
              </a:rPr>
              <a:t>(Motion Compensation</a:t>
            </a:r>
            <a:r>
              <a:rPr lang="zh-CN" altLang="en-US" sz="1200" b="1" kern="1200" dirty="0" smtClean="0">
                <a:solidFill>
                  <a:schemeClr val="tx1"/>
                </a:solidFill>
                <a:latin typeface="Arial" charset="0"/>
                <a:ea typeface="+mn-ea"/>
                <a:cs typeface="+mn-cs"/>
              </a:rPr>
              <a:t>，</a:t>
            </a:r>
            <a:r>
              <a:rPr lang="en-US" sz="1200" b="1" kern="1200" dirty="0" smtClean="0">
                <a:solidFill>
                  <a:schemeClr val="tx1"/>
                </a:solidFill>
                <a:latin typeface="Arial" charset="0"/>
                <a:ea typeface="+mn-ea"/>
                <a:cs typeface="+mn-cs"/>
              </a:rPr>
              <a:t>MC)</a:t>
            </a:r>
            <a:r>
              <a:rPr lang="zh-CN" altLang="en-US" sz="1200" b="1" kern="1200" dirty="0" smtClean="0">
                <a:solidFill>
                  <a:schemeClr val="tx1"/>
                </a:solidFill>
                <a:latin typeface="Arial" charset="0"/>
                <a:ea typeface="+mn-ea"/>
                <a:cs typeface="+mn-cs"/>
              </a:rPr>
              <a:t>。运动补偿是按照运动矢量（</a:t>
            </a:r>
            <a:r>
              <a:rPr lang="en-US" sz="1200" b="1" kern="1200" dirty="0" smtClean="0">
                <a:solidFill>
                  <a:schemeClr val="tx1"/>
                </a:solidFill>
                <a:latin typeface="Arial" charset="0"/>
                <a:ea typeface="+mn-ea"/>
                <a:cs typeface="+mn-cs"/>
              </a:rPr>
              <a:t>D</a:t>
            </a:r>
            <a:r>
              <a:rPr lang="zh-CN" altLang="en-US" sz="1200" b="1" kern="1200" dirty="0" smtClean="0">
                <a:solidFill>
                  <a:schemeClr val="tx1"/>
                </a:solidFill>
                <a:latin typeface="Arial" charset="0"/>
                <a:ea typeface="+mn-ea"/>
                <a:cs typeface="+mn-cs"/>
              </a:rPr>
              <a:t>表示从参考帧到当前帧像素运动的方向和距离）将上一帧作位移，求出当前帧的运动结果。</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172</a:t>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kern="1200" dirty="0" smtClean="0">
                <a:solidFill>
                  <a:schemeClr val="tx1"/>
                </a:solidFill>
                <a:latin typeface="Arial" charset="0"/>
                <a:ea typeface="+mn-ea"/>
                <a:cs typeface="+mn-cs"/>
              </a:rPr>
              <a:t>具有运动补偿的帧间预测编码是视频压缩的关键技术之一，它包括以下几个步骤：</a:t>
            </a:r>
            <a:endParaRPr lang="zh-CN" altLang="en-US" sz="1200" kern="1200" dirty="0" smtClean="0">
              <a:solidFill>
                <a:schemeClr val="tx1"/>
              </a:solidFill>
              <a:latin typeface="Arial" charset="0"/>
              <a:ea typeface="+mn-ea"/>
              <a:cs typeface="+mn-cs"/>
            </a:endParaRPr>
          </a:p>
          <a:p>
            <a:pPr lvl="0"/>
            <a:r>
              <a:rPr lang="zh-CN" altLang="en-US" sz="1200" b="1" kern="1200" dirty="0" smtClean="0">
                <a:solidFill>
                  <a:schemeClr val="tx1"/>
                </a:solidFill>
                <a:latin typeface="Arial" charset="0"/>
                <a:ea typeface="+mn-ea"/>
                <a:cs typeface="+mn-cs"/>
              </a:rPr>
              <a:t>首先，将图像分解成相对静止的背景和若干运动的物体，各个物体可能有不同的位移，但构成每个物体的所有像素的位移相同，通过运动估值得到每个物体的位移矢量；</a:t>
            </a:r>
            <a:endParaRPr lang="zh-CN" altLang="en-US" sz="1200" kern="1200" dirty="0" smtClean="0">
              <a:solidFill>
                <a:schemeClr val="tx1"/>
              </a:solidFill>
              <a:latin typeface="Arial" charset="0"/>
              <a:ea typeface="+mn-ea"/>
              <a:cs typeface="+mn-cs"/>
            </a:endParaRPr>
          </a:p>
          <a:p>
            <a:pPr lvl="0"/>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然后，利用位移矢量计算经运动补偿后的预测值；最后对预测误差进行量化、编码、传输，同时将位移矢量和图像分解方式等信息送到接收端。 </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块匹配法：</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在具有运动补偿的帧间预测编码系统中，对图像静止区和不同运动区的实时完善分解和运动矢量计算是较为复杂和困难的。在实际实现时经常采用的是简化的块匹配法。 </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r>
              <a:rPr lang="zh-CN" altLang="en-US" sz="1200" b="1" kern="1200" dirty="0" smtClean="0">
                <a:solidFill>
                  <a:schemeClr val="tx1"/>
                </a:solidFill>
                <a:latin typeface="Arial" charset="0"/>
                <a:ea typeface="+mn-ea"/>
                <a:cs typeface="+mn-cs"/>
              </a:rPr>
              <a:t>块匹配法是一种非常简单的运动估值方法。它将图像划分为许多子块，并认为子块内所有像素的位移量是相同的，这意味着将每个子块视为一个“运动物体”。</a:t>
            </a:r>
            <a:endParaRPr lang="zh-CN" altLang="en-US" sz="1200" kern="1200" dirty="0" smtClean="0">
              <a:solidFill>
                <a:schemeClr val="tx1"/>
              </a:solidFill>
              <a:latin typeface="Arial" charset="0"/>
              <a:ea typeface="+mn-ea"/>
              <a:cs typeface="+mn-cs"/>
            </a:endParaRPr>
          </a:p>
          <a:p>
            <a:r>
              <a:rPr lang="en-US" sz="1200" b="1" kern="1200" dirty="0" smtClean="0">
                <a:solidFill>
                  <a:schemeClr val="tx1"/>
                </a:solidFill>
                <a:latin typeface="Arial" charset="0"/>
                <a:ea typeface="+mn-ea"/>
                <a:cs typeface="+mn-cs"/>
              </a:rPr>
              <a:t> </a:t>
            </a:r>
            <a:endParaRPr lang="zh-CN" altLang="en-US" sz="1200" kern="1200" dirty="0" smtClean="0">
              <a:solidFill>
                <a:schemeClr val="tx1"/>
              </a:solidFill>
              <a:latin typeface="Arial" charset="0"/>
              <a:ea typeface="+mn-ea"/>
              <a:cs typeface="+mn-cs"/>
            </a:endParaRPr>
          </a:p>
          <a:p>
            <a:r>
              <a:rPr lang="zh-CN" altLang="en-US" sz="1200" b="1" kern="1200" dirty="0" smtClean="0">
                <a:solidFill>
                  <a:schemeClr val="tx1"/>
                </a:solidFill>
                <a:latin typeface="Arial" charset="0"/>
                <a:ea typeface="+mn-ea"/>
                <a:cs typeface="+mn-cs"/>
              </a:rPr>
              <a:t>对于当前编码帧图像中的某一子块如果在参考帧中可以找到若干与其十分相似的子块，则称其中最为相似的子块为匹配块，并认为该匹配块是编码帧中相应子块位移的结果。位移矢量由两帧中相应子块的坐标决定。</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177</a:t>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在</a:t>
            </a:r>
            <a:r>
              <a:rPr lang="en-US" sz="1200" kern="1200" dirty="0" smtClean="0">
                <a:solidFill>
                  <a:schemeClr val="tx1"/>
                </a:solidFill>
                <a:latin typeface="Arial" charset="0"/>
                <a:ea typeface="+mn-ea"/>
                <a:cs typeface="+mn-cs"/>
              </a:rPr>
              <a:t>MPEG-1</a:t>
            </a:r>
            <a:r>
              <a:rPr lang="zh-CN" altLang="en-US" sz="1200" kern="1200" dirty="0" smtClean="0">
                <a:solidFill>
                  <a:schemeClr val="tx1"/>
                </a:solidFill>
                <a:latin typeface="Arial" charset="0"/>
                <a:ea typeface="+mn-ea"/>
                <a:cs typeface="+mn-cs"/>
              </a:rPr>
              <a:t>的基础上，</a:t>
            </a:r>
            <a:r>
              <a:rPr lang="en-US" sz="1200" kern="1200" dirty="0" smtClean="0">
                <a:solidFill>
                  <a:schemeClr val="tx1"/>
                </a:solidFill>
                <a:latin typeface="Arial" charset="0"/>
                <a:ea typeface="+mn-ea"/>
                <a:cs typeface="+mn-cs"/>
              </a:rPr>
              <a:t>MPEG-2</a:t>
            </a:r>
            <a:r>
              <a:rPr lang="zh-CN" altLang="en-US" sz="1200" kern="1200" dirty="0" smtClean="0">
                <a:solidFill>
                  <a:schemeClr val="tx1"/>
                </a:solidFill>
                <a:latin typeface="Arial" charset="0"/>
                <a:ea typeface="+mn-ea"/>
                <a:cs typeface="+mn-cs"/>
              </a:rPr>
              <a:t>标准在提高图像分辨率、兼容数字电视等方面做了一些改进，例如它的运动矢量的精度为半像素；在编码运算中（如运动估计和</a:t>
            </a:r>
            <a:r>
              <a:rPr lang="en-US" sz="1200" kern="1200" dirty="0" smtClean="0">
                <a:solidFill>
                  <a:schemeClr val="tx1"/>
                </a:solidFill>
                <a:latin typeface="Arial" charset="0"/>
                <a:ea typeface="+mn-ea"/>
                <a:cs typeface="+mn-cs"/>
              </a:rPr>
              <a:t>DCT</a:t>
            </a:r>
            <a:r>
              <a:rPr lang="zh-CN" altLang="en-US" sz="1200" kern="1200" dirty="0" smtClean="0">
                <a:solidFill>
                  <a:schemeClr val="tx1"/>
                </a:solidFill>
                <a:latin typeface="Arial" charset="0"/>
                <a:ea typeface="+mn-ea"/>
                <a:cs typeface="+mn-cs"/>
              </a:rPr>
              <a:t>）区分</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帧</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场</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；引入了编码的可分级性技术，如空间可分级性、时间可分级性和信噪比可分级性等</a:t>
            </a:r>
            <a:endParaRPr lang="en-US" altLang="zh-CN" sz="1200" kern="1200" dirty="0" smtClean="0">
              <a:solidFill>
                <a:schemeClr val="tx1"/>
              </a:solidFill>
              <a:latin typeface="Arial" charset="0"/>
              <a:ea typeface="+mn-ea"/>
              <a:cs typeface="+mn-cs"/>
            </a:endParaRPr>
          </a:p>
          <a:p>
            <a:r>
              <a:rPr lang="en-US" altLang="zh-CN" dirty="0" smtClean="0"/>
              <a:t>MPEG-2</a:t>
            </a:r>
            <a:r>
              <a:rPr lang="zh-CN" altLang="en-US" dirty="0" smtClean="0"/>
              <a:t>标准已相当完善，是国际上公认</a:t>
            </a:r>
            <a:r>
              <a:rPr lang="en-US" altLang="zh-CN" dirty="0" smtClean="0"/>
              <a:t>DVB</a:t>
            </a:r>
            <a:r>
              <a:rPr lang="zh-CN" altLang="en-US" dirty="0" smtClean="0"/>
              <a:t>、</a:t>
            </a:r>
            <a:r>
              <a:rPr lang="en-US" altLang="zh-CN" dirty="0" smtClean="0"/>
              <a:t>DVD</a:t>
            </a:r>
            <a:r>
              <a:rPr lang="zh-CN" altLang="en-US" dirty="0" smtClean="0"/>
              <a:t>、</a:t>
            </a:r>
            <a:r>
              <a:rPr lang="en-US" altLang="zh-CN" dirty="0" smtClean="0"/>
              <a:t>ATSC</a:t>
            </a:r>
            <a:r>
              <a:rPr lang="zh-CN" altLang="en-US" dirty="0" smtClean="0"/>
              <a:t>的信源编码的核心技术和标准，广泛应用于数字电视节目的制作、播放及存储</a:t>
            </a:r>
            <a:endParaRPr lang="en-US" altLang="zh-CN" dirty="0" smtClean="0"/>
          </a:p>
          <a:p>
            <a:r>
              <a:rPr lang="en-US" altLang="zh-CN" dirty="0" smtClean="0"/>
              <a:t>MPEG-2</a:t>
            </a:r>
            <a:r>
              <a:rPr lang="zh-CN" altLang="en-US" dirty="0" smtClean="0"/>
              <a:t>所规定的图像格式符合</a:t>
            </a:r>
            <a:r>
              <a:rPr lang="en-US" altLang="zh-CN" dirty="0" smtClean="0"/>
              <a:t>CCIR-601</a:t>
            </a:r>
            <a:r>
              <a:rPr lang="zh-CN" altLang="en-US" dirty="0" smtClean="0"/>
              <a:t>建议：</a:t>
            </a:r>
            <a:r>
              <a:rPr lang="en-US" altLang="zh-CN" dirty="0" smtClean="0"/>
              <a:t>720×576</a:t>
            </a:r>
            <a:r>
              <a:rPr lang="zh-CN" altLang="en-US" dirty="0" smtClean="0"/>
              <a:t>（</a:t>
            </a:r>
            <a:r>
              <a:rPr lang="en-US" altLang="zh-CN" dirty="0" smtClean="0"/>
              <a:t>PAL</a:t>
            </a:r>
            <a:r>
              <a:rPr lang="zh-CN" altLang="en-US" dirty="0" smtClean="0"/>
              <a:t>）和</a:t>
            </a:r>
            <a:r>
              <a:rPr lang="en-US" altLang="zh-CN" dirty="0" smtClean="0"/>
              <a:t>720×480</a:t>
            </a:r>
            <a:r>
              <a:rPr lang="zh-CN" altLang="en-US" dirty="0" smtClean="0"/>
              <a:t>（</a:t>
            </a:r>
            <a:r>
              <a:rPr lang="en-US" altLang="zh-CN" dirty="0" smtClean="0"/>
              <a:t>NTSC</a:t>
            </a:r>
            <a:r>
              <a:rPr lang="zh-CN" altLang="en-US" dirty="0" smtClean="0"/>
              <a:t>），传输的码率为</a:t>
            </a:r>
            <a:r>
              <a:rPr lang="en-US" altLang="zh-CN" dirty="0" smtClean="0"/>
              <a:t>3</a:t>
            </a:r>
            <a:r>
              <a:rPr lang="zh-CN" altLang="en-US" dirty="0" smtClean="0"/>
              <a:t>～</a:t>
            </a:r>
            <a:r>
              <a:rPr lang="en-US" altLang="zh-CN" dirty="0" smtClean="0"/>
              <a:t>100Mbit/s</a:t>
            </a:r>
            <a:r>
              <a:rPr lang="zh-CN" altLang="en-US" dirty="0" smtClean="0"/>
              <a:t>；在</a:t>
            </a:r>
            <a:r>
              <a:rPr lang="en-US" altLang="zh-CN" dirty="0" smtClean="0"/>
              <a:t>6Mbit/s</a:t>
            </a:r>
            <a:r>
              <a:rPr lang="zh-CN" altLang="en-US" dirty="0" smtClean="0"/>
              <a:t>时具有模拟复合电视图像的质量，在</a:t>
            </a:r>
            <a:r>
              <a:rPr lang="en-US" altLang="zh-CN" dirty="0" smtClean="0"/>
              <a:t>9Mbit/s</a:t>
            </a:r>
            <a:r>
              <a:rPr lang="zh-CN" altLang="en-US" dirty="0" smtClean="0"/>
              <a:t>时具有模拟分量电视图像的质量，同时支持多声道的音频编码。</a:t>
            </a:r>
            <a:r>
              <a:rPr lang="en-US" altLang="zh-CN" dirty="0" smtClean="0"/>
              <a:t>MPEG-2</a:t>
            </a:r>
            <a:r>
              <a:rPr lang="zh-CN" altLang="en-US" dirty="0" smtClean="0"/>
              <a:t>标准充分考虑了对</a:t>
            </a:r>
            <a:r>
              <a:rPr lang="en-US" altLang="zh-CN" dirty="0" smtClean="0"/>
              <a:t>MPEG-1</a:t>
            </a:r>
            <a:r>
              <a:rPr lang="zh-CN" altLang="en-US" dirty="0" smtClean="0"/>
              <a:t>的兼容和对图像质量以及传输速率的多次要求，因而具有可分级性、灵活性和广泛的适应性。</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183</a:t>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第一部分，是关于数字视频、数字音频和辅助数据等多路压缩数据流</a:t>
            </a:r>
            <a:r>
              <a:rPr lang="zh-CN" altLang="en-US" dirty="0" smtClean="0">
                <a:solidFill>
                  <a:srgbClr val="FF3300"/>
                </a:solidFill>
              </a:rPr>
              <a:t>复用和同步</a:t>
            </a:r>
            <a:r>
              <a:rPr lang="zh-CN" altLang="en-US" dirty="0" smtClean="0"/>
              <a:t>的规定</a:t>
            </a:r>
            <a:endParaRPr lang="en-US" altLang="zh-CN" dirty="0" smtClean="0"/>
          </a:p>
          <a:p>
            <a:pPr>
              <a:spcBef>
                <a:spcPct val="0"/>
              </a:spcBef>
              <a:buClrTx/>
            </a:pPr>
            <a:r>
              <a:rPr lang="zh-CN" altLang="en-US" dirty="0" smtClean="0"/>
              <a:t>第二部分视频，是关于位速率约为</a:t>
            </a:r>
            <a:r>
              <a:rPr lang="en-US" altLang="zh-CN" dirty="0" smtClean="0"/>
              <a:t>1.5Mbit/s</a:t>
            </a:r>
            <a:r>
              <a:rPr lang="zh-CN" altLang="en-US" dirty="0" smtClean="0"/>
              <a:t>的视频信号的压缩编码的规定。</a:t>
            </a:r>
          </a:p>
          <a:p>
            <a:pPr>
              <a:spcBef>
                <a:spcPct val="0"/>
              </a:spcBef>
              <a:buClrTx/>
            </a:pPr>
            <a:r>
              <a:rPr lang="zh-CN" altLang="en-US" dirty="0" smtClean="0"/>
              <a:t>第三部分音频，是关于每通道位速率为</a:t>
            </a:r>
            <a:r>
              <a:rPr lang="en-US" altLang="zh-CN" dirty="0" smtClean="0"/>
              <a:t>64kbit/s</a:t>
            </a:r>
            <a:r>
              <a:rPr lang="zh-CN" altLang="en-US" dirty="0" smtClean="0"/>
              <a:t>，</a:t>
            </a:r>
            <a:r>
              <a:rPr lang="en-US" altLang="zh-CN" dirty="0" smtClean="0"/>
              <a:t>128kbit/s</a:t>
            </a:r>
            <a:r>
              <a:rPr lang="zh-CN" altLang="en-US" dirty="0" smtClean="0"/>
              <a:t>和</a:t>
            </a:r>
            <a:r>
              <a:rPr lang="en-US" altLang="zh-CN" dirty="0" smtClean="0"/>
              <a:t>192kbit/s</a:t>
            </a:r>
            <a:r>
              <a:rPr lang="zh-CN" altLang="en-US" dirty="0" smtClean="0"/>
              <a:t>的数字音频信号的压缩编码的规定</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184</a:t>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187</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幻灯片图像占位符 1"/>
          <p:cNvSpPr>
            <a:spLocks noGrp="1" noRot="1" noChangeAspect="1" noTextEdit="1"/>
          </p:cNvSpPr>
          <p:nvPr>
            <p:ph type="sldImg"/>
          </p:nvPr>
        </p:nvSpPr>
        <p:spPr>
          <a:ln/>
        </p:spPr>
      </p:sp>
      <p:sp>
        <p:nvSpPr>
          <p:cNvPr id="179203" name="备注占位符 2"/>
          <p:cNvSpPr>
            <a:spLocks noGrp="1"/>
          </p:cNvSpPr>
          <p:nvPr>
            <p:ph type="body" idx="1"/>
          </p:nvPr>
        </p:nvSpPr>
        <p:spPr>
          <a:noFill/>
          <a:ln/>
        </p:spPr>
        <p:txBody>
          <a:bodyPr/>
          <a:lstStyle/>
          <a:p>
            <a:r>
              <a:rPr lang="en-US" altLang="zh-CN" smtClean="0">
                <a:latin typeface="Arial" pitchFamily="34" charset="0"/>
              </a:rPr>
              <a:t>1. 44.1*1000*16*2*3.5*60=298,368,000bit=37.296MB</a:t>
            </a:r>
          </a:p>
          <a:p>
            <a:r>
              <a:rPr lang="en-US" altLang="zh-CN" smtClean="0">
                <a:latin typeface="Arial" pitchFamily="34" charset="0"/>
              </a:rPr>
              <a:t>650/37.296=17.43</a:t>
            </a:r>
            <a:r>
              <a:rPr lang="zh-CN" altLang="en-US" smtClean="0">
                <a:latin typeface="Arial" pitchFamily="34" charset="0"/>
              </a:rPr>
              <a:t>首歌曲，大概</a:t>
            </a:r>
            <a:r>
              <a:rPr lang="en-US" altLang="zh-CN" smtClean="0">
                <a:latin typeface="Arial" pitchFamily="34" charset="0"/>
              </a:rPr>
              <a:t>60</a:t>
            </a:r>
            <a:r>
              <a:rPr lang="zh-CN" altLang="en-US" smtClean="0">
                <a:latin typeface="Arial" pitchFamily="34" charset="0"/>
              </a:rPr>
              <a:t>分钟一个小时的歌曲</a:t>
            </a:r>
            <a:endParaRPr lang="en-US" altLang="zh-CN" smtClean="0">
              <a:latin typeface="Arial" pitchFamily="34" charset="0"/>
            </a:endParaRPr>
          </a:p>
          <a:p>
            <a:r>
              <a:rPr lang="en-US" altLang="zh-CN" smtClean="0">
                <a:latin typeface="Arial" pitchFamily="34" charset="0"/>
              </a:rPr>
              <a:t>2. </a:t>
            </a:r>
            <a:r>
              <a:rPr lang="zh-CN" altLang="en-US" smtClean="0">
                <a:latin typeface="Arial" pitchFamily="34" charset="0"/>
              </a:rPr>
              <a:t>每帧数据量</a:t>
            </a:r>
            <a:r>
              <a:rPr lang="en-US" altLang="zh-CN" smtClean="0">
                <a:latin typeface="Arial" pitchFamily="34" charset="0"/>
              </a:rPr>
              <a:t>352*240*3=253KB</a:t>
            </a:r>
          </a:p>
          <a:p>
            <a:r>
              <a:rPr lang="zh-CN" altLang="en-US" smtClean="0">
                <a:latin typeface="Arial" pitchFamily="34" charset="0"/>
              </a:rPr>
              <a:t>每秒数据量</a:t>
            </a:r>
            <a:r>
              <a:rPr lang="en-US" altLang="zh-CN" smtClean="0">
                <a:latin typeface="Arial" pitchFamily="34" charset="0"/>
              </a:rPr>
              <a:t>253</a:t>
            </a:r>
            <a:r>
              <a:rPr lang="zh-CN" altLang="en-US" smtClean="0">
                <a:latin typeface="Arial" pitchFamily="34" charset="0"/>
              </a:rPr>
              <a:t>*</a:t>
            </a:r>
            <a:r>
              <a:rPr lang="en-US" altLang="zh-CN" smtClean="0">
                <a:latin typeface="Arial" pitchFamily="34" charset="0"/>
              </a:rPr>
              <a:t>30=7.603MB</a:t>
            </a:r>
          </a:p>
          <a:p>
            <a:r>
              <a:rPr lang="zh-CN" altLang="en-US" smtClean="0">
                <a:latin typeface="Arial" pitchFamily="34" charset="0"/>
              </a:rPr>
              <a:t>一片</a:t>
            </a:r>
            <a:r>
              <a:rPr lang="en-US" altLang="zh-CN" smtClean="0">
                <a:latin typeface="Arial" pitchFamily="34" charset="0"/>
              </a:rPr>
              <a:t>CD-ROM</a:t>
            </a:r>
            <a:r>
              <a:rPr lang="zh-CN" altLang="en-US" smtClean="0">
                <a:latin typeface="Arial" pitchFamily="34" charset="0"/>
              </a:rPr>
              <a:t>节目时间</a:t>
            </a:r>
            <a:r>
              <a:rPr lang="en-US" altLang="zh-CN" smtClean="0">
                <a:latin typeface="Arial" pitchFamily="34" charset="0"/>
              </a:rPr>
              <a:t>650/7.603/60=1.42</a:t>
            </a:r>
            <a:r>
              <a:rPr lang="zh-CN" altLang="en-US" smtClean="0">
                <a:latin typeface="Arial" pitchFamily="34" charset="0"/>
              </a:rPr>
              <a:t>分</a:t>
            </a:r>
            <a:endParaRPr lang="en-US" altLang="zh-CN" smtClean="0">
              <a:latin typeface="Arial" pitchFamily="34" charset="0"/>
            </a:endParaRPr>
          </a:p>
          <a:p>
            <a:r>
              <a:rPr lang="en-US" altLang="zh-CN" smtClean="0">
                <a:latin typeface="Arial" pitchFamily="34" charset="0"/>
              </a:rPr>
              <a:t>3.</a:t>
            </a:r>
            <a:r>
              <a:rPr lang="zh-CN" altLang="en-US" smtClean="0">
                <a:latin typeface="Arial" pitchFamily="34" charset="0"/>
              </a:rPr>
              <a:t>每帧数据量</a:t>
            </a:r>
            <a:r>
              <a:rPr lang="en-US" altLang="zh-CN" smtClean="0">
                <a:latin typeface="Arial" pitchFamily="34" charset="0"/>
              </a:rPr>
              <a:t>720*576*3=1.24MB</a:t>
            </a:r>
          </a:p>
          <a:p>
            <a:r>
              <a:rPr lang="zh-CN" altLang="en-US" smtClean="0">
                <a:latin typeface="Arial" pitchFamily="34" charset="0"/>
              </a:rPr>
              <a:t>每秒数据量</a:t>
            </a:r>
            <a:r>
              <a:rPr lang="en-US" altLang="zh-CN" smtClean="0">
                <a:latin typeface="Arial" pitchFamily="34" charset="0"/>
              </a:rPr>
              <a:t>1.24</a:t>
            </a:r>
            <a:r>
              <a:rPr lang="zh-CN" altLang="en-US" smtClean="0">
                <a:latin typeface="Arial" pitchFamily="34" charset="0"/>
              </a:rPr>
              <a:t>*</a:t>
            </a:r>
            <a:r>
              <a:rPr lang="en-US" altLang="zh-CN" smtClean="0">
                <a:latin typeface="Arial" pitchFamily="34" charset="0"/>
              </a:rPr>
              <a:t>25=31.3MB</a:t>
            </a:r>
          </a:p>
          <a:p>
            <a:r>
              <a:rPr lang="zh-CN" altLang="en-US" smtClean="0">
                <a:latin typeface="Arial" pitchFamily="34" charset="0"/>
              </a:rPr>
              <a:t>一片</a:t>
            </a:r>
            <a:r>
              <a:rPr lang="en-US" altLang="zh-CN" smtClean="0">
                <a:latin typeface="Arial" pitchFamily="34" charset="0"/>
              </a:rPr>
              <a:t>CD-ROM</a:t>
            </a:r>
            <a:r>
              <a:rPr lang="zh-CN" altLang="en-US" smtClean="0">
                <a:latin typeface="Arial" pitchFamily="34" charset="0"/>
              </a:rPr>
              <a:t>节目时间</a:t>
            </a:r>
            <a:r>
              <a:rPr lang="en-US" altLang="zh-CN" smtClean="0">
                <a:latin typeface="Arial" pitchFamily="34" charset="0"/>
              </a:rPr>
              <a:t>650/31.3=20.9</a:t>
            </a:r>
            <a:r>
              <a:rPr lang="zh-CN" altLang="en-US" smtClean="0">
                <a:latin typeface="Arial" pitchFamily="34" charset="0"/>
              </a:rPr>
              <a:t>秒</a:t>
            </a:r>
            <a:endParaRPr lang="en-US" altLang="zh-CN" smtClean="0">
              <a:latin typeface="Arial" pitchFamily="34" charset="0"/>
            </a:endParaRPr>
          </a:p>
          <a:p>
            <a:r>
              <a:rPr lang="en-US" altLang="zh-CN" smtClean="0">
                <a:latin typeface="Arial" pitchFamily="34" charset="0"/>
              </a:rPr>
              <a:t>4.180</a:t>
            </a:r>
            <a:r>
              <a:rPr lang="zh-CN" altLang="en-US" smtClean="0">
                <a:latin typeface="Arial" pitchFamily="34" charset="0"/>
              </a:rPr>
              <a:t>*</a:t>
            </a:r>
            <a:r>
              <a:rPr lang="en-US" altLang="zh-CN" smtClean="0">
                <a:latin typeface="Arial" pitchFamily="34" charset="0"/>
              </a:rPr>
              <a:t>12</a:t>
            </a:r>
            <a:r>
              <a:rPr lang="zh-CN" altLang="en-US" smtClean="0">
                <a:latin typeface="Arial" pitchFamily="34" charset="0"/>
              </a:rPr>
              <a:t>*</a:t>
            </a:r>
            <a:r>
              <a:rPr lang="en-US" altLang="zh-CN" smtClean="0">
                <a:latin typeface="Arial" pitchFamily="34" charset="0"/>
              </a:rPr>
              <a:t>255*12*8/8/1000/1000=6.61MB</a:t>
            </a: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58C32215-C571-48D3-8B48-08D74964A360}" type="slidenum">
              <a:rPr lang="zh-CN" altLang="en-US" smtClean="0"/>
              <a:pPr>
                <a:defRPr/>
              </a:pPr>
              <a:t>4</a:t>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表格中间部分是投入应用的</a:t>
            </a:r>
            <a:r>
              <a:rPr lang="en-US" altLang="zh-CN" dirty="0" smtClean="0"/>
              <a:t>12</a:t>
            </a:r>
            <a:r>
              <a:rPr lang="zh-CN" altLang="en-US" dirty="0" smtClean="0"/>
              <a:t>种组合的数据是指图像码元传播速率，最高速率是</a:t>
            </a:r>
            <a:r>
              <a:rPr lang="en-US" altLang="zh-CN" dirty="0" smtClean="0"/>
              <a:t>100Mbit/s</a:t>
            </a:r>
            <a:r>
              <a:rPr lang="zh-CN" altLang="en-US" dirty="0" smtClean="0"/>
              <a:t>，最低速率是</a:t>
            </a:r>
            <a:r>
              <a:rPr lang="en-US" altLang="zh-CN" dirty="0" smtClean="0"/>
              <a:t>4Mbit/s</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189</a:t>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视频信号和音频信号经编码后生成各自的基本码流</a:t>
            </a:r>
            <a:r>
              <a:rPr lang="en-US" altLang="zh-CN" dirty="0" smtClean="0"/>
              <a:t>ES</a:t>
            </a:r>
            <a:r>
              <a:rPr lang="zh-CN" altLang="en-US" dirty="0" smtClean="0"/>
              <a:t>。视频和音频的码流分别按一定的格式在打包器中打包，构成具有以某种格式打包的基本码流</a:t>
            </a:r>
            <a:r>
              <a:rPr lang="en-US" altLang="zh-CN" dirty="0" smtClean="0"/>
              <a:t>PES</a:t>
            </a:r>
            <a:r>
              <a:rPr lang="zh-CN" altLang="en-US" dirty="0" smtClean="0"/>
              <a:t>，分别称为视频</a:t>
            </a:r>
            <a:r>
              <a:rPr lang="en-US" altLang="zh-CN" dirty="0" smtClean="0"/>
              <a:t>PES</a:t>
            </a:r>
            <a:r>
              <a:rPr lang="zh-CN" altLang="en-US" dirty="0" smtClean="0"/>
              <a:t>和音频</a:t>
            </a:r>
            <a:r>
              <a:rPr lang="en-US" altLang="zh-CN" dirty="0" smtClean="0"/>
              <a:t>PES</a:t>
            </a:r>
            <a:r>
              <a:rPr lang="zh-CN" altLang="en-US" dirty="0" smtClean="0"/>
              <a:t>。将视频、音频的</a:t>
            </a:r>
            <a:r>
              <a:rPr lang="en-US" altLang="zh-CN" dirty="0" smtClean="0"/>
              <a:t>PES</a:t>
            </a:r>
            <a:r>
              <a:rPr lang="zh-CN" altLang="en-US" dirty="0" smtClean="0"/>
              <a:t>以及辅助数据按不同的格式再打包，然后进行复用，则分别生成传送码流</a:t>
            </a:r>
            <a:r>
              <a:rPr lang="en-US" altLang="zh-CN" dirty="0" smtClean="0"/>
              <a:t>TS</a:t>
            </a:r>
            <a:r>
              <a:rPr lang="zh-CN" altLang="en-US" dirty="0" smtClean="0"/>
              <a:t>和节目码流</a:t>
            </a:r>
            <a:r>
              <a:rPr lang="en-US" altLang="zh-CN" dirty="0" smtClean="0"/>
              <a:t>PS</a:t>
            </a:r>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192</a:t>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SC</a:t>
            </a:r>
            <a:r>
              <a:rPr lang="zh-CN" altLang="en-US" dirty="0" smtClean="0"/>
              <a:t>：起始码</a:t>
            </a:r>
            <a:endParaRPr lang="en-US" altLang="zh-CN" dirty="0" smtClean="0"/>
          </a:p>
          <a:p>
            <a:r>
              <a:rPr lang="zh-CN" altLang="en-US" dirty="0" smtClean="0"/>
              <a:t>按像块层、宏块层、像条层、图像层、图像组层、图像序列层的顺序依次编码，并在除像块和宏块外的每一层的开始处加上起始码和头标志，就形成</a:t>
            </a:r>
            <a:r>
              <a:rPr lang="en-US" altLang="zh-CN" dirty="0" smtClean="0"/>
              <a:t>MPEG-2</a:t>
            </a:r>
            <a:r>
              <a:rPr lang="zh-CN" altLang="en-US" dirty="0" smtClean="0"/>
              <a:t>的基本码流</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194</a:t>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buClr>
                <a:schemeClr val="tx1"/>
              </a:buClr>
              <a:buSzPct val="60000"/>
              <a:buFont typeface="Wingdings" pitchFamily="2" charset="2"/>
              <a:buNone/>
            </a:pP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196</a:t>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dirty="0" smtClean="0">
                <a:effectLst>
                  <a:outerShdw blurRad="38100" dist="38100" dir="2700000" algn="tl">
                    <a:srgbClr val="000000"/>
                  </a:outerShdw>
                </a:effectLst>
              </a:rPr>
              <a:t>TS</a:t>
            </a:r>
            <a:r>
              <a:rPr lang="zh-CN" altLang="en-US" sz="1200" dirty="0" smtClean="0">
                <a:effectLst>
                  <a:outerShdw blurRad="38100" dist="38100" dir="2700000" algn="tl">
                    <a:srgbClr val="000000"/>
                  </a:outerShdw>
                </a:effectLst>
              </a:rPr>
              <a:t>包固定为</a:t>
            </a:r>
            <a:r>
              <a:rPr lang="en-US" altLang="zh-CN" sz="1200" dirty="0" smtClean="0">
                <a:effectLst>
                  <a:outerShdw blurRad="38100" dist="38100" dir="2700000" algn="tl">
                    <a:srgbClr val="000000"/>
                  </a:outerShdw>
                </a:effectLst>
              </a:rPr>
              <a:t>188B</a:t>
            </a:r>
            <a:r>
              <a:rPr lang="zh-CN" altLang="en-US" sz="1200" dirty="0" smtClean="0">
                <a:effectLst>
                  <a:outerShdw blurRad="38100" dist="38100" dir="2700000" algn="tl">
                    <a:srgbClr val="000000"/>
                  </a:outerShdw>
                </a:effectLst>
              </a:rPr>
              <a:t>，由包头（</a:t>
            </a:r>
            <a:r>
              <a:rPr lang="en-US" altLang="zh-CN" sz="1200" dirty="0" smtClean="0">
                <a:effectLst>
                  <a:outerShdw blurRad="38100" dist="38100" dir="2700000" algn="tl">
                    <a:srgbClr val="000000"/>
                  </a:outerShdw>
                </a:effectLst>
              </a:rPr>
              <a:t>4B</a:t>
            </a:r>
            <a:r>
              <a:rPr lang="zh-CN" altLang="en-US" sz="1200" dirty="0" smtClean="0">
                <a:effectLst>
                  <a:outerShdw blurRad="38100" dist="38100" dir="2700000" algn="tl">
                    <a:srgbClr val="000000"/>
                  </a:outerShdw>
                </a:effectLst>
              </a:rPr>
              <a:t>）和需要传送的有用信息即负载（</a:t>
            </a:r>
            <a:r>
              <a:rPr lang="en-US" altLang="zh-CN" sz="1200" dirty="0" smtClean="0">
                <a:effectLst>
                  <a:outerShdw blurRad="38100" dist="38100" dir="2700000" algn="tl">
                    <a:srgbClr val="000000"/>
                  </a:outerShdw>
                </a:effectLst>
              </a:rPr>
              <a:t>184B</a:t>
            </a:r>
            <a:r>
              <a:rPr lang="zh-CN" altLang="en-US" sz="1200" dirty="0" smtClean="0">
                <a:effectLst>
                  <a:outerShdw blurRad="38100" dist="38100" dir="2700000" algn="tl">
                    <a:srgbClr val="000000"/>
                  </a:outerShdw>
                </a:effectLst>
              </a:rPr>
              <a:t>）组成。</a:t>
            </a:r>
            <a:endParaRPr lang="en-US" altLang="zh-CN" sz="1200" dirty="0" smtClean="0">
              <a:effectLst>
                <a:outerShdw blurRad="38100" dist="38100" dir="2700000" algn="tl">
                  <a:srgbClr val="000000"/>
                </a:outerShdw>
              </a:effectLst>
            </a:endParaRPr>
          </a:p>
          <a:p>
            <a:r>
              <a:rPr lang="zh-CN" altLang="en-US" sz="1200" dirty="0" smtClean="0">
                <a:effectLst>
                  <a:outerShdw blurRad="38100" dist="38100" dir="2700000" algn="tl">
                    <a:srgbClr val="000000"/>
                  </a:outerShdw>
                </a:effectLst>
              </a:rPr>
              <a:t>有时在有用信息前插入一个调整字段，用于补充长度不完整的</a:t>
            </a:r>
            <a:r>
              <a:rPr lang="en-US" altLang="zh-CN" sz="1200" dirty="0" smtClean="0">
                <a:effectLst>
                  <a:outerShdw blurRad="38100" dist="38100" dir="2700000" algn="tl">
                    <a:srgbClr val="000000"/>
                  </a:outerShdw>
                </a:effectLst>
              </a:rPr>
              <a:t>TS</a:t>
            </a:r>
            <a:r>
              <a:rPr lang="zh-CN" altLang="en-US" sz="1200" dirty="0" smtClean="0">
                <a:effectLst>
                  <a:outerShdw blurRad="38100" dist="38100" dir="2700000" algn="tl">
                    <a:srgbClr val="000000"/>
                  </a:outerShdw>
                </a:effectLst>
              </a:rPr>
              <a:t>包，或放置节目参考时钟（</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以固定频率插入包头，表示编码端的时钟，解码端根据</a:t>
            </a:r>
            <a:r>
              <a:rPr lang="en-US" altLang="zh-CN" sz="1200" dirty="0" smtClean="0">
                <a:effectLst>
                  <a:outerShdw blurRad="38100" dist="38100" dir="2700000" algn="tl">
                    <a:srgbClr val="000000"/>
                  </a:outerShdw>
                </a:effectLst>
              </a:rPr>
              <a:t>PCR</a:t>
            </a:r>
            <a:r>
              <a:rPr lang="zh-CN" altLang="en-US" sz="1200" dirty="0" smtClean="0">
                <a:effectLst>
                  <a:outerShdw blurRad="38100" dist="38100" dir="2700000" algn="tl">
                    <a:srgbClr val="000000"/>
                  </a:outerShdw>
                </a:effectLst>
              </a:rPr>
              <a:t>调整时钟，保证正确解码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199</a:t>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342900" indent="-342900">
              <a:spcBef>
                <a:spcPct val="20000"/>
              </a:spcBef>
              <a:buClr>
                <a:schemeClr val="hlink"/>
              </a:buClr>
              <a:buSzPct val="60000"/>
              <a:buFont typeface="Wingdings" pitchFamily="2" charset="2"/>
              <a:buNone/>
            </a:pPr>
            <a:endParaRPr lang="en-US" altLang="zh-CN" sz="1200" dirty="0" smtClean="0">
              <a:effectLst>
                <a:outerShdw blurRad="38100" dist="38100" dir="2700000" algn="tl">
                  <a:srgbClr val="000000"/>
                </a:outerShdw>
              </a:effectLst>
            </a:endParaRPr>
          </a:p>
          <a:p>
            <a:pPr marL="342900" indent="-342900">
              <a:spcBef>
                <a:spcPct val="20000"/>
              </a:spcBef>
              <a:buClr>
                <a:schemeClr val="hlink"/>
              </a:buClr>
              <a:buSzPct val="60000"/>
              <a:buFont typeface="Wingdings" pitchFamily="2" charset="2"/>
              <a:buChar char="n"/>
            </a:pP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210</a:t>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214</a:t>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r>
              <a:rPr lang="zh-CN" altLang="en-US" dirty="0" smtClean="0"/>
              <a:t>继成功制定了</a:t>
            </a:r>
            <a:r>
              <a:rPr lang="en-US" altLang="zh-CN" dirty="0" smtClean="0"/>
              <a:t>MPEG-1</a:t>
            </a:r>
            <a:r>
              <a:rPr lang="zh-CN" altLang="en-US" dirty="0" smtClean="0"/>
              <a:t>、</a:t>
            </a:r>
            <a:r>
              <a:rPr lang="en-US" altLang="zh-CN" dirty="0" smtClean="0"/>
              <a:t>MPEG-2</a:t>
            </a:r>
            <a:r>
              <a:rPr lang="zh-CN" altLang="en-US" dirty="0" smtClean="0"/>
              <a:t>标准后，</a:t>
            </a:r>
            <a:r>
              <a:rPr lang="en-US" altLang="zh-CN" dirty="0" smtClean="0"/>
              <a:t>MPEG</a:t>
            </a:r>
            <a:r>
              <a:rPr lang="zh-CN" altLang="en-US" dirty="0" smtClean="0"/>
              <a:t>于</a:t>
            </a:r>
            <a:r>
              <a:rPr lang="en-US" altLang="zh-CN" dirty="0" smtClean="0"/>
              <a:t>1994</a:t>
            </a:r>
            <a:r>
              <a:rPr lang="zh-CN" altLang="en-US" dirty="0" smtClean="0"/>
              <a:t>年开始制定</a:t>
            </a:r>
            <a:r>
              <a:rPr lang="en-US" altLang="zh-CN" dirty="0" smtClean="0"/>
              <a:t>MPEG</a:t>
            </a:r>
            <a:r>
              <a:rPr lang="zh-CN" altLang="en-US" dirty="0" smtClean="0"/>
              <a:t>－</a:t>
            </a:r>
            <a:r>
              <a:rPr lang="en-US" altLang="zh-CN" dirty="0" smtClean="0"/>
              <a:t>4</a:t>
            </a:r>
            <a:r>
              <a:rPr lang="zh-CN" altLang="en-US" dirty="0" smtClean="0"/>
              <a:t>标准，历时</a:t>
            </a:r>
            <a:r>
              <a:rPr lang="en-US" altLang="zh-CN" dirty="0" smtClean="0"/>
              <a:t>5</a:t>
            </a:r>
            <a:r>
              <a:rPr lang="zh-CN" altLang="en-US" dirty="0" smtClean="0"/>
              <a:t>年多完成。</a:t>
            </a:r>
            <a:endParaRPr lang="en-US" altLang="zh-CN" dirty="0" smtClean="0"/>
          </a:p>
          <a:p>
            <a:r>
              <a:rPr lang="en-US" altLang="zh-CN" dirty="0" smtClean="0"/>
              <a:t>MPEG</a:t>
            </a:r>
            <a:r>
              <a:rPr lang="zh-CN" altLang="en-US" dirty="0" smtClean="0"/>
              <a:t>－</a:t>
            </a:r>
            <a:r>
              <a:rPr lang="en-US" altLang="zh-CN" dirty="0" smtClean="0"/>
              <a:t>4</a:t>
            </a:r>
            <a:r>
              <a:rPr lang="zh-CN" altLang="en-US" dirty="0" smtClean="0"/>
              <a:t>的最初设计思想是制定甚低比特的视、音频压缩编码标准，以便能在超低带宽条件下，例如在电话线上传输获得尽可能好的图像、伴音质量。随着信息社会的发展，越来越多的视听资料需要以数字的形式进行交换。为适应这种需求，</a:t>
            </a:r>
            <a:r>
              <a:rPr lang="en-US" altLang="zh-CN" dirty="0" smtClean="0"/>
              <a:t>MPEG</a:t>
            </a:r>
            <a:r>
              <a:rPr lang="zh-CN" altLang="en-US" dirty="0" smtClean="0"/>
              <a:t>－</a:t>
            </a:r>
            <a:r>
              <a:rPr lang="en-US" altLang="zh-CN" dirty="0" smtClean="0"/>
              <a:t>4</a:t>
            </a:r>
            <a:r>
              <a:rPr lang="zh-CN" altLang="en-US" dirty="0" smtClean="0"/>
              <a:t>作了相当大的改进，不再是一个单纯的视音频编解码标 准，而更多定义的是一个格式、一种框架，而不是具体算法，从而为多媒体数据压缩提供了一个更为广阔的平台，允许在系统中加入新的算法，为用计算机软件编解码提供了更大的方便。</a:t>
            </a:r>
            <a:r>
              <a:rPr lang="en-US" altLang="zh-CN" dirty="0" smtClean="0"/>
              <a:t>MPEG</a:t>
            </a:r>
            <a:r>
              <a:rPr lang="zh-CN" altLang="en-US" dirty="0" smtClean="0"/>
              <a:t>－</a:t>
            </a:r>
            <a:r>
              <a:rPr lang="en-US" altLang="zh-CN" dirty="0" smtClean="0"/>
              <a:t>4</a:t>
            </a:r>
            <a:r>
              <a:rPr lang="zh-CN" altLang="en-US" dirty="0" smtClean="0"/>
              <a:t>标准的压缩倍数高达</a:t>
            </a:r>
            <a:r>
              <a:rPr lang="en-US" altLang="zh-CN" dirty="0" smtClean="0"/>
              <a:t>100</a:t>
            </a:r>
            <a:r>
              <a:rPr lang="zh-CN" altLang="en-US" dirty="0" smtClean="0"/>
              <a:t>倍，视频码率覆盖范围为</a:t>
            </a:r>
            <a:r>
              <a:rPr lang="en-US" altLang="zh-CN" dirty="0" smtClean="0"/>
              <a:t>5kbit/s~5Mbit/s</a:t>
            </a:r>
            <a:r>
              <a:rPr lang="zh-CN" altLang="en-US" dirty="0" smtClean="0"/>
              <a:t>；音频码率覆盖范围为</a:t>
            </a:r>
            <a:r>
              <a:rPr lang="en-US" altLang="zh-CN" dirty="0" smtClean="0"/>
              <a:t>2</a:t>
            </a:r>
            <a:r>
              <a:rPr lang="zh-CN" altLang="en-US" dirty="0" smtClean="0"/>
              <a:t>～</a:t>
            </a:r>
            <a:r>
              <a:rPr lang="en-US" altLang="zh-CN" dirty="0" smtClean="0"/>
              <a:t>64 </a:t>
            </a:r>
            <a:r>
              <a:rPr lang="en-US" altLang="zh-CN" dirty="0" err="1" smtClean="0"/>
              <a:t>kbit</a:t>
            </a:r>
            <a:r>
              <a:rPr lang="en-US" altLang="zh-CN" dirty="0" smtClean="0"/>
              <a:t>/s</a:t>
            </a:r>
          </a:p>
          <a:p>
            <a:r>
              <a:rPr lang="en-US" altLang="zh-CN" dirty="0" smtClean="0"/>
              <a:t>MPEG</a:t>
            </a:r>
            <a:r>
              <a:rPr lang="zh-CN" altLang="en-US" dirty="0" smtClean="0"/>
              <a:t>－</a:t>
            </a:r>
            <a:r>
              <a:rPr lang="en-US" altLang="zh-CN" dirty="0" smtClean="0"/>
              <a:t>4</a:t>
            </a:r>
            <a:r>
              <a:rPr lang="zh-CN" altLang="en-US" dirty="0" smtClean="0"/>
              <a:t>标准的最大特色在于兼顾了工具、算法、层面三个方面的编码对象，从而具有了一系列新功能、新特点。概括起来就是：基于视音频对象的操作与编码；自然视频图像与合成图像数据混合编码，同时支持交互性操作；对一序列中的某个视、音频对象进行随机存取或快速搜索；对某一景物的多视角编码、多伴音多声道编码及视听同步；对视、音频比特流分优先级，重要的内容以高分辨率的方式存储；使有限的频道资源得到充分利用；在保证主观视觉质量的前提下，可实现高达</a:t>
            </a:r>
            <a:r>
              <a:rPr lang="en-US" altLang="zh-CN" dirty="0" smtClean="0"/>
              <a:t>100</a:t>
            </a:r>
            <a:r>
              <a:rPr lang="zh-CN" altLang="en-US" dirty="0" smtClean="0"/>
              <a:t>倍码率压缩；允许采用各种有线、无线网及各种存储媒体</a:t>
            </a:r>
            <a:endParaRPr lang="en-US" altLang="zh-CN" dirty="0" smtClean="0"/>
          </a:p>
          <a:p>
            <a:endParaRPr lang="en-US" altLang="zh-CN" dirty="0" smtClean="0"/>
          </a:p>
          <a:p>
            <a:r>
              <a:rPr lang="zh-CN" altLang="en-US" dirty="0" smtClean="0"/>
              <a:t>系统部分规定数据流格式和文件格式，定义了基本流复用和同步、随机存取、时间标志、对象内容的识别。规定了二进制场景描述格式，知识产权的管理与保护等</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217</a:t>
            </a:fld>
            <a:endParaRPr lang="en-US" altLang="zh-CN"/>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14496-2</a:t>
            </a:r>
            <a:r>
              <a:rPr lang="zh-CN" altLang="en-US" dirty="0" smtClean="0"/>
              <a:t>（视频部分）规定自然和合成的视频对象的编码表示；</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 </a:t>
            </a:r>
            <a:r>
              <a:rPr lang="en-US" altLang="zh-CN" dirty="0" smtClean="0"/>
              <a:t>14496-3</a:t>
            </a:r>
            <a:r>
              <a:rPr lang="zh-CN" altLang="en-US" dirty="0" smtClean="0"/>
              <a:t>（音频部分）规定自然的和合成的音频对象的编码表示；</a:t>
            </a:r>
            <a:r>
              <a:rPr lang="en-US" altLang="zh-CN" dirty="0" smtClean="0"/>
              <a:t>14496-4</a:t>
            </a:r>
            <a:r>
              <a:rPr lang="zh-CN" altLang="en-US" dirty="0" smtClean="0"/>
              <a:t>（一致性测试部分）定义比特流和设备的一致性条件，这部分用来测试</a:t>
            </a:r>
            <a:r>
              <a:rPr lang="en-US" altLang="zh-CN" dirty="0" smtClean="0"/>
              <a:t>MPEG-4</a:t>
            </a:r>
            <a:r>
              <a:rPr lang="zh-CN" altLang="en-US" dirty="0" smtClean="0"/>
              <a:t>的实现；</a:t>
            </a:r>
            <a:r>
              <a:rPr lang="en-US" altLang="zh-CN" dirty="0" smtClean="0"/>
              <a:t>14496-5</a:t>
            </a:r>
            <a:r>
              <a:rPr lang="zh-CN" altLang="en-US" dirty="0" smtClean="0"/>
              <a:t>（参考软件部分）包括与</a:t>
            </a:r>
            <a:r>
              <a:rPr lang="en-US" altLang="zh-CN" dirty="0" smtClean="0"/>
              <a:t>MPEG-4</a:t>
            </a:r>
            <a:r>
              <a:rPr lang="zh-CN" altLang="en-US" dirty="0" smtClean="0"/>
              <a:t>的主要部分对应的软件；</a:t>
            </a:r>
            <a:r>
              <a:rPr lang="en-US" altLang="zh-CN" dirty="0" smtClean="0"/>
              <a:t>14496-6</a:t>
            </a:r>
            <a:r>
              <a:rPr lang="zh-CN" altLang="en-US" dirty="0" smtClean="0"/>
              <a:t>（多媒体传输集成框架（</a:t>
            </a:r>
            <a:r>
              <a:rPr lang="en-US" altLang="zh-CN" dirty="0" smtClean="0"/>
              <a:t>DMIF</a:t>
            </a:r>
            <a:r>
              <a:rPr lang="zh-CN" altLang="en-US" dirty="0" smtClean="0"/>
              <a:t>）部分）是</a:t>
            </a:r>
            <a:r>
              <a:rPr lang="en-US" altLang="zh-CN" dirty="0" smtClean="0"/>
              <a:t>MPEG-4</a:t>
            </a:r>
            <a:r>
              <a:rPr lang="zh-CN" altLang="en-US" dirty="0" smtClean="0"/>
              <a:t>应用层与传输网络的接口，定义了通信协议，使</a:t>
            </a:r>
            <a:r>
              <a:rPr lang="en-US" altLang="zh-CN" dirty="0" smtClean="0"/>
              <a:t>MPEG-4</a:t>
            </a:r>
            <a:r>
              <a:rPr lang="zh-CN" altLang="en-US" dirty="0" smtClean="0"/>
              <a:t>系统的数据流能进入各种传输网络，还包含了一个存储格式</a:t>
            </a:r>
            <a:r>
              <a:rPr lang="en-US" altLang="zh-CN" dirty="0" smtClean="0"/>
              <a:t>MP4</a:t>
            </a:r>
            <a:r>
              <a:rPr lang="zh-CN" altLang="en-US" dirty="0" smtClean="0"/>
              <a:t>，用于存储编码的场景</a:t>
            </a:r>
          </a:p>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218</a:t>
            </a:fld>
            <a:endParaRPr lang="en-US" altLang="zh-CN"/>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sz="1200" kern="1200" dirty="0" smtClean="0">
                <a:solidFill>
                  <a:schemeClr val="tx1"/>
                </a:solidFill>
                <a:latin typeface="Arial" charset="0"/>
                <a:ea typeface="+mn-ea"/>
                <a:cs typeface="+mn-cs"/>
              </a:rPr>
              <a:t>MPEG-4</a:t>
            </a:r>
            <a:r>
              <a:rPr lang="zh-CN" altLang="en-US" sz="1200" kern="1200" dirty="0" smtClean="0">
                <a:solidFill>
                  <a:schemeClr val="tx1"/>
                </a:solidFill>
                <a:latin typeface="Arial" charset="0"/>
                <a:ea typeface="+mn-ea"/>
                <a:cs typeface="+mn-cs"/>
              </a:rPr>
              <a:t>的</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基于对象的编码</a:t>
            </a:r>
            <a:r>
              <a:rPr lang="en-US" sz="1200" kern="1200" dirty="0" smtClean="0">
                <a:solidFill>
                  <a:schemeClr val="tx1"/>
                </a:solidFill>
                <a:latin typeface="Arial" charset="0"/>
                <a:ea typeface="+mn-ea"/>
                <a:cs typeface="+mn-cs"/>
              </a:rPr>
              <a:t>"</a:t>
            </a:r>
            <a:r>
              <a:rPr lang="zh-CN" altLang="en-US" sz="1200" kern="1200" dirty="0" smtClean="0">
                <a:solidFill>
                  <a:schemeClr val="tx1"/>
                </a:solidFill>
                <a:latin typeface="Arial" charset="0"/>
                <a:ea typeface="+mn-ea"/>
                <a:cs typeface="+mn-cs"/>
              </a:rPr>
              <a:t>部分由于尚有技术障碍，目前还难以普遍应用</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219</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solidFill>
                  <a:srgbClr val="FF3300"/>
                </a:solidFill>
              </a:rPr>
              <a:t>对亮度比对色度信号敏感，对低频信号比对高频信号敏感，对静止图像比对运动图像敏感，对图像的水平及垂直线条比对斜线条敏感</a:t>
            </a:r>
            <a:r>
              <a:rPr lang="zh-CN" altLang="en-US" dirty="0" smtClean="0"/>
              <a:t>。例如，观察一匹站着不动的马时，可以看清其颜色、眼睛和鼻子等，甚至一根根鬃毛也分得清清楚楚。但当这匹马奔驰而过时，这些细节却难以分辨。另外，在观察大面积的像块时，对灰度等级分辨力很高，而对图像细节的分辨力较低</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15</a:t>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230</a:t>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目的是规范</a:t>
            </a:r>
            <a:r>
              <a:rPr lang="en-US" sz="1200" kern="1200" dirty="0" smtClean="0">
                <a:solidFill>
                  <a:schemeClr val="tx1"/>
                </a:solidFill>
                <a:latin typeface="Arial" charset="0"/>
                <a:ea typeface="+mn-ea"/>
                <a:cs typeface="+mn-cs"/>
              </a:rPr>
              <a:t>ISDN</a:t>
            </a:r>
            <a:r>
              <a:rPr lang="zh-CN" altLang="en-US" sz="1200" kern="1200" dirty="0" smtClean="0">
                <a:solidFill>
                  <a:schemeClr val="tx1"/>
                </a:solidFill>
                <a:latin typeface="Arial" charset="0"/>
                <a:ea typeface="+mn-ea"/>
                <a:cs typeface="+mn-cs"/>
              </a:rPr>
              <a:t>网上的会议电视和可视电话应用中的视频编码技术</a:t>
            </a:r>
            <a:endParaRPr lang="en-US" altLang="zh-CN" sz="1200" kern="1200" dirty="0" smtClean="0">
              <a:solidFill>
                <a:schemeClr val="tx1"/>
              </a:solidFill>
              <a:latin typeface="Arial" charset="0"/>
              <a:ea typeface="+mn-ea"/>
              <a:cs typeface="+mn-cs"/>
            </a:endParaRPr>
          </a:p>
          <a:p>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取值较小时，只能传清晰度不太高的图像，适合于面对面的电视电话；</a:t>
            </a:r>
            <a:r>
              <a:rPr lang="en-US" sz="1200" kern="1200" dirty="0" smtClean="0">
                <a:solidFill>
                  <a:schemeClr val="tx1"/>
                </a:solidFill>
                <a:latin typeface="Arial" charset="0"/>
                <a:ea typeface="+mn-ea"/>
                <a:cs typeface="+mn-cs"/>
              </a:rPr>
              <a:t>p</a:t>
            </a:r>
            <a:r>
              <a:rPr lang="zh-CN" altLang="en-US" sz="1200" kern="1200" dirty="0" smtClean="0">
                <a:solidFill>
                  <a:schemeClr val="tx1"/>
                </a:solidFill>
                <a:latin typeface="Arial" charset="0"/>
                <a:ea typeface="+mn-ea"/>
                <a:cs typeface="+mn-cs"/>
              </a:rPr>
              <a:t>取值较大时（如</a:t>
            </a:r>
            <a:r>
              <a:rPr lang="en-US" sz="1200" kern="1200" dirty="0" smtClean="0">
                <a:solidFill>
                  <a:schemeClr val="tx1"/>
                </a:solidFill>
                <a:latin typeface="Arial" charset="0"/>
                <a:ea typeface="+mn-ea"/>
                <a:cs typeface="+mn-cs"/>
              </a:rPr>
              <a:t> p</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6</a:t>
            </a:r>
            <a:r>
              <a:rPr lang="zh-CN" altLang="en-US" sz="1200" kern="1200" dirty="0" smtClean="0">
                <a:solidFill>
                  <a:schemeClr val="tx1"/>
                </a:solidFill>
                <a:latin typeface="Arial" charset="0"/>
                <a:ea typeface="+mn-ea"/>
                <a:cs typeface="+mn-cs"/>
              </a:rPr>
              <a:t>），可以传输清晰度较好的会议电视图像。</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237</a:t>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幻灯片图像占位符 1"/>
          <p:cNvSpPr>
            <a:spLocks noGrp="1" noRot="1" noChangeAspect="1" noTextEdit="1"/>
          </p:cNvSpPr>
          <p:nvPr>
            <p:ph type="sldImg"/>
          </p:nvPr>
        </p:nvSpPr>
        <p:spPr>
          <a:ln/>
        </p:spPr>
      </p:sp>
      <p:sp>
        <p:nvSpPr>
          <p:cNvPr id="190467" name="备注占位符 2"/>
          <p:cNvSpPr>
            <a:spLocks noGrp="1"/>
          </p:cNvSpPr>
          <p:nvPr>
            <p:ph type="body" idx="1"/>
          </p:nvPr>
        </p:nvSpPr>
        <p:spPr>
          <a:noFill/>
          <a:ln/>
        </p:spPr>
        <p:txBody>
          <a:bodyPr/>
          <a:lstStyle/>
          <a:p>
            <a:r>
              <a:rPr lang="en-US" altLang="zh-CN" smtClean="0">
                <a:latin typeface="Arial" pitchFamily="34" charset="0"/>
              </a:rPr>
              <a:t>3</a:t>
            </a:r>
            <a:r>
              <a:rPr lang="zh-CN" altLang="en-US" smtClean="0">
                <a:latin typeface="Arial" pitchFamily="34" charset="0"/>
              </a:rPr>
              <a:t>个</a:t>
            </a:r>
          </a:p>
        </p:txBody>
      </p:sp>
      <p:sp>
        <p:nvSpPr>
          <p:cNvPr id="4" name="灯片编号占位符 3"/>
          <p:cNvSpPr>
            <a:spLocks noGrp="1"/>
          </p:cNvSpPr>
          <p:nvPr>
            <p:ph type="sldNum" sz="quarter" idx="5"/>
          </p:nvPr>
        </p:nvSpPr>
        <p:spPr/>
        <p:txBody>
          <a:bodyPr/>
          <a:lstStyle/>
          <a:p>
            <a:pPr>
              <a:defRPr/>
            </a:pPr>
            <a:fld id="{6D7E4496-5844-4BF8-A976-4D11111A51CB}" type="slidenum">
              <a:rPr lang="zh-CN" altLang="en-US" smtClean="0"/>
              <a:pPr>
                <a:defRPr/>
              </a:pPr>
              <a:t>239</a:t>
            </a:fld>
            <a:endParaRPr lang="en-US" altLang="zh-CN"/>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kumimoji="1" lang="zh-CN" altLang="en-US" sz="1200" dirty="0" smtClean="0"/>
              <a:t>编解码器以64～1920</a:t>
            </a:r>
            <a:r>
              <a:rPr kumimoji="1" lang="en-US" altLang="zh-CN" sz="1200" dirty="0" err="1" smtClean="0"/>
              <a:t>kb／s</a:t>
            </a:r>
            <a:r>
              <a:rPr kumimoji="1" lang="zh-CN" altLang="en-US" sz="1200" dirty="0" smtClean="0"/>
              <a:t>的工作速率去覆盖</a:t>
            </a:r>
            <a:r>
              <a:rPr kumimoji="1" lang="en-US" altLang="zh-CN" sz="1200" dirty="0" smtClean="0"/>
              <a:t>N-ISDN</a:t>
            </a:r>
            <a:r>
              <a:rPr kumimoji="1" lang="zh-CN" altLang="en-US" sz="1200" dirty="0" smtClean="0"/>
              <a:t>或</a:t>
            </a:r>
            <a:r>
              <a:rPr kumimoji="1" lang="en-US" altLang="zh-CN" sz="1200" dirty="0" smtClean="0"/>
              <a:t>PCM</a:t>
            </a:r>
            <a:r>
              <a:rPr kumimoji="1" lang="zh-CN" altLang="en-US" sz="1200" dirty="0" smtClean="0"/>
              <a:t>一次群的通道</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240</a:t>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smtClean="0">
                <a:solidFill>
                  <a:schemeClr val="tx1"/>
                </a:solidFill>
                <a:latin typeface="Arial" charset="0"/>
                <a:ea typeface="+mn-ea"/>
                <a:cs typeface="+mn-cs"/>
              </a:rPr>
              <a:t>视频编码技术基本是由</a:t>
            </a:r>
            <a:r>
              <a:rPr lang="en-US" sz="1200" kern="1200" dirty="0" smtClean="0">
                <a:solidFill>
                  <a:schemeClr val="tx1"/>
                </a:solidFill>
                <a:latin typeface="Arial" charset="0"/>
                <a:ea typeface="+mn-ea"/>
                <a:cs typeface="+mn-cs"/>
              </a:rPr>
              <a:t>ISO/IEC</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MPEG-x</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制定的</a:t>
            </a:r>
            <a:r>
              <a:rPr lang="en-US" sz="1200" kern="1200" dirty="0" smtClean="0">
                <a:solidFill>
                  <a:schemeClr val="tx1"/>
                </a:solidFill>
                <a:latin typeface="Arial" charset="0"/>
                <a:ea typeface="+mn-ea"/>
                <a:cs typeface="+mn-cs"/>
              </a:rPr>
              <a:t>H.26x</a:t>
            </a:r>
            <a:r>
              <a:rPr lang="zh-CN" altLang="en-US" sz="1200" kern="1200" dirty="0" smtClean="0">
                <a:solidFill>
                  <a:schemeClr val="tx1"/>
                </a:solidFill>
                <a:latin typeface="Arial" charset="0"/>
                <a:ea typeface="+mn-ea"/>
                <a:cs typeface="+mn-cs"/>
              </a:rPr>
              <a:t>两大系列视频编码国际标准的推出。从</a:t>
            </a:r>
            <a:r>
              <a:rPr lang="en-US" sz="1200" kern="1200" dirty="0" smtClean="0">
                <a:solidFill>
                  <a:schemeClr val="tx1"/>
                </a:solidFill>
                <a:latin typeface="Arial" charset="0"/>
                <a:ea typeface="+mn-ea"/>
                <a:cs typeface="+mn-cs"/>
              </a:rPr>
              <a:t>H.261</a:t>
            </a:r>
            <a:r>
              <a:rPr lang="zh-CN" altLang="en-US" sz="1200" kern="1200" dirty="0" smtClean="0">
                <a:solidFill>
                  <a:schemeClr val="tx1"/>
                </a:solidFill>
                <a:latin typeface="Arial" charset="0"/>
                <a:ea typeface="+mn-ea"/>
                <a:cs typeface="+mn-cs"/>
              </a:rPr>
              <a:t>视频编码建议，到</a:t>
            </a:r>
            <a:r>
              <a:rPr lang="en-US" sz="1200" kern="1200" dirty="0" smtClean="0">
                <a:solidFill>
                  <a:schemeClr val="tx1"/>
                </a:solidFill>
                <a:latin typeface="Arial" charset="0"/>
                <a:ea typeface="+mn-ea"/>
                <a:cs typeface="+mn-cs"/>
              </a:rPr>
              <a:t>H.262/3</a:t>
            </a:r>
            <a:r>
              <a:rPr lang="zh-CN" altLang="en-US" sz="1200" kern="1200" dirty="0" smtClean="0">
                <a:solidFill>
                  <a:schemeClr val="tx1"/>
                </a:solidFill>
                <a:latin typeface="Arial" charset="0"/>
                <a:ea typeface="+mn-ea"/>
                <a:cs typeface="+mn-cs"/>
              </a:rPr>
              <a:t>、</a:t>
            </a:r>
            <a:r>
              <a:rPr lang="en-US" sz="1200" kern="1200" dirty="0" smtClean="0">
                <a:solidFill>
                  <a:schemeClr val="tx1"/>
                </a:solidFill>
                <a:latin typeface="Arial" charset="0"/>
                <a:ea typeface="+mn-ea"/>
                <a:cs typeface="+mn-cs"/>
              </a:rPr>
              <a:t>MPEG-1/2/4</a:t>
            </a:r>
            <a:r>
              <a:rPr lang="zh-CN" altLang="en-US" sz="1200" kern="1200" dirty="0" smtClean="0">
                <a:solidFill>
                  <a:schemeClr val="tx1"/>
                </a:solidFill>
                <a:latin typeface="Arial" charset="0"/>
                <a:ea typeface="+mn-ea"/>
                <a:cs typeface="+mn-cs"/>
              </a:rPr>
              <a:t>等都有一个共同的不断追求的目标，即在尽可能低的码率（或存储容量）下获得尽可能好的图像质量。而且，随着市场对图像传输需求的增加，如何适应不同信道传输特性的问题也日益显现出来。于是</a:t>
            </a:r>
            <a:r>
              <a:rPr lang="en-US" sz="1200" kern="1200" dirty="0" smtClean="0">
                <a:solidFill>
                  <a:schemeClr val="tx1"/>
                </a:solidFill>
                <a:latin typeface="Arial" charset="0"/>
                <a:ea typeface="+mn-ea"/>
                <a:cs typeface="+mn-cs"/>
              </a:rPr>
              <a:t>IEO/IEC</a:t>
            </a:r>
            <a:r>
              <a:rPr lang="zh-CN" altLang="en-US" sz="1200" kern="1200" dirty="0" smtClean="0">
                <a:solidFill>
                  <a:schemeClr val="tx1"/>
                </a:solidFill>
                <a:latin typeface="Arial" charset="0"/>
                <a:ea typeface="+mn-ea"/>
                <a:cs typeface="+mn-cs"/>
              </a:rPr>
              <a:t>和</a:t>
            </a:r>
            <a:r>
              <a:rPr lang="en-US" sz="1200" kern="1200" dirty="0" smtClean="0">
                <a:solidFill>
                  <a:schemeClr val="tx1"/>
                </a:solidFill>
                <a:latin typeface="Arial" charset="0"/>
                <a:ea typeface="+mn-ea"/>
                <a:cs typeface="+mn-cs"/>
              </a:rPr>
              <a:t>ITU-T</a:t>
            </a:r>
            <a:r>
              <a:rPr lang="zh-CN" altLang="en-US" sz="1200" kern="1200" dirty="0" smtClean="0">
                <a:solidFill>
                  <a:schemeClr val="tx1"/>
                </a:solidFill>
                <a:latin typeface="Arial" charset="0"/>
                <a:ea typeface="+mn-ea"/>
                <a:cs typeface="+mn-cs"/>
              </a:rPr>
              <a:t>两大国际标准化组织联手制定了视频新标准</a:t>
            </a:r>
            <a:r>
              <a:rPr lang="en-US" sz="1200" kern="1200" dirty="0" smtClean="0">
                <a:solidFill>
                  <a:schemeClr val="tx1"/>
                </a:solidFill>
                <a:latin typeface="Arial" charset="0"/>
                <a:ea typeface="+mn-ea"/>
                <a:cs typeface="+mn-cs"/>
              </a:rPr>
              <a:t>H.264</a:t>
            </a:r>
            <a:r>
              <a:rPr lang="zh-CN" altLang="en-US" sz="1200" kern="1200" smtClean="0">
                <a:solidFill>
                  <a:schemeClr val="tx1"/>
                </a:solidFill>
                <a:latin typeface="Arial" charset="0"/>
                <a:ea typeface="+mn-ea"/>
                <a:cs typeface="+mn-cs"/>
              </a:rPr>
              <a:t>来解决这些问题。</a:t>
            </a:r>
            <a:endParaRPr lang="en-US" altLang="zh-CN" sz="1200" kern="1200" baseline="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的视频编码专家组（</a:t>
            </a:r>
            <a:r>
              <a:rPr lang="en-US" altLang="zh-CN" sz="1200" kern="1200" baseline="0" dirty="0" smtClean="0">
                <a:solidFill>
                  <a:schemeClr val="tx1"/>
                </a:solidFill>
                <a:latin typeface="Arial" charset="0"/>
                <a:ea typeface="+mn-ea"/>
                <a:cs typeface="+mn-cs"/>
              </a:rPr>
              <a:t>VCEG</a:t>
            </a:r>
            <a:r>
              <a:rPr lang="zh-CN" altLang="en-US" sz="1200" kern="1200" baseline="0" dirty="0" smtClean="0">
                <a:solidFill>
                  <a:schemeClr val="tx1"/>
                </a:solidFill>
                <a:latin typeface="Arial" charset="0"/>
                <a:ea typeface="+mn-ea"/>
                <a:cs typeface="+mn-cs"/>
              </a:rPr>
              <a:t>）和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运动图像专家组（</a:t>
            </a:r>
            <a:r>
              <a:rPr lang="en-US" altLang="zh-CN" sz="1200" kern="1200" baseline="0" dirty="0" smtClean="0">
                <a:solidFill>
                  <a:schemeClr val="tx1"/>
                </a:solidFill>
                <a:latin typeface="Arial" charset="0"/>
                <a:ea typeface="+mn-ea"/>
                <a:cs typeface="+mn-cs"/>
              </a:rPr>
              <a:t>MPEG</a:t>
            </a:r>
            <a:r>
              <a:rPr lang="zh-CN" altLang="en-US" sz="1200" kern="1200" baseline="0" dirty="0" smtClean="0">
                <a:solidFill>
                  <a:schemeClr val="tx1"/>
                </a:solidFill>
                <a:latin typeface="Arial" charset="0"/>
                <a:ea typeface="+mn-ea"/>
                <a:cs typeface="+mn-cs"/>
              </a:rPr>
              <a:t>）联合制定的新一代视频压缩标准。</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是一个代表国际电信联盟协调制定电信标准的部门。</a:t>
            </a:r>
            <a:r>
              <a:rPr lang="en-US" altLang="zh-CN" sz="1200" kern="1200" baseline="0" dirty="0" smtClean="0">
                <a:solidFill>
                  <a:schemeClr val="tx1"/>
                </a:solidFill>
                <a:latin typeface="Arial" charset="0"/>
                <a:ea typeface="+mn-ea"/>
                <a:cs typeface="+mn-cs"/>
              </a:rPr>
              <a:t>ISO</a:t>
            </a:r>
            <a:r>
              <a:rPr lang="zh-CN" altLang="en-US" sz="1200" kern="1200" baseline="0" dirty="0" smtClean="0">
                <a:solidFill>
                  <a:schemeClr val="tx1"/>
                </a:solidFill>
                <a:latin typeface="Arial" charset="0"/>
                <a:ea typeface="+mn-ea"/>
                <a:cs typeface="+mn-cs"/>
              </a:rPr>
              <a:t>是指国际标准化组织。</a:t>
            </a:r>
            <a:r>
              <a:rPr lang="en-US" altLang="zh-CN" sz="1200" kern="1200" baseline="0" dirty="0" smtClean="0">
                <a:solidFill>
                  <a:schemeClr val="tx1"/>
                </a:solidFill>
                <a:latin typeface="Arial" charset="0"/>
                <a:ea typeface="+mn-ea"/>
                <a:cs typeface="+mn-cs"/>
              </a:rPr>
              <a:t>IEC</a:t>
            </a:r>
            <a:r>
              <a:rPr lang="zh-CN" altLang="en-US" sz="1200" kern="1200" baseline="0" dirty="0" smtClean="0">
                <a:solidFill>
                  <a:schemeClr val="tx1"/>
                </a:solidFill>
                <a:latin typeface="Arial" charset="0"/>
                <a:ea typeface="+mn-ea"/>
                <a:cs typeface="+mn-cs"/>
              </a:rPr>
              <a:t>是指国际电工委员会，负责制定所有电子、电气和相关技术的标准。</a:t>
            </a:r>
            <a:endParaRPr lang="en-US" altLang="zh-CN" sz="1200" kern="1200" baseline="0" dirty="0" smtClean="0">
              <a:solidFill>
                <a:schemeClr val="tx1"/>
              </a:solidFill>
              <a:latin typeface="Arial" charset="0"/>
              <a:ea typeface="+mn-ea"/>
              <a:cs typeface="+mn-cs"/>
            </a:endParaRPr>
          </a:p>
          <a:p>
            <a:r>
              <a:rPr lang="en-US" altLang="zh-CN" sz="1200" kern="1200" baseline="0" dirty="0" smtClean="0">
                <a:solidFill>
                  <a:schemeClr val="tx1"/>
                </a:solidFill>
                <a:latin typeface="Arial" charset="0"/>
                <a:ea typeface="+mn-ea"/>
                <a:cs typeface="+mn-cs"/>
              </a:rPr>
              <a:t>H.264</a:t>
            </a:r>
            <a:r>
              <a:rPr lang="zh-CN" altLang="en-US" sz="1200" kern="1200" baseline="0" dirty="0" smtClean="0">
                <a:solidFill>
                  <a:schemeClr val="tx1"/>
                </a:solidFill>
                <a:latin typeface="Arial" charset="0"/>
                <a:ea typeface="+mn-ea"/>
                <a:cs typeface="+mn-cs"/>
              </a:rPr>
              <a:t>是</a:t>
            </a:r>
            <a:r>
              <a:rPr lang="en-US" altLang="zh-CN" sz="1200" kern="1200" baseline="0" dirty="0" smtClean="0">
                <a:solidFill>
                  <a:schemeClr val="tx1"/>
                </a:solidFill>
                <a:latin typeface="Arial" charset="0"/>
                <a:ea typeface="+mn-ea"/>
                <a:cs typeface="+mn-cs"/>
              </a:rPr>
              <a:t>ITU-T</a:t>
            </a:r>
            <a:r>
              <a:rPr lang="zh-CN" altLang="en-US" sz="1200" kern="1200" baseline="0" dirty="0" smtClean="0">
                <a:solidFill>
                  <a:schemeClr val="tx1"/>
                </a:solidFill>
                <a:latin typeface="Arial" charset="0"/>
                <a:ea typeface="+mn-ea"/>
                <a:cs typeface="+mn-cs"/>
              </a:rPr>
              <a:t>所使用的名称，而</a:t>
            </a:r>
            <a:r>
              <a:rPr lang="en-US" altLang="zh-CN" sz="1200" kern="1200" baseline="0" dirty="0" smtClean="0">
                <a:solidFill>
                  <a:schemeClr val="tx1"/>
                </a:solidFill>
                <a:latin typeface="Arial" charset="0"/>
                <a:ea typeface="+mn-ea"/>
                <a:cs typeface="+mn-cs"/>
              </a:rPr>
              <a:t>ISO/IEC</a:t>
            </a:r>
            <a:r>
              <a:rPr lang="zh-CN" altLang="en-US" sz="1200" kern="1200" baseline="0" dirty="0" smtClean="0">
                <a:solidFill>
                  <a:schemeClr val="tx1"/>
                </a:solidFill>
                <a:latin typeface="Arial" charset="0"/>
                <a:ea typeface="+mn-ea"/>
                <a:cs typeface="+mn-cs"/>
              </a:rPr>
              <a:t>将其命名为</a:t>
            </a:r>
            <a:r>
              <a:rPr lang="en-US" altLang="zh-CN" sz="1200" kern="1200" baseline="0" dirty="0" smtClean="0">
                <a:solidFill>
                  <a:schemeClr val="tx1"/>
                </a:solidFill>
                <a:latin typeface="Arial" charset="0"/>
                <a:ea typeface="+mn-ea"/>
                <a:cs typeface="+mn-cs"/>
              </a:rPr>
              <a:t>MPEG-4 Part 10/AVC</a:t>
            </a:r>
            <a:r>
              <a:rPr lang="zh-CN" altLang="en-US" sz="1200" kern="1200" baseline="0" dirty="0" smtClean="0">
                <a:solidFill>
                  <a:schemeClr val="tx1"/>
                </a:solidFill>
                <a:latin typeface="Arial" charset="0"/>
                <a:ea typeface="+mn-ea"/>
                <a:cs typeface="+mn-cs"/>
              </a:rPr>
              <a:t>，因为它代表的是</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系列标准中的一个新标准。</a:t>
            </a:r>
            <a:r>
              <a:rPr lang="en-US" altLang="zh-CN" sz="1200" kern="1200" baseline="0" dirty="0" smtClean="0">
                <a:solidFill>
                  <a:schemeClr val="tx1"/>
                </a:solidFill>
                <a:latin typeface="Arial" charset="0"/>
                <a:ea typeface="+mn-ea"/>
                <a:cs typeface="+mn-cs"/>
              </a:rPr>
              <a:t>MPEG-4</a:t>
            </a:r>
            <a:r>
              <a:rPr lang="zh-CN" altLang="en-US" sz="1200" kern="1200" baseline="0" dirty="0" smtClean="0">
                <a:solidFill>
                  <a:schemeClr val="tx1"/>
                </a:solidFill>
                <a:latin typeface="Arial" charset="0"/>
                <a:ea typeface="+mn-ea"/>
                <a:cs typeface="+mn-cs"/>
              </a:rPr>
              <a:t>系列标准包括了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等标准，</a:t>
            </a:r>
            <a:r>
              <a:rPr lang="en-US" altLang="zh-CN" sz="1200" kern="1200" baseline="0" dirty="0" smtClean="0">
                <a:solidFill>
                  <a:schemeClr val="tx1"/>
                </a:solidFill>
                <a:latin typeface="Arial" charset="0"/>
                <a:ea typeface="+mn-ea"/>
                <a:cs typeface="+mn-cs"/>
              </a:rPr>
              <a:t>MPEG-4 Part 2</a:t>
            </a:r>
            <a:r>
              <a:rPr lang="zh-CN" altLang="en-US" sz="1200" kern="1200" baseline="0" dirty="0" smtClean="0">
                <a:solidFill>
                  <a:schemeClr val="tx1"/>
                </a:solidFill>
                <a:latin typeface="Arial" charset="0"/>
                <a:ea typeface="+mn-ea"/>
                <a:cs typeface="+mn-cs"/>
              </a:rPr>
              <a:t>是一个应用于基于</a:t>
            </a:r>
            <a:r>
              <a:rPr lang="en-US" altLang="zh-CN" sz="1200" kern="1200" baseline="0" dirty="0" smtClean="0">
                <a:solidFill>
                  <a:schemeClr val="tx1"/>
                </a:solidFill>
                <a:latin typeface="Arial" charset="0"/>
                <a:ea typeface="+mn-ea"/>
                <a:cs typeface="+mn-cs"/>
              </a:rPr>
              <a:t>IP</a:t>
            </a:r>
            <a:r>
              <a:rPr lang="zh-CN" altLang="en-US" sz="1200" kern="1200" baseline="0" dirty="0" smtClean="0">
                <a:solidFill>
                  <a:schemeClr val="tx1"/>
                </a:solidFill>
                <a:latin typeface="Arial" charset="0"/>
                <a:ea typeface="+mn-ea"/>
                <a:cs typeface="+mn-cs"/>
              </a:rPr>
              <a:t>的视频编码器和网络摄像机的标准。</a:t>
            </a:r>
            <a:endParaRPr lang="en-US" altLang="zh-CN" sz="1200" kern="1200" baseline="0" dirty="0" smtClean="0">
              <a:solidFill>
                <a:schemeClr val="tx1"/>
              </a:solidFill>
              <a:latin typeface="Arial" charset="0"/>
              <a:ea typeface="+mn-ea"/>
              <a:cs typeface="+mn-cs"/>
            </a:endParaRPr>
          </a:p>
          <a:p>
            <a:r>
              <a:rPr lang="en-US" altLang="zh-CN" dirty="0" smtClean="0"/>
              <a:t>H.264</a:t>
            </a:r>
            <a:r>
              <a:rPr lang="zh-CN" altLang="en-US" dirty="0" smtClean="0"/>
              <a:t>获得优越性能的代价是计算复杂度增加，据估计，编码的计算复杂度大约相当于</a:t>
            </a:r>
            <a:r>
              <a:rPr lang="en-US" altLang="zh-CN" dirty="0" smtClean="0"/>
              <a:t>H.263</a:t>
            </a:r>
            <a:r>
              <a:rPr lang="zh-CN" altLang="en-US" dirty="0" smtClean="0"/>
              <a:t>的</a:t>
            </a:r>
            <a:r>
              <a:rPr lang="en-US" altLang="zh-CN" dirty="0" smtClean="0"/>
              <a:t>3</a:t>
            </a:r>
            <a:r>
              <a:rPr lang="zh-CN" altLang="en-US" dirty="0" smtClean="0"/>
              <a:t>倍，解码复杂度大约相当于</a:t>
            </a:r>
            <a:r>
              <a:rPr lang="en-US" altLang="zh-CN" dirty="0" smtClean="0"/>
              <a:t>H.263</a:t>
            </a:r>
            <a:r>
              <a:rPr lang="zh-CN" altLang="en-US" dirty="0" smtClean="0"/>
              <a:t>的</a:t>
            </a:r>
            <a:r>
              <a:rPr lang="en-US" altLang="zh-CN" dirty="0" smtClean="0"/>
              <a:t>2</a:t>
            </a:r>
            <a:r>
              <a:rPr lang="zh-CN" altLang="en-US" dirty="0" smtClean="0"/>
              <a:t>倍</a:t>
            </a:r>
            <a:endParaRPr lang="zh-CN" altLang="en-US" dirty="0"/>
          </a:p>
        </p:txBody>
      </p:sp>
      <p:sp>
        <p:nvSpPr>
          <p:cNvPr id="4" name="灯片编号占位符 3"/>
          <p:cNvSpPr>
            <a:spLocks noGrp="1"/>
          </p:cNvSpPr>
          <p:nvPr>
            <p:ph type="sldNum" sz="quarter" idx="10"/>
          </p:nvPr>
        </p:nvSpPr>
        <p:spPr/>
        <p:txBody>
          <a:bodyPr/>
          <a:lstStyle/>
          <a:p>
            <a:pPr>
              <a:defRPr/>
            </a:pPr>
            <a:fld id="{6A821D8B-8376-46CE-9774-8B55BD69685A}" type="slidenum">
              <a:rPr lang="zh-CN" altLang="en-US" smtClean="0"/>
              <a:pPr>
                <a:defRPr/>
              </a:pPr>
              <a:t>244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幻灯片图像占位符 1"/>
          <p:cNvSpPr>
            <a:spLocks noGrp="1" noRot="1" noChangeAspect="1" noTextEdit="1"/>
          </p:cNvSpPr>
          <p:nvPr>
            <p:ph type="sldImg"/>
          </p:nvPr>
        </p:nvSpPr>
        <p:spPr>
          <a:ln/>
        </p:spPr>
      </p:sp>
      <p:sp>
        <p:nvSpPr>
          <p:cNvPr id="182275" name="备注占位符 2"/>
          <p:cNvSpPr>
            <a:spLocks noGrp="1"/>
          </p:cNvSpPr>
          <p:nvPr>
            <p:ph type="body" idx="1"/>
          </p:nvPr>
        </p:nvSpPr>
        <p:spPr>
          <a:noFill/>
          <a:ln/>
        </p:spPr>
        <p:txBody>
          <a:bodyPr/>
          <a:lstStyle/>
          <a:p>
            <a:r>
              <a:rPr lang="en-US" altLang="zh-CN" smtClean="0">
                <a:latin typeface="Arial" pitchFamily="34" charset="0"/>
              </a:rPr>
              <a:t>H(X)=2.196,H(X)</a:t>
            </a:r>
            <a:r>
              <a:rPr lang="zh-CN" altLang="en-US" smtClean="0">
                <a:latin typeface="Arial" pitchFamily="34" charset="0"/>
              </a:rPr>
              <a:t>*</a:t>
            </a:r>
            <a:r>
              <a:rPr lang="en-US" altLang="zh-CN" smtClean="0">
                <a:latin typeface="Arial" pitchFamily="34" charset="0"/>
              </a:rPr>
              <a:t>40=87.84</a:t>
            </a:r>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29A508E3-5AC5-4DA1-B05C-E777FDC3B70C}" type="slidenum">
              <a:rPr lang="zh-CN" altLang="en-US" smtClean="0"/>
              <a:pPr>
                <a:defRPr/>
              </a:pPr>
              <a:t>37</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幻灯片图像占位符 1"/>
          <p:cNvSpPr>
            <a:spLocks noGrp="1" noRot="1" noChangeAspect="1" noTextEdit="1"/>
          </p:cNvSpPr>
          <p:nvPr>
            <p:ph type="sldImg"/>
          </p:nvPr>
        </p:nvSpPr>
        <p:spPr>
          <a:ln/>
        </p:spPr>
      </p:sp>
      <p:sp>
        <p:nvSpPr>
          <p:cNvPr id="183299" name="备注占位符 2"/>
          <p:cNvSpPr>
            <a:spLocks noGrp="1"/>
          </p:cNvSpPr>
          <p:nvPr>
            <p:ph type="body" idx="1"/>
          </p:nvPr>
        </p:nvSpPr>
        <p:spPr>
          <a:noFill/>
          <a:ln/>
        </p:spPr>
        <p:txBody>
          <a:bodyPr/>
          <a:lstStyle/>
          <a:p>
            <a:r>
              <a:rPr lang="zh-CN" altLang="en-US" smtClean="0">
                <a:latin typeface="Arial" pitchFamily="34" charset="0"/>
              </a:rPr>
              <a:t>码长共</a:t>
            </a:r>
            <a:r>
              <a:rPr lang="en-US" altLang="zh-CN" smtClean="0">
                <a:latin typeface="Arial" pitchFamily="34" charset="0"/>
              </a:rPr>
              <a:t>91</a:t>
            </a:r>
            <a:r>
              <a:rPr lang="zh-CN" altLang="en-US" smtClean="0">
                <a:latin typeface="Arial" pitchFamily="34" charset="0"/>
              </a:rPr>
              <a:t>位</a:t>
            </a:r>
          </a:p>
        </p:txBody>
      </p:sp>
      <p:sp>
        <p:nvSpPr>
          <p:cNvPr id="4" name="灯片编号占位符 3"/>
          <p:cNvSpPr>
            <a:spLocks noGrp="1"/>
          </p:cNvSpPr>
          <p:nvPr>
            <p:ph type="sldNum" sz="quarter" idx="5"/>
          </p:nvPr>
        </p:nvSpPr>
        <p:spPr/>
        <p:txBody>
          <a:bodyPr/>
          <a:lstStyle/>
          <a:p>
            <a:pPr>
              <a:defRPr/>
            </a:pPr>
            <a:fld id="{60FB9E8A-736E-42F7-BB70-585BBDFBB5AC}" type="slidenum">
              <a:rPr lang="zh-CN" altLang="en-US" smtClean="0"/>
              <a:pPr>
                <a:defRPr/>
              </a:pPr>
              <a:t>38</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幻灯片图像占位符 1"/>
          <p:cNvSpPr>
            <a:spLocks noGrp="1" noRot="1" noChangeAspect="1" noTextEdit="1"/>
          </p:cNvSpPr>
          <p:nvPr>
            <p:ph type="sldImg"/>
          </p:nvPr>
        </p:nvSpPr>
        <p:spPr>
          <a:ln/>
        </p:spPr>
      </p:sp>
      <p:sp>
        <p:nvSpPr>
          <p:cNvPr id="184323" name="备注占位符 2"/>
          <p:cNvSpPr>
            <a:spLocks noGrp="1"/>
          </p:cNvSpPr>
          <p:nvPr>
            <p:ph type="body" idx="1"/>
          </p:nvPr>
        </p:nvSpPr>
        <p:spPr>
          <a:noFill/>
          <a:ln/>
        </p:spPr>
        <p:txBody>
          <a:bodyPr/>
          <a:lstStyle/>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8E48557A-3190-40B0-86AF-46004C8EFC6E}" type="slidenum">
              <a:rPr lang="zh-CN" altLang="en-US" smtClean="0"/>
              <a:pPr>
                <a:defRPr/>
              </a:pPr>
              <a:t>42</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幻灯片图像占位符 1"/>
          <p:cNvSpPr>
            <a:spLocks noGrp="1" noRot="1" noChangeAspect="1" noTextEdit="1"/>
          </p:cNvSpPr>
          <p:nvPr>
            <p:ph type="sldImg"/>
          </p:nvPr>
        </p:nvSpPr>
        <p:spPr>
          <a:ln/>
        </p:spPr>
      </p:sp>
      <p:sp>
        <p:nvSpPr>
          <p:cNvPr id="185347" name="备注占位符 2"/>
          <p:cNvSpPr>
            <a:spLocks noGrp="1"/>
          </p:cNvSpPr>
          <p:nvPr>
            <p:ph type="body" idx="1"/>
          </p:nvPr>
        </p:nvSpPr>
        <p:spPr>
          <a:noFill/>
          <a:ln/>
        </p:spPr>
        <p:txBody>
          <a:bodyPr/>
          <a:lstStyle/>
          <a:p>
            <a:r>
              <a:rPr lang="zh-CN" altLang="en-US" smtClean="0">
                <a:latin typeface="Arial" pitchFamily="34" charset="0"/>
              </a:rPr>
              <a:t>将</a:t>
            </a:r>
            <a:r>
              <a:rPr lang="en-US" altLang="zh-CN" smtClean="0">
                <a:latin typeface="Arial" pitchFamily="34" charset="0"/>
              </a:rPr>
              <a:t>0.5143876</a:t>
            </a:r>
            <a:r>
              <a:rPr lang="zh-CN" altLang="en-US" smtClean="0">
                <a:latin typeface="Arial" pitchFamily="34" charset="0"/>
              </a:rPr>
              <a:t>转换为二进制小数</a:t>
            </a:r>
            <a:endParaRPr lang="en-US" altLang="zh-CN" smtClean="0">
              <a:latin typeface="Arial" pitchFamily="34" charset="0"/>
            </a:endParaRPr>
          </a:p>
          <a:p>
            <a:r>
              <a:rPr lang="en-US" altLang="zh-CN" smtClean="0">
                <a:latin typeface="Arial" pitchFamily="34" charset="0"/>
              </a:rPr>
              <a:t>0.5143876×2=1.0287752		1</a:t>
            </a:r>
          </a:p>
          <a:p>
            <a:r>
              <a:rPr lang="zh-CN" altLang="en-US" smtClean="0">
                <a:latin typeface="Arial" pitchFamily="34" charset="0"/>
              </a:rPr>
              <a:t>（</a:t>
            </a:r>
            <a:r>
              <a:rPr lang="en-US" altLang="zh-CN" smtClean="0">
                <a:latin typeface="Arial" pitchFamily="34" charset="0"/>
              </a:rPr>
              <a:t>1.0287752-1</a:t>
            </a:r>
            <a:r>
              <a:rPr lang="zh-CN" altLang="en-US" smtClean="0">
                <a:latin typeface="Arial" pitchFamily="34" charset="0"/>
              </a:rPr>
              <a:t>）</a:t>
            </a:r>
            <a:r>
              <a:rPr lang="en-US" altLang="zh-CN" smtClean="0">
                <a:latin typeface="Arial" pitchFamily="34" charset="0"/>
              </a:rPr>
              <a:t>×2=0.0575504	0</a:t>
            </a:r>
          </a:p>
          <a:p>
            <a:r>
              <a:rPr lang="en-US" altLang="zh-CN" smtClean="0">
                <a:latin typeface="Arial" pitchFamily="34" charset="0"/>
              </a:rPr>
              <a:t>0.0575504×2=0.1151008		0</a:t>
            </a:r>
          </a:p>
          <a:p>
            <a:r>
              <a:rPr lang="en-US" altLang="zh-CN" smtClean="0">
                <a:latin typeface="Arial" pitchFamily="34" charset="0"/>
              </a:rPr>
              <a:t>0.1151008×2=0.2302016		0</a:t>
            </a:r>
          </a:p>
          <a:p>
            <a:r>
              <a:rPr lang="en-US" altLang="zh-CN" smtClean="0">
                <a:latin typeface="Arial" pitchFamily="34" charset="0"/>
              </a:rPr>
              <a:t>0.2302016×2=0.4604032		0</a:t>
            </a:r>
          </a:p>
          <a:p>
            <a:r>
              <a:rPr lang="en-US" altLang="zh-CN" smtClean="0">
                <a:latin typeface="Arial" pitchFamily="34" charset="0"/>
              </a:rPr>
              <a:t>0.4604032×2=0.9208064		0</a:t>
            </a:r>
          </a:p>
          <a:p>
            <a:r>
              <a:rPr lang="en-US" altLang="zh-CN" smtClean="0">
                <a:latin typeface="Arial" pitchFamily="34" charset="0"/>
              </a:rPr>
              <a:t>0.9208064×2=1.8416128		1</a:t>
            </a:r>
          </a:p>
          <a:p>
            <a:r>
              <a:rPr lang="zh-CN" altLang="en-US" smtClean="0">
                <a:latin typeface="Arial" pitchFamily="34" charset="0"/>
              </a:rPr>
              <a:t>（</a:t>
            </a:r>
            <a:r>
              <a:rPr lang="en-US" altLang="zh-CN" smtClean="0">
                <a:latin typeface="Arial" pitchFamily="34" charset="0"/>
              </a:rPr>
              <a:t>1.8416128-1</a:t>
            </a:r>
            <a:r>
              <a:rPr lang="zh-CN" altLang="en-US" smtClean="0">
                <a:latin typeface="Arial" pitchFamily="34" charset="0"/>
              </a:rPr>
              <a:t>）</a:t>
            </a:r>
            <a:r>
              <a:rPr lang="en-US" altLang="zh-CN" smtClean="0">
                <a:latin typeface="Arial" pitchFamily="34" charset="0"/>
              </a:rPr>
              <a:t>×2=1.6832256	1</a:t>
            </a:r>
          </a:p>
          <a:p>
            <a:r>
              <a:rPr lang="en-US" altLang="zh-CN" smtClean="0">
                <a:latin typeface="Arial" pitchFamily="34" charset="0"/>
              </a:rPr>
              <a:t>(1.6832256-1)×2=1.3664512	1</a:t>
            </a:r>
          </a:p>
          <a:p>
            <a:endParaRPr lang="en-US" altLang="zh-CN" smtClean="0">
              <a:latin typeface="Arial" pitchFamily="34" charset="0"/>
            </a:endParaRP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01A747D2-E20F-4294-A392-61D722CCBAB9}" type="slidenum">
              <a:rPr lang="zh-CN" altLang="en-US" smtClean="0"/>
              <a:pPr>
                <a:defRPr/>
              </a:pPr>
              <a:t>49</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幻灯片图像占位符 1"/>
          <p:cNvSpPr>
            <a:spLocks noGrp="1" noRot="1" noChangeAspect="1" noTextEdit="1"/>
          </p:cNvSpPr>
          <p:nvPr>
            <p:ph type="sldImg"/>
          </p:nvPr>
        </p:nvSpPr>
        <p:spPr>
          <a:ln/>
        </p:spPr>
      </p:sp>
      <p:sp>
        <p:nvSpPr>
          <p:cNvPr id="187395" name="备注占位符 2"/>
          <p:cNvSpPr>
            <a:spLocks noGrp="1"/>
          </p:cNvSpPr>
          <p:nvPr>
            <p:ph type="body" idx="1"/>
          </p:nvPr>
        </p:nvSpPr>
        <p:spPr>
          <a:noFill/>
          <a:ln/>
        </p:spPr>
        <p:txBody>
          <a:bodyPr/>
          <a:lstStyle/>
          <a:p>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baseline="-25000" smtClean="0">
                <a:latin typeface="Arial" pitchFamily="34" charset="0"/>
              </a:rPr>
              <a:t>，</a:t>
            </a:r>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=1</a:t>
            </a:r>
            <a:r>
              <a:rPr lang="zh-CN" altLang="en-US" smtClean="0">
                <a:latin typeface="Arial" pitchFamily="34" charset="0"/>
              </a:rPr>
              <a:t>时，是一维差值预测。</a:t>
            </a:r>
            <a:endParaRPr lang="en-US" altLang="zh-CN" smtClean="0">
              <a:latin typeface="Arial" pitchFamily="34" charset="0"/>
            </a:endParaRPr>
          </a:p>
          <a:p>
            <a:r>
              <a:rPr lang="en-US" altLang="zh-CN" smtClean="0">
                <a:latin typeface="Arial" pitchFamily="34" charset="0"/>
              </a:rPr>
              <a:t>K</a:t>
            </a:r>
            <a:r>
              <a:rPr lang="en-US" altLang="zh-CN" baseline="-25000" smtClean="0">
                <a:latin typeface="Arial" pitchFamily="34" charset="0"/>
              </a:rPr>
              <a:t>a</a:t>
            </a:r>
            <a:r>
              <a:rPr lang="en-US" altLang="zh-CN" smtClean="0">
                <a:latin typeface="Arial" pitchFamily="34" charset="0"/>
              </a:rPr>
              <a:t>+K</a:t>
            </a:r>
            <a:r>
              <a:rPr lang="en-US" altLang="zh-CN" baseline="-25000" smtClean="0">
                <a:latin typeface="Arial" pitchFamily="34" charset="0"/>
              </a:rPr>
              <a:t>b</a:t>
            </a:r>
            <a:r>
              <a:rPr lang="en-US" altLang="zh-CN" smtClean="0">
                <a:latin typeface="Arial" pitchFamily="34" charset="0"/>
              </a:rPr>
              <a:t>+K</a:t>
            </a:r>
            <a:r>
              <a:rPr lang="en-US" altLang="zh-CN" baseline="-25000" smtClean="0">
                <a:latin typeface="Arial" pitchFamily="34" charset="0"/>
              </a:rPr>
              <a:t>c</a:t>
            </a:r>
            <a:r>
              <a:rPr lang="en-US" altLang="zh-CN" smtClean="0">
                <a:latin typeface="Arial" pitchFamily="34" charset="0"/>
              </a:rPr>
              <a:t>=1</a:t>
            </a:r>
            <a:r>
              <a:rPr lang="zh-CN" altLang="en-US" smtClean="0">
                <a:latin typeface="Arial" pitchFamily="34" charset="0"/>
              </a:rPr>
              <a:t>，</a:t>
            </a:r>
            <a:r>
              <a:rPr lang="en-US" altLang="zh-CN" smtClean="0">
                <a:latin typeface="Arial" pitchFamily="34" charset="0"/>
              </a:rPr>
              <a:t>K</a:t>
            </a:r>
            <a:r>
              <a:rPr lang="en-US" altLang="zh-CN" baseline="-25000" smtClean="0">
                <a:latin typeface="Arial" pitchFamily="34" charset="0"/>
              </a:rPr>
              <a:t>d</a:t>
            </a:r>
            <a:r>
              <a:rPr lang="en-US" altLang="zh-CN" smtClean="0">
                <a:latin typeface="Arial" pitchFamily="34" charset="0"/>
              </a:rPr>
              <a:t>=0</a:t>
            </a:r>
            <a:r>
              <a:rPr lang="zh-CN" altLang="en-US" smtClean="0">
                <a:latin typeface="Arial" pitchFamily="34" charset="0"/>
              </a:rPr>
              <a:t>时，是二维预测，即帧内预测</a:t>
            </a:r>
          </a:p>
          <a:p>
            <a:endParaRPr lang="zh-CN" altLang="en-US" smtClean="0">
              <a:latin typeface="Arial" pitchFamily="34" charset="0"/>
            </a:endParaRPr>
          </a:p>
        </p:txBody>
      </p:sp>
      <p:sp>
        <p:nvSpPr>
          <p:cNvPr id="4" name="灯片编号占位符 3"/>
          <p:cNvSpPr>
            <a:spLocks noGrp="1"/>
          </p:cNvSpPr>
          <p:nvPr>
            <p:ph type="sldNum" sz="quarter" idx="5"/>
          </p:nvPr>
        </p:nvSpPr>
        <p:spPr/>
        <p:txBody>
          <a:bodyPr/>
          <a:lstStyle/>
          <a:p>
            <a:pPr>
              <a:defRPr/>
            </a:pPr>
            <a:fld id="{B1A9D7DB-0285-4F4F-8595-6C4326893986}" type="slidenum">
              <a:rPr lang="zh-CN" altLang="en-US" smtClean="0"/>
              <a:pPr>
                <a:defRPr/>
              </a:pPr>
              <a:t>62</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幻灯片图像占位符 1"/>
          <p:cNvSpPr>
            <a:spLocks noGrp="1" noRot="1" noChangeAspect="1" noTextEdit="1"/>
          </p:cNvSpPr>
          <p:nvPr>
            <p:ph type="sldImg"/>
          </p:nvPr>
        </p:nvSpPr>
        <p:spPr>
          <a:ln/>
        </p:spPr>
      </p:sp>
      <p:sp>
        <p:nvSpPr>
          <p:cNvPr id="188419" name="备注占位符 2"/>
          <p:cNvSpPr>
            <a:spLocks noGrp="1"/>
          </p:cNvSpPr>
          <p:nvPr>
            <p:ph type="body" idx="1"/>
          </p:nvPr>
        </p:nvSpPr>
        <p:spPr>
          <a:noFill/>
          <a:ln/>
        </p:spPr>
        <p:txBody>
          <a:bodyPr/>
          <a:lstStyle/>
          <a:p>
            <a:endParaRPr lang="zh-CN" altLang="en-US" dirty="0" smtClean="0">
              <a:latin typeface="Arial" pitchFamily="34" charset="0"/>
            </a:endParaRPr>
          </a:p>
        </p:txBody>
      </p:sp>
      <p:sp>
        <p:nvSpPr>
          <p:cNvPr id="4" name="灯片编号占位符 3"/>
          <p:cNvSpPr>
            <a:spLocks noGrp="1"/>
          </p:cNvSpPr>
          <p:nvPr>
            <p:ph type="sldNum" sz="quarter" idx="5"/>
          </p:nvPr>
        </p:nvSpPr>
        <p:spPr/>
        <p:txBody>
          <a:bodyPr/>
          <a:lstStyle/>
          <a:p>
            <a:pPr>
              <a:defRPr/>
            </a:pPr>
            <a:fld id="{1EB9919C-8E26-4C2B-A986-F6F74897B000}" type="slidenum">
              <a:rPr lang="zh-CN" altLang="en-US" smtClean="0"/>
              <a:pPr>
                <a:defRPr/>
              </a:pPr>
              <a:t>104</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p:oleObj spid="_x0000_s199682" name="Image" r:id="rId3" imgW="2438198" imgH="1657835" progId="">
              <p:embed/>
            </p:oleObj>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F7472A80-4B38-4294-812F-57892A71D3AB}"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AF29DBB6-3753-4D5C-87E0-FBEF39545F52}"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p:oleObj spid="_x0000_s200706" name="Image" r:id="rId3" imgW="2438198" imgH="1657835" progId="">
              <p:embed/>
            </p:oleObj>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8B0A821F-9FAE-455F-81C4-925F6CABC509}"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49A13A4D-E1BB-4250-8021-945F62A830CE}"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p:oleObj spid="_x0000_s201730" name="Image" r:id="rId3" imgW="2438198" imgH="1657835" progId="">
              <p:embed/>
            </p:oleObj>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90BB8769-DC7F-49E6-B26A-F1B3BF13E9C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BE8DFCF0-6423-4363-9A14-33A9FF4C3BAA}"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1E3C2253-7A76-48B0-AAB6-EEE5DD175E7A}"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6B3EADB8-8337-4B7F-BB3D-033F3F3538D0}"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FFCA1BFB-9906-4C04-8843-B4BC959A3F78}"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72D98BA1-7B15-4FE0-B16D-87BABBFAAF0E}"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p:oleObj spid="_x0000_s1026" name="Image" r:id="rId14" imgW="2438198" imgH="1657835" progId="">
              <p:embed/>
            </p:oleObj>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6BAAEBEC-214C-489E-BA8A-7A3613EDEA92}"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spcBef>
                  <a:spcPct val="20000"/>
                </a:spcBef>
                <a:buClr>
                  <a:schemeClr val="tx2"/>
                </a:buClr>
                <a:buFont typeface="Wingdings" pitchFamily="2" charset="2"/>
                <a:buNone/>
                <a:defRPr/>
              </a:pPr>
              <a:endParaRPr lang="zh-CN" altLang="en-US"/>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
        <p:nvSpPr>
          <p:cNvPr id="16" name="Rectangle 4"/>
          <p:cNvSpPr txBox="1">
            <a:spLocks noChangeArrowheads="1"/>
          </p:cNvSpPr>
          <p:nvPr/>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4061" r:id="rId1"/>
    <p:sldLayoutId id="2147484062" r:id="rId2"/>
    <p:sldLayoutId id="2147484053" r:id="rId3"/>
    <p:sldLayoutId id="2147484063" r:id="rId4"/>
    <p:sldLayoutId id="2147484054" r:id="rId5"/>
    <p:sldLayoutId id="2147484055" r:id="rId6"/>
    <p:sldLayoutId id="2147484056" r:id="rId7"/>
    <p:sldLayoutId id="2147484057" r:id="rId8"/>
    <p:sldLayoutId id="2147484058" r:id="rId9"/>
    <p:sldLayoutId id="2147484059" r:id="rId10"/>
    <p:sldLayoutId id="2147484060"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image" Target="../media/image61.png"/><Relationship Id="rId7"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21.vml"/><Relationship Id="rId6" Type="http://schemas.openxmlformats.org/officeDocument/2006/relationships/oleObject" Target="../embeddings/oleObject37.bin"/><Relationship Id="rId5" Type="http://schemas.openxmlformats.org/officeDocument/2006/relationships/oleObject" Target="../embeddings/oleObject36.bin"/><Relationship Id="rId4" Type="http://schemas.openxmlformats.org/officeDocument/2006/relationships/oleObject" Target="../embeddings/oleObject35.bin"/></Relationships>
</file>

<file path=ppt/slides/_rels/slide10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oleObject" Target="../embeddings/oleObject40.bin"/><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oleObject" Target="../embeddings/oleObject42.bin"/><Relationship Id="rId4" Type="http://schemas.openxmlformats.org/officeDocument/2006/relationships/oleObject" Target="../embeddings/oleObject41.bin"/></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23.v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24.vml"/><Relationship Id="rId4" Type="http://schemas.openxmlformats.org/officeDocument/2006/relationships/oleObject" Target="../embeddings/oleObject45.bin"/></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7.v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oleObject" Target="../embeddings/oleObject7.bin"/></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9.v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2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Layout" Target="../slideLayouts/slideLayout2.xml"/><Relationship Id="rId1" Type="http://schemas.openxmlformats.org/officeDocument/2006/relationships/vmlDrawing" Target="../drawings/vmlDrawing10.vml"/><Relationship Id="rId5" Type="http://schemas.openxmlformats.org/officeDocument/2006/relationships/oleObject" Target="../embeddings/oleObject11.bin"/><Relationship Id="rId4" Type="http://schemas.openxmlformats.org/officeDocument/2006/relationships/oleObject" Target="../embeddings/oleObject10.bin"/></Relationships>
</file>

<file path=ppt/slides/_rels/slide250.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11.v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Layout" Target="../slideLayouts/slideLayout2.xml"/><Relationship Id="rId1" Type="http://schemas.openxmlformats.org/officeDocument/2006/relationships/vmlDrawing" Target="../drawings/vmlDrawing12.v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oleObject" Target="../embeddings/oleObject15.bin"/></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Microsoft_Office_Word_97_-_2003___1.doc"/><Relationship Id="rId2" Type="http://schemas.openxmlformats.org/officeDocument/2006/relationships/slideLayout" Target="../slideLayouts/slideLayout2.xml"/><Relationship Id="rId1" Type="http://schemas.openxmlformats.org/officeDocument/2006/relationships/vmlDrawing" Target="../drawings/vmlDrawing5.v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marknelson.us/1989/10/01/lzw-data-compression/" TargetMode="External"/><Relationship Id="rId2" Type="http://schemas.openxmlformats.org/officeDocument/2006/relationships/hyperlink" Target="http://compress.rasip.fer.hr/index_menu.htm"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16.bin"/><Relationship Id="rId7"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19.bin"/><Relationship Id="rId5" Type="http://schemas.openxmlformats.org/officeDocument/2006/relationships/oleObject" Target="../embeddings/oleObject18.bin"/><Relationship Id="rId4" Type="http://schemas.openxmlformats.org/officeDocument/2006/relationships/oleObject" Target="../embeddings/oleObject17.bin"/></Relationships>
</file>

<file path=ppt/slides/_rels/slide6.xml.rels><?xml version="1.0" encoding="UTF-8" standalone="yes"?>
<Relationships xmlns="http://schemas.openxmlformats.org/package/2006/relationships"><Relationship Id="rId3" Type="http://schemas.openxmlformats.org/officeDocument/2006/relationships/oleObject" Target="../embeddings/Microsoft_Office_Word_97_-_2003___2.doc"/><Relationship Id="rId2" Type="http://schemas.openxmlformats.org/officeDocument/2006/relationships/slideLayout" Target="../slideLayouts/slideLayout2.xml"/><Relationship Id="rId1" Type="http://schemas.openxmlformats.org/officeDocument/2006/relationships/vmlDrawing" Target="../drawings/vmlDrawing6.vml"/></Relationships>
</file>

<file path=ppt/slides/_rels/slide6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oleObject" Target="../embeddings/oleObject23.bin"/><Relationship Id="rId4" Type="http://schemas.openxmlformats.org/officeDocument/2006/relationships/oleObject" Target="../embeddings/oleObject22.bin"/></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16.v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oleObject" Target="../embeddings/oleObject27.bin"/><Relationship Id="rId4" Type="http://schemas.openxmlformats.org/officeDocument/2006/relationships/oleObject" Target="../embeddings/oleObject26.bin"/></Relationships>
</file>

<file path=ppt/slides/_rels/slide9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oleObject" Target="../embeddings/oleObject28.bin"/><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oleObject" Target="../embeddings/oleObject30.bin"/><Relationship Id="rId4" Type="http://schemas.openxmlformats.org/officeDocument/2006/relationships/oleObject" Target="../embeddings/oleObject29.bin"/></Relationships>
</file>

<file path=ppt/slides/_rels/slide95.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oleObject" Target="../embeddings/oleObject33.bin"/><Relationship Id="rId4" Type="http://schemas.openxmlformats.org/officeDocument/2006/relationships/oleObject" Target="../embeddings/oleObject32.bin"/></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20.v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4"/>
          <p:cNvSpPr>
            <a:spLocks noGrp="1" noChangeArrowheads="1"/>
          </p:cNvSpPr>
          <p:nvPr>
            <p:ph type="ctrTitle"/>
          </p:nvPr>
        </p:nvSpPr>
        <p:spPr>
          <a:xfrm>
            <a:off x="357188" y="2571750"/>
            <a:ext cx="2928937" cy="1790700"/>
          </a:xfrm>
        </p:spPr>
        <p:txBody>
          <a:bodyPr/>
          <a:lstStyle/>
          <a:p>
            <a:r>
              <a:rPr lang="zh-CN" altLang="en-US" smtClean="0">
                <a:ea typeface="宋体" pitchFamily="2" charset="-122"/>
              </a:rPr>
              <a:t>多媒体数据压缩技术</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21507" name="Rectangle 5"/>
          <p:cNvSpPr>
            <a:spLocks noGrp="1" noChangeArrowheads="1"/>
          </p:cNvSpPr>
          <p:nvPr>
            <p:ph type="subTitle" idx="1"/>
          </p:nvPr>
        </p:nvSpPr>
        <p:spPr>
          <a:xfrm>
            <a:off x="500063" y="5072063"/>
            <a:ext cx="3690937" cy="381000"/>
          </a:xfrm>
        </p:spPr>
        <p:txBody>
          <a:bodyPr/>
          <a:lstStyle/>
          <a:p>
            <a:r>
              <a:rPr lang="zh-CN" altLang="en-US" sz="2000" smtClean="0">
                <a:ea typeface="宋体" pitchFamily="2" charset="-122"/>
              </a:rPr>
              <a:t>软件学院 </a:t>
            </a:r>
            <a:r>
              <a:rPr lang="en-US" altLang="zh-CN" sz="2000" smtClean="0">
                <a:ea typeface="宋体" pitchFamily="2" charset="-122"/>
              </a:rPr>
              <a:t>		</a:t>
            </a:r>
            <a:r>
              <a:rPr lang="zh-CN" altLang="en-US" sz="2000" smtClean="0">
                <a:ea typeface="宋体" pitchFamily="2" charset="-122"/>
              </a:rPr>
              <a:t>刘新</a:t>
            </a:r>
            <a:endParaRPr lang="en-US" altLang="zh-CN" sz="2000" smtClean="0">
              <a:ea typeface="宋体" pitchFamily="2" charset="-122"/>
            </a:endParaRPr>
          </a:p>
        </p:txBody>
      </p:sp>
      <p:grpSp>
        <p:nvGrpSpPr>
          <p:cNvPr id="21508"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spcBef>
                  <a:spcPct val="20000"/>
                </a:spcBef>
                <a:buClr>
                  <a:schemeClr val="tx2"/>
                </a:buClr>
                <a:buFont typeface="Wingdings" pitchFamily="2" charset="2"/>
                <a:buNone/>
                <a:defRPr/>
              </a:pPr>
              <a:endParaRPr lang="zh-CN" altLang="en-US">
                <a:ea typeface="+mn-ea"/>
              </a:endParaRPr>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itchFamily="2" charset="-122"/>
              </a:rPr>
              <a:t>压缩比</a:t>
            </a:r>
          </a:p>
        </p:txBody>
      </p:sp>
      <p:sp>
        <p:nvSpPr>
          <p:cNvPr id="28675" name="内容占位符 2"/>
          <p:cNvSpPr>
            <a:spLocks noGrp="1"/>
          </p:cNvSpPr>
          <p:nvPr>
            <p:ph idx="1"/>
          </p:nvPr>
        </p:nvSpPr>
        <p:spPr/>
        <p:txBody>
          <a:bodyPr/>
          <a:lstStyle/>
          <a:p>
            <a:pPr algn="just">
              <a:lnSpc>
                <a:spcPct val="144000"/>
              </a:lnSpc>
              <a:buClr>
                <a:schemeClr val="accent2"/>
              </a:buClr>
              <a:buFont typeface="Monotype Sorts"/>
              <a:buNone/>
            </a:pPr>
            <a:r>
              <a:rPr kumimoji="1" lang="zh-CN" altLang="en-US" smtClean="0">
                <a:ea typeface="宋体" pitchFamily="2" charset="-122"/>
              </a:rPr>
              <a:t>输入数据和输出数据的比</a:t>
            </a:r>
            <a:endParaRPr kumimoji="1" lang="en-US" altLang="zh-CN" smtClean="0">
              <a:ea typeface="宋体" pitchFamily="2" charset="-122"/>
            </a:endParaRPr>
          </a:p>
          <a:p>
            <a:pPr algn="just">
              <a:lnSpc>
                <a:spcPct val="144000"/>
              </a:lnSpc>
              <a:buClr>
                <a:schemeClr val="accent2"/>
              </a:buClr>
              <a:buFont typeface="Monotype Sorts"/>
              <a:buNone/>
            </a:pPr>
            <a:r>
              <a:rPr kumimoji="1" lang="zh-CN" altLang="en-US" smtClean="0">
                <a:ea typeface="宋体" pitchFamily="2" charset="-122"/>
              </a:rPr>
              <a:t>例：512×480， 24</a:t>
            </a:r>
            <a:r>
              <a:rPr kumimoji="1" lang="en-US" altLang="zh-CN" smtClean="0">
                <a:ea typeface="宋体" pitchFamily="2" charset="-122"/>
              </a:rPr>
              <a:t>bit/pixel(bpp)</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输出15000</a:t>
            </a:r>
            <a:r>
              <a:rPr kumimoji="1" lang="en-US" altLang="zh-CN" smtClean="0">
                <a:ea typeface="宋体" pitchFamily="2" charset="-122"/>
              </a:rPr>
              <a:t>byte  </a:t>
            </a:r>
            <a:r>
              <a:rPr kumimoji="1" lang="zh-CN" altLang="en-US" smtClean="0">
                <a:ea typeface="宋体" pitchFamily="2" charset="-122"/>
              </a:rPr>
              <a:t>输入＝737280</a:t>
            </a:r>
            <a:r>
              <a:rPr kumimoji="1" lang="en-US" altLang="zh-CN" smtClean="0">
                <a:ea typeface="宋体" pitchFamily="2" charset="-122"/>
              </a:rPr>
              <a:t>byte  </a:t>
            </a:r>
          </a:p>
          <a:p>
            <a:pPr algn="just">
              <a:lnSpc>
                <a:spcPct val="144000"/>
              </a:lnSpc>
              <a:buClr>
                <a:schemeClr val="accent2"/>
              </a:buClr>
              <a:buFont typeface="Monotype Sorts"/>
              <a:buNone/>
            </a:pPr>
            <a:r>
              <a:rPr kumimoji="1" lang="en-US" altLang="zh-CN" smtClean="0">
                <a:ea typeface="宋体" pitchFamily="2" charset="-122"/>
              </a:rPr>
              <a:t>     </a:t>
            </a:r>
            <a:r>
              <a:rPr kumimoji="1" lang="zh-CN" altLang="en-US" smtClean="0">
                <a:ea typeface="宋体" pitchFamily="2" charset="-122"/>
              </a:rPr>
              <a:t>压缩比＝737280/15000＝49</a:t>
            </a:r>
          </a:p>
          <a:p>
            <a:endParaRPr lang="zh-CN" altLang="en-US" smtClean="0">
              <a:ea typeface="宋体" pitchFamily="2" charset="-122"/>
            </a:endParaRPr>
          </a:p>
        </p:txBody>
      </p:sp>
      <p:sp>
        <p:nvSpPr>
          <p:cNvPr id="28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smtClean="0">
                <a:ea typeface="宋体" pitchFamily="2" charset="-122"/>
              </a:rPr>
              <a:t>量化</a:t>
            </a:r>
          </a:p>
        </p:txBody>
      </p:sp>
      <p:sp>
        <p:nvSpPr>
          <p:cNvPr id="10649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6500" name="Rectangle 4"/>
          <p:cNvSpPr>
            <a:spLocks noChangeArrowheads="1"/>
          </p:cNvSpPr>
          <p:nvPr/>
        </p:nvSpPr>
        <p:spPr bwMode="auto">
          <a:xfrm>
            <a:off x="357188" y="971143"/>
            <a:ext cx="8429625" cy="2169825"/>
          </a:xfrm>
          <a:prstGeom prst="rect">
            <a:avLst/>
          </a:prstGeom>
          <a:noFill/>
          <a:ln w="9525">
            <a:noFill/>
            <a:miter lim="800000"/>
            <a:headEnd/>
            <a:tailEnd/>
          </a:ln>
        </p:spPr>
        <p:txBody>
          <a:bodyPr wrap="square" anchor="ctr">
            <a:spAutoFit/>
          </a:bodyPr>
          <a:lstStyle/>
          <a:p>
            <a:pPr indent="269875"/>
            <a:r>
              <a:rPr lang="zh-CN" altLang="en-US" dirty="0"/>
              <a:t>对于</a:t>
            </a:r>
            <a:r>
              <a:rPr lang="zh-CN" altLang="en-US" dirty="0" smtClean="0"/>
              <a:t>上例，</a:t>
            </a:r>
            <a:r>
              <a:rPr lang="zh-CN" altLang="en-US" dirty="0"/>
              <a:t>我们用量化表对其进行量化，得到</a:t>
            </a:r>
            <a:r>
              <a:rPr lang="zh-CN" altLang="en-US" dirty="0" smtClean="0"/>
              <a:t>数组</a:t>
            </a:r>
            <a:endParaRPr lang="en-US" altLang="zh-CN" dirty="0" smtClean="0"/>
          </a:p>
          <a:p>
            <a:pPr indent="269875"/>
            <a:r>
              <a:rPr lang="zh-CN" altLang="en-US" dirty="0" smtClean="0"/>
              <a:t>量化</a:t>
            </a:r>
            <a:r>
              <a:rPr lang="zh-CN" altLang="en-US" dirty="0"/>
              <a:t>的公式为</a:t>
            </a:r>
            <a:r>
              <a:rPr lang="zh-CN" altLang="en-US" dirty="0" smtClean="0"/>
              <a:t>：</a:t>
            </a:r>
            <a:endParaRPr lang="en-US" altLang="zh-CN" dirty="0" smtClean="0"/>
          </a:p>
          <a:p>
            <a:pPr indent="269875"/>
            <a:endParaRPr lang="en-US" altLang="zh-CN" dirty="0" smtClean="0"/>
          </a:p>
          <a:p>
            <a:pPr indent="269875">
              <a:spcBef>
                <a:spcPts val="1800"/>
              </a:spcBef>
            </a:pPr>
            <a:r>
              <a:rPr lang="zh-CN" altLang="en-US" dirty="0" smtClean="0"/>
              <a:t>也就是</a:t>
            </a:r>
            <a:r>
              <a:rPr lang="zh-CN" altLang="en-US" dirty="0"/>
              <a:t>用数组</a:t>
            </a:r>
            <a:r>
              <a:rPr lang="en-US" altLang="zh-CN" dirty="0"/>
              <a:t>F</a:t>
            </a:r>
            <a:r>
              <a:rPr lang="zh-CN" altLang="en-US" dirty="0"/>
              <a:t>中的各元素分别除以量化数组</a:t>
            </a:r>
            <a:r>
              <a:rPr lang="en-US" altLang="zh-CN" i="1" dirty="0"/>
              <a:t>Q</a:t>
            </a:r>
            <a:r>
              <a:rPr lang="zh-CN" altLang="en-US" dirty="0"/>
              <a:t>中的相应元素，如图所示。</a:t>
            </a:r>
          </a:p>
        </p:txBody>
      </p:sp>
      <p:pic>
        <p:nvPicPr>
          <p:cNvPr id="106501" name="Picture 5" descr="tu2"/>
          <p:cNvPicPr>
            <a:picLocks noChangeAspect="1" noChangeArrowheads="1"/>
          </p:cNvPicPr>
          <p:nvPr/>
        </p:nvPicPr>
        <p:blipFill>
          <a:blip r:embed="rId3" cstate="print"/>
          <a:srcRect l="417" t="15381" r="502" b="11764"/>
          <a:stretch>
            <a:fillRect/>
          </a:stretch>
        </p:blipFill>
        <p:spPr bwMode="auto">
          <a:xfrm>
            <a:off x="433388" y="3501008"/>
            <a:ext cx="8496300" cy="2520280"/>
          </a:xfrm>
          <a:prstGeom prst="rect">
            <a:avLst/>
          </a:prstGeom>
          <a:noFill/>
          <a:ln w="9525">
            <a:noFill/>
            <a:miter lim="800000"/>
            <a:headEnd/>
            <a:tailEnd/>
          </a:ln>
        </p:spPr>
      </p:pic>
      <p:graphicFrame>
        <p:nvGraphicFramePr>
          <p:cNvPr id="309250" name="Object 1024"/>
          <p:cNvGraphicFramePr>
            <a:graphicFrameLocks noChangeAspect="1"/>
          </p:cNvGraphicFramePr>
          <p:nvPr/>
        </p:nvGraphicFramePr>
        <p:xfrm>
          <a:off x="7499350" y="942543"/>
          <a:ext cx="971550" cy="503238"/>
        </p:xfrm>
        <a:graphic>
          <a:graphicData uri="http://schemas.openxmlformats.org/presentationml/2006/ole">
            <p:oleObj spid="_x0000_s309250" name="公式" r:id="rId4" imgW="469800" imgH="241200" progId="Equation.3">
              <p:embed/>
            </p:oleObj>
          </a:graphicData>
        </a:graphic>
      </p:graphicFrame>
      <p:graphicFrame>
        <p:nvGraphicFramePr>
          <p:cNvPr id="309253" name="Object 1024"/>
          <p:cNvGraphicFramePr>
            <a:graphicFrameLocks noChangeAspect="1"/>
          </p:cNvGraphicFramePr>
          <p:nvPr/>
        </p:nvGraphicFramePr>
        <p:xfrm>
          <a:off x="7524328" y="3356992"/>
          <a:ext cx="341312" cy="423863"/>
        </p:xfrm>
        <a:graphic>
          <a:graphicData uri="http://schemas.openxmlformats.org/presentationml/2006/ole">
            <p:oleObj spid="_x0000_s309253" name="公式" r:id="rId5" imgW="164880" imgH="203040" progId="Equation.3">
              <p:embed/>
            </p:oleObj>
          </a:graphicData>
        </a:graphic>
      </p:graphicFrame>
      <p:graphicFrame>
        <p:nvGraphicFramePr>
          <p:cNvPr id="309254" name="Object 1024"/>
          <p:cNvGraphicFramePr>
            <a:graphicFrameLocks noChangeAspect="1"/>
          </p:cNvGraphicFramePr>
          <p:nvPr/>
        </p:nvGraphicFramePr>
        <p:xfrm>
          <a:off x="4400550" y="3128963"/>
          <a:ext cx="1257300" cy="449262"/>
        </p:xfrm>
        <a:graphic>
          <a:graphicData uri="http://schemas.openxmlformats.org/presentationml/2006/ole">
            <p:oleObj spid="_x0000_s309254" name="公式" r:id="rId6" imgW="609480" imgH="215640" progId="Equation.3">
              <p:embed/>
            </p:oleObj>
          </a:graphicData>
        </a:graphic>
      </p:graphicFrame>
      <p:graphicFrame>
        <p:nvGraphicFramePr>
          <p:cNvPr id="309255" name="Object 1024"/>
          <p:cNvGraphicFramePr>
            <a:graphicFrameLocks noChangeAspect="1"/>
          </p:cNvGraphicFramePr>
          <p:nvPr/>
        </p:nvGraphicFramePr>
        <p:xfrm>
          <a:off x="1979613" y="3540125"/>
          <a:ext cx="341312" cy="344488"/>
        </p:xfrm>
        <a:graphic>
          <a:graphicData uri="http://schemas.openxmlformats.org/presentationml/2006/ole">
            <p:oleObj spid="_x0000_s309255" name="公式" r:id="rId7" imgW="164880" imgH="164880" progId="Equation.3">
              <p:embed/>
            </p:oleObj>
          </a:graphicData>
        </a:graphic>
      </p:graphicFrame>
      <p:graphicFrame>
        <p:nvGraphicFramePr>
          <p:cNvPr id="309256" name="Object 1024"/>
          <p:cNvGraphicFramePr>
            <a:graphicFrameLocks noChangeAspect="1"/>
          </p:cNvGraphicFramePr>
          <p:nvPr/>
        </p:nvGraphicFramePr>
        <p:xfrm>
          <a:off x="2843808" y="1412776"/>
          <a:ext cx="3230563" cy="874713"/>
        </p:xfrm>
        <a:graphic>
          <a:graphicData uri="http://schemas.openxmlformats.org/presentationml/2006/ole">
            <p:oleObj spid="_x0000_s309256" name="公式" r:id="rId8" imgW="1562040" imgH="419040" progId="Equation.3">
              <p:embed/>
            </p:oleObj>
          </a:graphicData>
        </a:graphic>
      </p:graphicFrame>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dirty="0" smtClean="0">
                <a:ea typeface="宋体" pitchFamily="2" charset="-122"/>
              </a:rPr>
              <a:t>逆量化与逆</a:t>
            </a:r>
            <a:r>
              <a:rPr lang="en-US" altLang="zh-CN" dirty="0" smtClean="0">
                <a:ea typeface="宋体" pitchFamily="2" charset="-122"/>
              </a:rPr>
              <a:t>DCT</a:t>
            </a:r>
            <a:endParaRPr lang="zh-CN" altLang="en-US" dirty="0" smtClean="0">
              <a:ea typeface="宋体" pitchFamily="2" charset="-122"/>
            </a:endParaRPr>
          </a:p>
        </p:txBody>
      </p:sp>
      <p:sp>
        <p:nvSpPr>
          <p:cNvPr id="10752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7524" name="Picture 1029"/>
          <p:cNvPicPr>
            <a:picLocks noChangeAspect="1" noChangeArrowheads="1"/>
          </p:cNvPicPr>
          <p:nvPr/>
        </p:nvPicPr>
        <p:blipFill>
          <a:blip r:embed="rId2" cstate="print"/>
          <a:srcRect b="4909"/>
          <a:stretch>
            <a:fillRect/>
          </a:stretch>
        </p:blipFill>
        <p:spPr bwMode="auto">
          <a:xfrm>
            <a:off x="5786438" y="260350"/>
            <a:ext cx="3065462" cy="6026150"/>
          </a:xfrm>
          <a:prstGeom prst="rect">
            <a:avLst/>
          </a:prstGeom>
          <a:noFill/>
          <a:ln w="9525">
            <a:noFill/>
            <a:miter lim="800000"/>
            <a:headEnd/>
            <a:tailEnd/>
          </a:ln>
        </p:spPr>
      </p:pic>
      <p:sp>
        <p:nvSpPr>
          <p:cNvPr id="107525" name="Rectangle 1028"/>
          <p:cNvSpPr>
            <a:spLocks noChangeArrowheads="1"/>
          </p:cNvSpPr>
          <p:nvPr/>
        </p:nvSpPr>
        <p:spPr bwMode="auto">
          <a:xfrm>
            <a:off x="1143000" y="1057275"/>
            <a:ext cx="3429000" cy="4892675"/>
          </a:xfrm>
          <a:prstGeom prst="rect">
            <a:avLst/>
          </a:prstGeom>
          <a:noFill/>
          <a:ln w="9525">
            <a:noFill/>
            <a:miter lim="800000"/>
            <a:headEnd/>
            <a:tailEnd/>
          </a:ln>
        </p:spPr>
        <p:txBody>
          <a:bodyPr anchor="ctr">
            <a:spAutoFit/>
          </a:bodyPr>
          <a:lstStyle/>
          <a:p>
            <a:pPr>
              <a:lnSpc>
                <a:spcPct val="130000"/>
              </a:lnSpc>
            </a:pPr>
            <a:r>
              <a:rPr lang="zh-CN" altLang="en-US"/>
              <a:t>以上是编码时对图像块的正向离散余弦变换和量化过程，解码的时候要进行逆量化和逆向离散余弦变换，右图说明了解码的过程，并且在逆向离散余弦变换之后对重构图像中的每个样本数据加了</a:t>
            </a:r>
            <a:r>
              <a:rPr lang="en-US" altLang="zh-CN"/>
              <a:t>128</a:t>
            </a:r>
            <a:r>
              <a:rPr lang="zh-CN" altLang="en-US"/>
              <a:t>，最后得到重构图像样本：</a:t>
            </a: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365107"/>
            <a:ext cx="7858180" cy="563563"/>
          </a:xfrm>
        </p:spPr>
        <p:txBody>
          <a:bodyPr/>
          <a:lstStyle/>
          <a:p>
            <a:r>
              <a:rPr lang="en-US" altLang="zh-CN" dirty="0" smtClean="0"/>
              <a:t>DCT </a:t>
            </a:r>
            <a:r>
              <a:rPr lang="zh-CN" altLang="en-US" dirty="0" smtClean="0"/>
              <a:t>变换在量化后对图像带来的失真</a:t>
            </a:r>
            <a:endParaRPr lang="zh-CN" altLang="en-US" dirty="0"/>
          </a:p>
        </p:txBody>
      </p:sp>
      <p:sp>
        <p:nvSpPr>
          <p:cNvPr id="3" name="内容占位符 2"/>
          <p:cNvSpPr>
            <a:spLocks noGrp="1"/>
          </p:cNvSpPr>
          <p:nvPr>
            <p:ph idx="1"/>
          </p:nvPr>
        </p:nvSpPr>
        <p:spPr/>
        <p:txBody>
          <a:bodyPr/>
          <a:lstStyle/>
          <a:p>
            <a:r>
              <a:rPr lang="zh-CN" altLang="en-US" dirty="0" smtClean="0">
                <a:ea typeface="宋体" pitchFamily="2" charset="-122"/>
              </a:rPr>
              <a:t>量化的影响：造成量化误差</a:t>
            </a:r>
            <a:endParaRPr lang="en-US" altLang="zh-CN" dirty="0" smtClean="0">
              <a:ea typeface="宋体" pitchFamily="2" charset="-122"/>
            </a:endParaRPr>
          </a:p>
          <a:p>
            <a:pPr lvl="1"/>
            <a:r>
              <a:rPr lang="zh-CN" altLang="en-US" dirty="0" smtClean="0">
                <a:ea typeface="宋体" pitchFamily="2" charset="-122"/>
              </a:rPr>
              <a:t>有损压缩：是一种降低精度的过程</a:t>
            </a:r>
            <a:endParaRPr lang="en-US" altLang="zh-CN" dirty="0" smtClean="0">
              <a:ea typeface="宋体" pitchFamily="2" charset="-122"/>
            </a:endParaRPr>
          </a:p>
          <a:p>
            <a:pPr lvl="1"/>
            <a:r>
              <a:rPr lang="zh-CN" altLang="en-US" dirty="0" smtClean="0">
                <a:ea typeface="宋体" pitchFamily="2" charset="-122"/>
              </a:rPr>
              <a:t>图像质量下降的最主要原因</a:t>
            </a:r>
            <a:endParaRPr lang="en-US" altLang="zh-CN" dirty="0" smtClean="0">
              <a:ea typeface="宋体" pitchFamily="2" charset="-122"/>
            </a:endParaRPr>
          </a:p>
          <a:p>
            <a:pPr marL="1165225" lvl="2" indent="-365125"/>
            <a:r>
              <a:rPr lang="zh-CN" altLang="en-US" dirty="0" smtClean="0"/>
              <a:t>舍去高频系数而使图像产生模糊</a:t>
            </a:r>
            <a:endParaRPr lang="en-US" altLang="zh-CN" dirty="0" smtClean="0"/>
          </a:p>
          <a:p>
            <a:pPr marL="1165225" lvl="2" indent="-365125"/>
            <a:r>
              <a:rPr lang="zh-CN" altLang="en-US" dirty="0" smtClean="0"/>
              <a:t>对某些系数采用粗量化而产生颗粒状结构</a:t>
            </a:r>
            <a:endParaRPr lang="en-US" altLang="zh-CN" dirty="0" smtClean="0"/>
          </a:p>
          <a:p>
            <a:pPr marL="1165225" lvl="2" indent="-365125"/>
            <a:r>
              <a:rPr lang="zh-CN" altLang="en-US" dirty="0" smtClean="0"/>
              <a:t>像块的划分使相邻像块人为地造成亮度不连续，即块效应</a:t>
            </a:r>
            <a:endParaRPr lang="en-US" altLang="zh-CN" dirty="0" smtClean="0"/>
          </a:p>
          <a:p>
            <a:pPr lvl="1"/>
            <a:r>
              <a:rPr lang="zh-CN" altLang="en-US" sz="2400" dirty="0" smtClean="0">
                <a:ea typeface="宋体" pitchFamily="2" charset="-122"/>
              </a:rPr>
              <a:t>例如：量化：</a:t>
            </a:r>
            <a:r>
              <a:rPr lang="en-US" altLang="zh-CN" sz="2400" dirty="0" smtClean="0">
                <a:ea typeface="宋体" pitchFamily="2" charset="-122"/>
              </a:rPr>
              <a:t>11/8=1</a:t>
            </a:r>
            <a:r>
              <a:rPr lang="zh-CN" altLang="en-US" sz="2400" dirty="0" smtClean="0">
                <a:ea typeface="宋体" pitchFamily="2" charset="-122"/>
              </a:rPr>
              <a:t>，反量化：</a:t>
            </a:r>
            <a:r>
              <a:rPr lang="en-US" altLang="zh-CN" sz="2400" dirty="0" smtClean="0">
                <a:ea typeface="宋体" pitchFamily="2" charset="-122"/>
              </a:rPr>
              <a:t>1×8=8</a:t>
            </a:r>
            <a:r>
              <a:rPr lang="zh-CN" altLang="en-US" sz="2400" dirty="0" smtClean="0">
                <a:ea typeface="宋体" pitchFamily="2" charset="-122"/>
              </a:rPr>
              <a:t>，量化误差：</a:t>
            </a:r>
            <a:r>
              <a:rPr lang="en-US" altLang="zh-CN" sz="2400" dirty="0" smtClean="0">
                <a:ea typeface="宋体" pitchFamily="2" charset="-122"/>
              </a:rPr>
              <a:t>3</a:t>
            </a:r>
            <a:endParaRPr lang="en-US" altLang="zh-CN"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Z</a:t>
            </a:r>
            <a:r>
              <a:rPr lang="zh-CN" altLang="en-US" dirty="0" smtClean="0">
                <a:latin typeface="宋体" pitchFamily="2" charset="-122"/>
                <a:ea typeface="宋体" pitchFamily="2" charset="-122"/>
              </a:rPr>
              <a:t>字形编码</a:t>
            </a:r>
            <a:endParaRPr lang="zh-CN" altLang="en-US" dirty="0"/>
          </a:p>
        </p:txBody>
      </p:sp>
      <p:sp>
        <p:nvSpPr>
          <p:cNvPr id="3" name="内容占位符 2"/>
          <p:cNvSpPr>
            <a:spLocks noGrp="1"/>
          </p:cNvSpPr>
          <p:nvPr>
            <p:ph idx="1"/>
          </p:nvPr>
        </p:nvSpPr>
        <p:spPr>
          <a:xfrm>
            <a:off x="395536" y="980728"/>
            <a:ext cx="8568952" cy="2016224"/>
          </a:xfrm>
        </p:spPr>
        <p:txBody>
          <a:bodyPr/>
          <a:lstStyle/>
          <a:p>
            <a:r>
              <a:rPr lang="zh-CN" altLang="en-US" sz="2400" dirty="0" smtClean="0">
                <a:latin typeface="宋体" pitchFamily="2" charset="-122"/>
                <a:ea typeface="宋体" pitchFamily="2" charset="-122"/>
              </a:rPr>
              <a:t>一个合理的线性化方法可能是一次传输       的一行</a:t>
            </a:r>
            <a:endParaRPr lang="en-US" altLang="zh-CN" sz="2400" dirty="0" smtClean="0"/>
          </a:p>
          <a:p>
            <a:r>
              <a:rPr lang="zh-CN" altLang="en-US" sz="2400" dirty="0" smtClean="0"/>
              <a:t>更好的方法？</a:t>
            </a:r>
            <a:endParaRPr lang="en-US" altLang="zh-CN" sz="2400" dirty="0" smtClean="0"/>
          </a:p>
          <a:p>
            <a:pPr lvl="1"/>
            <a:r>
              <a:rPr lang="en-US" altLang="zh-CN" sz="2000" dirty="0" smtClean="0"/>
              <a:t>Z</a:t>
            </a:r>
            <a:r>
              <a:rPr lang="zh-CN" altLang="en-US" sz="2000" dirty="0" smtClean="0"/>
              <a:t>字形编码，增加连续的“</a:t>
            </a:r>
            <a:r>
              <a:rPr lang="en-US" altLang="zh-CN" sz="2000" dirty="0" smtClean="0"/>
              <a:t>0”</a:t>
            </a:r>
            <a:r>
              <a:rPr lang="zh-CN" altLang="en-US" sz="2000" dirty="0" smtClean="0"/>
              <a:t>值系数的个数，即“</a:t>
            </a:r>
            <a:r>
              <a:rPr lang="en-US" altLang="zh-CN" sz="2000" dirty="0" smtClean="0"/>
              <a:t>0”</a:t>
            </a:r>
            <a:r>
              <a:rPr lang="zh-CN" altLang="en-US" sz="2000" dirty="0" smtClean="0"/>
              <a:t>的游程长度</a:t>
            </a:r>
            <a:endParaRPr lang="en-US" altLang="zh-CN" sz="2000" dirty="0" smtClean="0"/>
          </a:p>
          <a:p>
            <a:r>
              <a:rPr lang="en-US" altLang="zh-CN" sz="2400" dirty="0" smtClean="0"/>
              <a:t>DCT</a:t>
            </a:r>
            <a:r>
              <a:rPr lang="zh-CN" altLang="en-US" sz="2400" dirty="0" smtClean="0"/>
              <a:t>系数序号小的位置表示频率较低，把一个</a:t>
            </a:r>
            <a:r>
              <a:rPr lang="en-US" altLang="zh-CN" sz="2400" dirty="0" smtClean="0"/>
              <a:t>8 </a:t>
            </a:r>
            <a:r>
              <a:rPr lang="en-US" altLang="zh-CN" sz="2400" dirty="0" smtClean="0">
                <a:sym typeface="Symbol" pitchFamily="18" charset="2"/>
              </a:rPr>
              <a:t></a:t>
            </a:r>
            <a:r>
              <a:rPr lang="en-US" altLang="zh-CN" sz="2400" dirty="0" smtClean="0"/>
              <a:t> 8</a:t>
            </a:r>
            <a:r>
              <a:rPr lang="zh-CN" altLang="en-US" sz="2400" dirty="0" smtClean="0"/>
              <a:t>的矩阵变成一个</a:t>
            </a:r>
            <a:r>
              <a:rPr lang="en-US" altLang="zh-CN" sz="2400" dirty="0" smtClean="0"/>
              <a:t>1 </a:t>
            </a:r>
            <a:r>
              <a:rPr lang="en-US" altLang="zh-CN" sz="2400" dirty="0" smtClean="0">
                <a:sym typeface="Symbol" pitchFamily="18" charset="2"/>
              </a:rPr>
              <a:t></a:t>
            </a:r>
            <a:r>
              <a:rPr lang="en-US" altLang="zh-CN" sz="2400" dirty="0" smtClean="0"/>
              <a:t> 64</a:t>
            </a:r>
            <a:r>
              <a:rPr lang="zh-CN" altLang="en-US" sz="2400" dirty="0" smtClean="0"/>
              <a:t>的矢量</a:t>
            </a:r>
            <a:endParaRPr lang="en-US" altLang="zh-CN" sz="2400" dirty="0" smtClean="0"/>
          </a:p>
          <a:p>
            <a:r>
              <a:rPr lang="zh-CN" altLang="en-US" sz="2400" dirty="0" smtClean="0"/>
              <a:t>尽可能匹配量化系数的能量分布，并按能量递减的方式排序</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Object 4"/>
          <p:cNvGraphicFramePr>
            <a:graphicFrameLocks noChangeAspect="1"/>
          </p:cNvGraphicFramePr>
          <p:nvPr/>
        </p:nvGraphicFramePr>
        <p:xfrm>
          <a:off x="539552" y="3449327"/>
          <a:ext cx="5040560" cy="2609539"/>
        </p:xfrm>
        <a:graphic>
          <a:graphicData uri="http://schemas.openxmlformats.org/presentationml/2006/ole">
            <p:oleObj spid="_x0000_s305154" name="Visio" r:id="rId3" imgW="4097367" imgH="2118979" progId="Visio.Drawing.11">
              <p:embed/>
            </p:oleObj>
          </a:graphicData>
        </a:graphic>
      </p:graphicFrame>
      <p:graphicFrame>
        <p:nvGraphicFramePr>
          <p:cNvPr id="6" name="Object 6"/>
          <p:cNvGraphicFramePr>
            <a:graphicFrameLocks noChangeAspect="1"/>
          </p:cNvGraphicFramePr>
          <p:nvPr/>
        </p:nvGraphicFramePr>
        <p:xfrm>
          <a:off x="5922915" y="3645024"/>
          <a:ext cx="2789285" cy="2466851"/>
        </p:xfrm>
        <a:graphic>
          <a:graphicData uri="http://schemas.openxmlformats.org/presentationml/2006/ole">
            <p:oleObj spid="_x0000_s305155" name="Picture" r:id="rId4" imgW="2249694" imgH="1769210" progId="Word.Picture.8">
              <p:embed/>
            </p:oleObj>
          </a:graphicData>
        </a:graphic>
      </p:graphicFrame>
      <p:sp>
        <p:nvSpPr>
          <p:cNvPr id="7" name="Rectangle 8"/>
          <p:cNvSpPr>
            <a:spLocks noChangeArrowheads="1"/>
          </p:cNvSpPr>
          <p:nvPr/>
        </p:nvSpPr>
        <p:spPr bwMode="auto">
          <a:xfrm>
            <a:off x="1547664" y="6056461"/>
            <a:ext cx="2918792" cy="396875"/>
          </a:xfrm>
          <a:prstGeom prst="rect">
            <a:avLst/>
          </a:prstGeom>
          <a:noFill/>
          <a:ln w="9525">
            <a:noFill/>
            <a:miter lim="800000"/>
            <a:headEnd/>
            <a:tailEnd/>
          </a:ln>
        </p:spPr>
        <p:txBody>
          <a:bodyPr wrap="square" anchor="ctr">
            <a:spAutoFit/>
          </a:bodyPr>
          <a:lstStyle/>
          <a:p>
            <a:pPr algn="ctr"/>
            <a:r>
              <a:rPr lang="zh-CN" altLang="en-US" sz="2000" dirty="0" smtClean="0">
                <a:ea typeface="楷体_GB2312" pitchFamily="49" charset="-122"/>
                <a:cs typeface="Verdana" pitchFamily="34" charset="0"/>
              </a:rPr>
              <a:t>量化</a:t>
            </a:r>
            <a:r>
              <a:rPr lang="en-US" altLang="zh-CN" sz="2000" dirty="0">
                <a:ea typeface="Verdana" pitchFamily="34" charset="0"/>
                <a:cs typeface="Verdana" pitchFamily="34" charset="0"/>
              </a:rPr>
              <a:t>DCT</a:t>
            </a:r>
            <a:r>
              <a:rPr lang="zh-CN" altLang="en-US" sz="2000" dirty="0">
                <a:ea typeface="楷体_GB2312" pitchFamily="49" charset="-122"/>
                <a:cs typeface="Verdana" pitchFamily="34" charset="0"/>
              </a:rPr>
              <a:t>系数的</a:t>
            </a:r>
            <a:r>
              <a:rPr lang="zh-CN" altLang="en-US" sz="2000" dirty="0" smtClean="0">
                <a:ea typeface="楷体_GB2312" pitchFamily="49" charset="-122"/>
                <a:cs typeface="Verdana" pitchFamily="34" charset="0"/>
              </a:rPr>
              <a:t>编码 </a:t>
            </a:r>
            <a:endParaRPr lang="zh-CN" altLang="en-US" sz="2000" dirty="0">
              <a:ea typeface="楷体_GB2312" pitchFamily="49" charset="-122"/>
              <a:cs typeface="Verdana" pitchFamily="34" charset="0"/>
            </a:endParaRPr>
          </a:p>
        </p:txBody>
      </p:sp>
      <p:sp>
        <p:nvSpPr>
          <p:cNvPr id="8" name="Rectangle 9"/>
          <p:cNvSpPr>
            <a:spLocks noChangeArrowheads="1"/>
          </p:cNvSpPr>
          <p:nvPr/>
        </p:nvSpPr>
        <p:spPr bwMode="auto">
          <a:xfrm>
            <a:off x="6136432" y="6021288"/>
            <a:ext cx="2035968" cy="396875"/>
          </a:xfrm>
          <a:prstGeom prst="rect">
            <a:avLst/>
          </a:prstGeom>
          <a:noFill/>
          <a:ln w="9525">
            <a:noFill/>
            <a:miter lim="800000"/>
            <a:headEnd/>
            <a:tailEnd/>
          </a:ln>
        </p:spPr>
        <p:txBody>
          <a:bodyPr wrap="square" anchor="ctr">
            <a:spAutoFit/>
          </a:bodyPr>
          <a:lstStyle/>
          <a:p>
            <a:pPr algn="ctr"/>
            <a:r>
              <a:rPr lang="en-US" altLang="zh-CN" sz="2000" dirty="0" smtClean="0">
                <a:latin typeface="+mn-ea"/>
                <a:ea typeface="+mn-ea"/>
              </a:rPr>
              <a:t>DCT</a:t>
            </a:r>
            <a:r>
              <a:rPr lang="zh-CN" altLang="en-US" sz="2000" dirty="0">
                <a:latin typeface="+mn-ea"/>
                <a:ea typeface="+mn-ea"/>
              </a:rPr>
              <a:t>系数序号 </a:t>
            </a:r>
          </a:p>
        </p:txBody>
      </p:sp>
      <p:graphicFrame>
        <p:nvGraphicFramePr>
          <p:cNvPr id="305156" name="Object 1024"/>
          <p:cNvGraphicFramePr>
            <a:graphicFrameLocks noChangeAspect="1"/>
          </p:cNvGraphicFramePr>
          <p:nvPr/>
        </p:nvGraphicFramePr>
        <p:xfrm>
          <a:off x="6120730" y="908720"/>
          <a:ext cx="971550" cy="503238"/>
        </p:xfrm>
        <a:graphic>
          <a:graphicData uri="http://schemas.openxmlformats.org/presentationml/2006/ole">
            <p:oleObj spid="_x0000_s305156" name="公式" r:id="rId5" imgW="469800" imgH="241200" progId="Equation.3">
              <p:embed/>
            </p:oleObj>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标题 1"/>
          <p:cNvSpPr>
            <a:spLocks noGrp="1"/>
          </p:cNvSpPr>
          <p:nvPr>
            <p:ph type="title"/>
          </p:nvPr>
        </p:nvSpPr>
        <p:spPr/>
        <p:txBody>
          <a:bodyPr/>
          <a:lstStyle/>
          <a:p>
            <a:r>
              <a:rPr lang="zh-CN" altLang="en-US" dirty="0" smtClean="0">
                <a:ea typeface="宋体" pitchFamily="2" charset="-122"/>
              </a:rPr>
              <a:t>直流系数的编码</a:t>
            </a:r>
          </a:p>
        </p:txBody>
      </p:sp>
      <p:sp>
        <p:nvSpPr>
          <p:cNvPr id="108547" name="内容占位符 2"/>
          <p:cNvSpPr>
            <a:spLocks noGrp="1"/>
          </p:cNvSpPr>
          <p:nvPr>
            <p:ph idx="1"/>
          </p:nvPr>
        </p:nvSpPr>
        <p:spPr>
          <a:xfrm>
            <a:off x="539553" y="1124744"/>
            <a:ext cx="8208911" cy="3744416"/>
          </a:xfrm>
        </p:spPr>
        <p:txBody>
          <a:bodyPr/>
          <a:lstStyle/>
          <a:p>
            <a:r>
              <a:rPr lang="en-US" altLang="zh-CN" sz="2800" dirty="0" smtClean="0"/>
              <a:t>DC</a:t>
            </a:r>
            <a:r>
              <a:rPr lang="zh-CN" altLang="en-US" sz="2800" dirty="0" smtClean="0"/>
              <a:t>直流系数：量化后，坐标</a:t>
            </a:r>
            <a:r>
              <a:rPr lang="en-US" altLang="zh-CN" sz="2800" dirty="0" smtClean="0"/>
              <a:t>u=v=0</a:t>
            </a:r>
            <a:r>
              <a:rPr lang="zh-CN" altLang="en-US" sz="2800" dirty="0" smtClean="0"/>
              <a:t>时的取值</a:t>
            </a:r>
            <a:endParaRPr lang="en-US" altLang="zh-CN" sz="2800" dirty="0" smtClean="0">
              <a:latin typeface="+mn-ea"/>
              <a:ea typeface="+mn-ea"/>
            </a:endParaRPr>
          </a:p>
          <a:p>
            <a:r>
              <a:rPr lang="en-US" altLang="zh-CN" sz="2800" dirty="0" smtClean="0">
                <a:latin typeface="+mn-ea"/>
                <a:ea typeface="+mn-ea"/>
              </a:rPr>
              <a:t>8×8</a:t>
            </a:r>
            <a:r>
              <a:rPr lang="zh-CN" altLang="en-US" sz="2800" dirty="0" smtClean="0">
                <a:latin typeface="+mn-ea"/>
                <a:ea typeface="+mn-ea"/>
              </a:rPr>
              <a:t>图像块经过</a:t>
            </a:r>
            <a:r>
              <a:rPr lang="en-US" altLang="zh-CN" sz="2800" dirty="0" smtClean="0">
                <a:latin typeface="+mn-ea"/>
                <a:ea typeface="+mn-ea"/>
              </a:rPr>
              <a:t>DCT</a:t>
            </a:r>
            <a:r>
              <a:rPr lang="zh-CN" altLang="en-US" sz="2800" dirty="0" smtClean="0">
                <a:latin typeface="+mn-ea"/>
                <a:ea typeface="+mn-ea"/>
              </a:rPr>
              <a:t>变换之后得到的</a:t>
            </a:r>
            <a:r>
              <a:rPr lang="en-US" altLang="zh-CN" sz="2800" dirty="0" smtClean="0">
                <a:latin typeface="+mn-ea"/>
                <a:ea typeface="+mn-ea"/>
              </a:rPr>
              <a:t>DC</a:t>
            </a:r>
            <a:r>
              <a:rPr lang="zh-CN" altLang="en-US" sz="2800" dirty="0" smtClean="0">
                <a:latin typeface="+mn-ea"/>
                <a:ea typeface="+mn-ea"/>
              </a:rPr>
              <a:t>直流系数</a:t>
            </a:r>
            <a:r>
              <a:rPr lang="zh-CN" altLang="en-US" sz="2800" dirty="0" smtClean="0"/>
              <a:t>是整个块能量的主要部分，它有两个特点</a:t>
            </a:r>
            <a:r>
              <a:rPr lang="zh-CN" altLang="en-US" sz="2800" dirty="0" smtClean="0">
                <a:latin typeface="+mn-ea"/>
                <a:ea typeface="+mn-ea"/>
              </a:rPr>
              <a:t>：</a:t>
            </a:r>
            <a:endParaRPr lang="en-US" altLang="zh-CN" sz="2800" dirty="0" smtClean="0">
              <a:latin typeface="+mn-ea"/>
              <a:ea typeface="+mn-ea"/>
            </a:endParaRPr>
          </a:p>
          <a:p>
            <a:pPr lvl="1"/>
            <a:r>
              <a:rPr lang="zh-CN" altLang="en-US" sz="2400" dirty="0" smtClean="0">
                <a:latin typeface="+mn-ea"/>
                <a:ea typeface="+mn-ea"/>
              </a:rPr>
              <a:t>系数的数值比较大</a:t>
            </a:r>
            <a:endParaRPr lang="en-US" altLang="zh-CN" sz="2400" dirty="0" smtClean="0">
              <a:latin typeface="+mn-ea"/>
              <a:ea typeface="+mn-ea"/>
            </a:endParaRPr>
          </a:p>
          <a:p>
            <a:pPr lvl="1"/>
            <a:r>
              <a:rPr lang="zh-CN" altLang="en-US" sz="2400" dirty="0" smtClean="0">
                <a:latin typeface="+mn-ea"/>
                <a:ea typeface="+mn-ea"/>
              </a:rPr>
              <a:t>相邻</a:t>
            </a:r>
            <a:r>
              <a:rPr lang="en-US" altLang="zh-CN" sz="2400" dirty="0" smtClean="0">
                <a:latin typeface="+mn-ea"/>
                <a:ea typeface="+mn-ea"/>
              </a:rPr>
              <a:t>8×8</a:t>
            </a:r>
            <a:r>
              <a:rPr lang="zh-CN" altLang="en-US" sz="2400" dirty="0" smtClean="0">
                <a:latin typeface="+mn-ea"/>
                <a:ea typeface="+mn-ea"/>
              </a:rPr>
              <a:t>图像块的</a:t>
            </a:r>
            <a:r>
              <a:rPr lang="en-US" altLang="zh-CN" sz="2400" dirty="0" smtClean="0">
                <a:latin typeface="+mn-ea"/>
                <a:ea typeface="+mn-ea"/>
              </a:rPr>
              <a:t>DC</a:t>
            </a:r>
            <a:r>
              <a:rPr lang="zh-CN" altLang="en-US" sz="2400" dirty="0" smtClean="0">
                <a:latin typeface="+mn-ea"/>
                <a:ea typeface="+mn-ea"/>
              </a:rPr>
              <a:t>系数值变化不大</a:t>
            </a:r>
            <a:endParaRPr lang="en-US" altLang="zh-CN" sz="2400" dirty="0" smtClean="0">
              <a:latin typeface="+mn-ea"/>
              <a:ea typeface="+mn-ea"/>
            </a:endParaRPr>
          </a:p>
          <a:p>
            <a:r>
              <a:rPr lang="zh-CN" altLang="en-US" sz="2800" dirty="0" smtClean="0">
                <a:latin typeface="+mn-ea"/>
                <a:ea typeface="+mn-ea"/>
              </a:rPr>
              <a:t>根据这个特点，</a:t>
            </a:r>
            <a:r>
              <a:rPr lang="en-US" altLang="zh-CN" sz="2800" dirty="0" smtClean="0">
                <a:latin typeface="+mn-ea"/>
                <a:ea typeface="+mn-ea"/>
              </a:rPr>
              <a:t>JPEG</a:t>
            </a:r>
            <a:r>
              <a:rPr lang="zh-CN" altLang="en-US" sz="2800" dirty="0" smtClean="0">
                <a:latin typeface="+mn-ea"/>
                <a:ea typeface="+mn-ea"/>
              </a:rPr>
              <a:t>算法使用了</a:t>
            </a:r>
            <a:r>
              <a:rPr lang="en-US" altLang="zh-CN" sz="2800" dirty="0" smtClean="0">
                <a:latin typeface="+mn-ea"/>
                <a:ea typeface="+mn-ea"/>
              </a:rPr>
              <a:t>DPCM</a:t>
            </a:r>
            <a:r>
              <a:rPr lang="zh-CN" altLang="en-US" sz="2800" dirty="0" smtClean="0">
                <a:latin typeface="+mn-ea"/>
                <a:ea typeface="+mn-ea"/>
              </a:rPr>
              <a:t>技术，用前一块作为本块的预测值，对相邻图像块之间量化</a:t>
            </a:r>
            <a:r>
              <a:rPr lang="en-US" altLang="zh-CN" sz="2800" dirty="0" smtClean="0">
                <a:latin typeface="+mn-ea"/>
                <a:ea typeface="+mn-ea"/>
              </a:rPr>
              <a:t>DC</a:t>
            </a:r>
            <a:r>
              <a:rPr lang="zh-CN" altLang="en-US" sz="2800" dirty="0" smtClean="0">
                <a:latin typeface="+mn-ea"/>
                <a:ea typeface="+mn-ea"/>
              </a:rPr>
              <a:t>系数的差值进行无失真编码</a:t>
            </a:r>
            <a:endParaRPr lang="en-US" altLang="zh-CN" sz="2800" dirty="0" smtClean="0">
              <a:latin typeface="+mn-ea"/>
              <a:ea typeface="+mn-ea"/>
            </a:endParaRPr>
          </a:p>
          <a:p>
            <a:pPr>
              <a:buNone/>
            </a:pPr>
            <a:r>
              <a:rPr lang="en-US" altLang="zh-CN" sz="2800" dirty="0" err="1" smtClean="0">
                <a:cs typeface="Times New Roman" pitchFamily="18" charset="0"/>
              </a:rPr>
              <a:t>ΔDC</a:t>
            </a:r>
            <a:r>
              <a:rPr lang="en-US" altLang="zh-CN" sz="2800" baseline="-25000" dirty="0" err="1" smtClean="0">
                <a:cs typeface="Times New Roman" pitchFamily="18" charset="0"/>
              </a:rPr>
              <a:t>i</a:t>
            </a:r>
            <a:r>
              <a:rPr lang="en-US" altLang="zh-CN" sz="2800" dirty="0" smtClean="0">
                <a:latin typeface="+mn-ea"/>
                <a:ea typeface="+mn-ea"/>
              </a:rPr>
              <a:t> = DC</a:t>
            </a:r>
            <a:r>
              <a:rPr lang="en-US" altLang="zh-CN" sz="2800" baseline="-25000" dirty="0" smtClean="0">
                <a:latin typeface="+mn-ea"/>
                <a:ea typeface="+mn-ea"/>
              </a:rPr>
              <a:t>i</a:t>
            </a:r>
            <a:r>
              <a:rPr lang="en-US" altLang="zh-CN" sz="2800" dirty="0" smtClean="0">
                <a:latin typeface="+mn-ea"/>
                <a:ea typeface="+mn-ea"/>
              </a:rPr>
              <a:t>-DC</a:t>
            </a:r>
            <a:r>
              <a:rPr lang="en-US" altLang="zh-CN" sz="2800" baseline="-25000" dirty="0" smtClean="0">
                <a:latin typeface="+mn-ea"/>
                <a:ea typeface="+mn-ea"/>
              </a:rPr>
              <a:t>i–1</a:t>
            </a:r>
            <a:endParaRPr lang="zh-CN" altLang="en-US" sz="2800" dirty="0" smtClean="0">
              <a:latin typeface="+mn-ea"/>
              <a:ea typeface="+mn-ea"/>
            </a:endParaRPr>
          </a:p>
          <a:p>
            <a:pPr lvl="1"/>
            <a:endParaRPr lang="en-US" altLang="zh-CN" sz="2400" dirty="0" smtClean="0">
              <a:latin typeface="Arial" pitchFamily="34" charset="0"/>
              <a:ea typeface="宋体" pitchFamily="2" charset="-122"/>
            </a:endParaRPr>
          </a:p>
          <a:p>
            <a:endParaRPr lang="en-US" altLang="zh-CN" sz="2400" dirty="0" smtClean="0">
              <a:latin typeface="宋体" pitchFamily="2" charset="-122"/>
              <a:ea typeface="宋体" pitchFamily="2" charset="-122"/>
            </a:endParaRPr>
          </a:p>
        </p:txBody>
      </p:sp>
      <p:sp>
        <p:nvSpPr>
          <p:cNvPr id="1085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 name="Group 15"/>
          <p:cNvGrpSpPr>
            <a:grpSpLocks/>
          </p:cNvGrpSpPr>
          <p:nvPr/>
        </p:nvGrpSpPr>
        <p:grpSpPr bwMode="auto">
          <a:xfrm>
            <a:off x="3573338" y="5166320"/>
            <a:ext cx="5391150" cy="1143000"/>
            <a:chOff x="348" y="3024"/>
            <a:chExt cx="3396" cy="720"/>
          </a:xfrm>
        </p:grpSpPr>
        <p:sp>
          <p:nvSpPr>
            <p:cNvPr id="6" name="Rectangle 4"/>
            <p:cNvSpPr>
              <a:spLocks noChangeArrowheads="1"/>
            </p:cNvSpPr>
            <p:nvPr/>
          </p:nvSpPr>
          <p:spPr bwMode="auto">
            <a:xfrm>
              <a:off x="105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7" name="Rectangle 7"/>
            <p:cNvSpPr>
              <a:spLocks noChangeArrowheads="1"/>
            </p:cNvSpPr>
            <p:nvPr/>
          </p:nvSpPr>
          <p:spPr bwMode="auto">
            <a:xfrm>
              <a:off x="105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8" name="Rectangle 8"/>
            <p:cNvSpPr>
              <a:spLocks noChangeArrowheads="1"/>
            </p:cNvSpPr>
            <p:nvPr/>
          </p:nvSpPr>
          <p:spPr bwMode="auto">
            <a:xfrm>
              <a:off x="2016" y="3024"/>
              <a:ext cx="960" cy="720"/>
            </a:xfrm>
            <a:prstGeom prst="rect">
              <a:avLst/>
            </a:prstGeom>
            <a:solidFill>
              <a:schemeClr val="tx2">
                <a:lumMod val="60000"/>
                <a:lumOff val="40000"/>
              </a:schemeClr>
            </a:solidFill>
            <a:ln w="9525">
              <a:solidFill>
                <a:schemeClr val="tx1"/>
              </a:solidFill>
              <a:miter lim="800000"/>
              <a:headEnd/>
              <a:tailEnd/>
            </a:ln>
          </p:spPr>
          <p:txBody>
            <a:bodyPr wrap="none" anchor="ctr"/>
            <a:lstStyle/>
            <a:p>
              <a:endParaRPr lang="zh-CN" altLang="en-US"/>
            </a:p>
          </p:txBody>
        </p:sp>
        <p:sp>
          <p:nvSpPr>
            <p:cNvPr id="9" name="Rectangle 9"/>
            <p:cNvSpPr>
              <a:spLocks noChangeArrowheads="1"/>
            </p:cNvSpPr>
            <p:nvPr/>
          </p:nvSpPr>
          <p:spPr bwMode="auto">
            <a:xfrm>
              <a:off x="2016" y="3024"/>
              <a:ext cx="144" cy="144"/>
            </a:xfrm>
            <a:prstGeom prst="rect">
              <a:avLst/>
            </a:prstGeom>
            <a:solidFill>
              <a:schemeClr val="accent5">
                <a:lumMod val="50000"/>
              </a:schemeClr>
            </a:solidFill>
            <a:ln w="9525">
              <a:solidFill>
                <a:schemeClr val="tx1"/>
              </a:solidFill>
              <a:miter lim="800000"/>
              <a:headEnd/>
              <a:tailEnd/>
            </a:ln>
          </p:spPr>
          <p:txBody>
            <a:bodyPr wrap="none" anchor="ctr"/>
            <a:lstStyle/>
            <a:p>
              <a:endParaRPr lang="zh-CN" altLang="en-US"/>
            </a:p>
          </p:txBody>
        </p:sp>
        <p:sp>
          <p:nvSpPr>
            <p:cNvPr id="10" name="Line 10"/>
            <p:cNvSpPr>
              <a:spLocks noChangeShapeType="1"/>
            </p:cNvSpPr>
            <p:nvPr/>
          </p:nvSpPr>
          <p:spPr bwMode="auto">
            <a:xfrm flipH="1">
              <a:off x="960" y="3120"/>
              <a:ext cx="144" cy="240"/>
            </a:xfrm>
            <a:prstGeom prst="line">
              <a:avLst/>
            </a:prstGeom>
            <a:noFill/>
            <a:ln w="9525">
              <a:solidFill>
                <a:schemeClr val="tx1"/>
              </a:solidFill>
              <a:round/>
              <a:headEnd/>
              <a:tailEnd/>
            </a:ln>
          </p:spPr>
          <p:txBody>
            <a:bodyPr wrap="none"/>
            <a:lstStyle/>
            <a:p>
              <a:endParaRPr lang="zh-CN" altLang="en-US"/>
            </a:p>
          </p:txBody>
        </p:sp>
        <p:sp>
          <p:nvSpPr>
            <p:cNvPr id="11" name="Line 11"/>
            <p:cNvSpPr>
              <a:spLocks noChangeShapeType="1"/>
            </p:cNvSpPr>
            <p:nvPr/>
          </p:nvSpPr>
          <p:spPr bwMode="auto">
            <a:xfrm flipH="1">
              <a:off x="768" y="3360"/>
              <a:ext cx="192" cy="0"/>
            </a:xfrm>
            <a:prstGeom prst="line">
              <a:avLst/>
            </a:prstGeom>
            <a:noFill/>
            <a:ln w="9525">
              <a:solidFill>
                <a:schemeClr val="tx1"/>
              </a:solidFill>
              <a:round/>
              <a:headEnd/>
              <a:tailEnd/>
            </a:ln>
          </p:spPr>
          <p:txBody>
            <a:bodyPr wrap="none"/>
            <a:lstStyle/>
            <a:p>
              <a:endParaRPr lang="zh-CN" altLang="en-US"/>
            </a:p>
          </p:txBody>
        </p:sp>
        <p:sp>
          <p:nvSpPr>
            <p:cNvPr id="12" name="Line 12"/>
            <p:cNvSpPr>
              <a:spLocks noChangeShapeType="1"/>
            </p:cNvSpPr>
            <p:nvPr/>
          </p:nvSpPr>
          <p:spPr bwMode="auto">
            <a:xfrm>
              <a:off x="2112" y="3120"/>
              <a:ext cx="1104" cy="240"/>
            </a:xfrm>
            <a:prstGeom prst="line">
              <a:avLst/>
            </a:prstGeom>
            <a:noFill/>
            <a:ln w="9525">
              <a:solidFill>
                <a:schemeClr val="tx1"/>
              </a:solidFill>
              <a:round/>
              <a:headEnd/>
              <a:tailEnd/>
            </a:ln>
          </p:spPr>
          <p:txBody>
            <a:bodyPr wrap="none"/>
            <a:lstStyle/>
            <a:p>
              <a:endParaRPr lang="zh-CN" altLang="en-US"/>
            </a:p>
          </p:txBody>
        </p:sp>
        <p:sp>
          <p:nvSpPr>
            <p:cNvPr id="13" name="Text Box 13"/>
            <p:cNvSpPr txBox="1">
              <a:spLocks noChangeArrowheads="1"/>
            </p:cNvSpPr>
            <p:nvPr/>
          </p:nvSpPr>
          <p:spPr bwMode="auto">
            <a:xfrm>
              <a:off x="348" y="3109"/>
              <a:ext cx="516" cy="233"/>
            </a:xfrm>
            <a:prstGeom prst="rect">
              <a:avLst/>
            </a:prstGeom>
            <a:solidFill>
              <a:schemeClr val="tx2">
                <a:lumMod val="60000"/>
                <a:lumOff val="40000"/>
              </a:schemeClr>
            </a:solidFill>
            <a:ln w="9525">
              <a:noFill/>
              <a:miter lim="800000"/>
              <a:headEnd/>
              <a:tailEnd/>
            </a:ln>
          </p:spPr>
          <p:txBody>
            <a:bodyPr wrap="square">
              <a:spAutoFit/>
            </a:bodyPr>
            <a:lstStyle/>
            <a:p>
              <a:pPr>
                <a:spcBef>
                  <a:spcPct val="50000"/>
                </a:spcBef>
              </a:pPr>
              <a:r>
                <a:rPr lang="en-US" altLang="zh-CN" sz="1800" dirty="0"/>
                <a:t>DC</a:t>
              </a:r>
              <a:r>
                <a:rPr lang="en-US" altLang="zh-CN" sz="1800" baseline="-25000" dirty="0"/>
                <a:t>i-1</a:t>
              </a:r>
              <a:endParaRPr lang="en-US" altLang="zh-CN" sz="1800" dirty="0"/>
            </a:p>
          </p:txBody>
        </p:sp>
        <p:sp>
          <p:nvSpPr>
            <p:cNvPr id="14" name="Text Box 14"/>
            <p:cNvSpPr txBox="1">
              <a:spLocks noChangeArrowheads="1"/>
            </p:cNvSpPr>
            <p:nvPr/>
          </p:nvSpPr>
          <p:spPr bwMode="auto">
            <a:xfrm>
              <a:off x="3312" y="3168"/>
              <a:ext cx="432" cy="231"/>
            </a:xfrm>
            <a:prstGeom prst="rect">
              <a:avLst/>
            </a:prstGeom>
            <a:solidFill>
              <a:schemeClr val="tx2">
                <a:lumMod val="60000"/>
                <a:lumOff val="40000"/>
              </a:schemeClr>
            </a:solidFill>
            <a:ln w="9525">
              <a:noFill/>
              <a:miter lim="800000"/>
              <a:headEnd/>
              <a:tailEnd/>
            </a:ln>
          </p:spPr>
          <p:txBody>
            <a:bodyPr>
              <a:spAutoFit/>
            </a:bodyPr>
            <a:lstStyle/>
            <a:p>
              <a:pPr>
                <a:spcBef>
                  <a:spcPct val="50000"/>
                </a:spcBef>
              </a:pPr>
              <a:r>
                <a:rPr lang="en-US" altLang="zh-CN" sz="1800" dirty="0" err="1"/>
                <a:t>DC</a:t>
              </a:r>
              <a:r>
                <a:rPr lang="en-US" altLang="zh-CN" sz="1800" baseline="-25000" dirty="0" err="1"/>
                <a:t>i</a:t>
              </a:r>
              <a:endParaRPr lang="en-US" altLang="zh-CN" sz="1800" dirty="0"/>
            </a:p>
          </p:txBody>
        </p:sp>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交流系数的编码</a:t>
            </a:r>
            <a:endParaRPr lang="zh-CN" altLang="en-US" dirty="0"/>
          </a:p>
        </p:txBody>
      </p:sp>
      <p:sp>
        <p:nvSpPr>
          <p:cNvPr id="3" name="内容占位符 2"/>
          <p:cNvSpPr>
            <a:spLocks noGrp="1"/>
          </p:cNvSpPr>
          <p:nvPr>
            <p:ph idx="1"/>
          </p:nvPr>
        </p:nvSpPr>
        <p:spPr/>
        <p:txBody>
          <a:bodyPr/>
          <a:lstStyle/>
          <a:p>
            <a:r>
              <a:rPr lang="zh-CN" altLang="en-US" sz="2800" dirty="0" smtClean="0">
                <a:latin typeface="+mn-ea"/>
              </a:rPr>
              <a:t>量化</a:t>
            </a:r>
            <a:r>
              <a:rPr lang="en-US" altLang="zh-CN" sz="2800" dirty="0" smtClean="0">
                <a:latin typeface="+mn-ea"/>
              </a:rPr>
              <a:t>AC</a:t>
            </a:r>
            <a:r>
              <a:rPr lang="zh-CN" altLang="en-US" sz="2800" dirty="0" smtClean="0">
                <a:latin typeface="+mn-ea"/>
              </a:rPr>
              <a:t>系数的特点：</a:t>
            </a:r>
            <a:endParaRPr lang="en-US" altLang="zh-CN" sz="2800" dirty="0" smtClean="0">
              <a:latin typeface="+mn-ea"/>
            </a:endParaRPr>
          </a:p>
          <a:p>
            <a:pPr lvl="1"/>
            <a:r>
              <a:rPr lang="zh-CN" altLang="en-US" sz="2400" dirty="0" smtClean="0"/>
              <a:t>是一个稀疏矩阵，矩阵中许多位置上的值为</a:t>
            </a:r>
            <a:r>
              <a:rPr lang="en-US" altLang="zh-CN" sz="2400" dirty="0" smtClean="0"/>
              <a:t>0</a:t>
            </a:r>
            <a:r>
              <a:rPr lang="zh-CN" altLang="en-US" sz="2400" dirty="0" smtClean="0">
                <a:latin typeface="+mn-ea"/>
              </a:rPr>
              <a:t>，并且许多</a:t>
            </a:r>
            <a:r>
              <a:rPr lang="en-US" altLang="zh-CN" sz="2400" dirty="0" smtClean="0">
                <a:latin typeface="+mn-ea"/>
              </a:rPr>
              <a:t>0</a:t>
            </a:r>
            <a:r>
              <a:rPr lang="zh-CN" altLang="en-US" sz="2400" dirty="0" smtClean="0">
                <a:latin typeface="+mn-ea"/>
              </a:rPr>
              <a:t>是连续的</a:t>
            </a:r>
            <a:endParaRPr lang="en-US" altLang="zh-CN" sz="2400" dirty="0" smtClean="0">
              <a:latin typeface="+mn-ea"/>
            </a:endParaRPr>
          </a:p>
          <a:p>
            <a:r>
              <a:rPr lang="zh-CN" altLang="en-US" sz="2800" dirty="0" smtClean="0">
                <a:latin typeface="+mn-ea"/>
              </a:rPr>
              <a:t>可以使用非常简单和直观的游程长度编码（</a:t>
            </a:r>
            <a:r>
              <a:rPr lang="en-US" altLang="zh-CN" sz="2800" dirty="0" smtClean="0">
                <a:latin typeface="+mn-ea"/>
              </a:rPr>
              <a:t>RLE</a:t>
            </a:r>
            <a:r>
              <a:rPr lang="zh-CN" altLang="en-US" sz="2800" dirty="0" smtClean="0">
                <a:latin typeface="+mn-ea"/>
              </a:rPr>
              <a:t>）</a:t>
            </a:r>
            <a:endParaRPr lang="en-US" altLang="zh-CN" sz="2800" dirty="0" smtClean="0">
              <a:latin typeface="+mn-ea"/>
            </a:endParaRPr>
          </a:p>
          <a:p>
            <a:pPr lvl="1"/>
            <a:r>
              <a:rPr lang="en-US" altLang="zh-CN" sz="2400" dirty="0" smtClean="0">
                <a:latin typeface="+mn-ea"/>
              </a:rPr>
              <a:t>JPEG</a:t>
            </a:r>
            <a:r>
              <a:rPr lang="zh-CN" altLang="en-US" sz="2400" dirty="0" smtClean="0">
                <a:latin typeface="+mn-ea"/>
              </a:rPr>
              <a:t>使用了</a:t>
            </a:r>
            <a:r>
              <a:rPr lang="en-US" altLang="zh-CN" sz="2400" dirty="0" smtClean="0">
                <a:latin typeface="+mn-ea"/>
              </a:rPr>
              <a:t>1</a:t>
            </a:r>
            <a:r>
              <a:rPr lang="zh-CN" altLang="en-US" sz="2400" dirty="0" smtClean="0">
                <a:latin typeface="+mn-ea"/>
              </a:rPr>
              <a:t>个字节的高</a:t>
            </a:r>
            <a:r>
              <a:rPr lang="en-US" altLang="zh-CN" sz="2400" dirty="0" smtClean="0">
                <a:latin typeface="+mn-ea"/>
              </a:rPr>
              <a:t>4</a:t>
            </a:r>
            <a:r>
              <a:rPr lang="zh-CN" altLang="en-US" sz="2400" dirty="0" smtClean="0">
                <a:latin typeface="+mn-ea"/>
              </a:rPr>
              <a:t>位来表示连续</a:t>
            </a:r>
            <a:r>
              <a:rPr lang="en-US" altLang="zh-CN" sz="2400" dirty="0" smtClean="0">
                <a:latin typeface="+mn-ea"/>
              </a:rPr>
              <a:t>0</a:t>
            </a:r>
            <a:r>
              <a:rPr lang="zh-CN" altLang="en-US" sz="2400" dirty="0" smtClean="0">
                <a:latin typeface="+mn-ea"/>
              </a:rPr>
              <a:t>的个数</a:t>
            </a:r>
            <a:endParaRPr lang="en-US" altLang="zh-CN" sz="2400" dirty="0" smtClean="0">
              <a:latin typeface="+mn-ea"/>
            </a:endParaRPr>
          </a:p>
          <a:p>
            <a:pPr lvl="1"/>
            <a:r>
              <a:rPr lang="zh-CN" altLang="en-US" sz="2400" dirty="0" smtClean="0">
                <a:latin typeface="+mn-ea"/>
              </a:rPr>
              <a:t>使用它的低</a:t>
            </a:r>
            <a:r>
              <a:rPr lang="en-US" altLang="zh-CN" sz="2400" dirty="0" smtClean="0">
                <a:latin typeface="+mn-ea"/>
              </a:rPr>
              <a:t>4</a:t>
            </a:r>
            <a:r>
              <a:rPr lang="zh-CN" altLang="en-US" sz="2400" dirty="0" smtClean="0">
                <a:latin typeface="+mn-ea"/>
              </a:rPr>
              <a:t>位来表示编码下一个非</a:t>
            </a:r>
            <a:r>
              <a:rPr lang="en-US" altLang="zh-CN" sz="2400" dirty="0" smtClean="0">
                <a:latin typeface="+mn-ea"/>
              </a:rPr>
              <a:t>0</a:t>
            </a:r>
            <a:r>
              <a:rPr lang="zh-CN" altLang="en-US" sz="2400" dirty="0" smtClean="0">
                <a:latin typeface="+mn-ea"/>
              </a:rPr>
              <a:t>系数所需要的位数</a:t>
            </a:r>
            <a:endParaRPr lang="en-US" altLang="zh-CN" sz="2400" dirty="0" smtClean="0">
              <a:latin typeface="+mn-ea"/>
            </a:endParaRPr>
          </a:p>
          <a:p>
            <a:pPr lvl="1"/>
            <a:r>
              <a:rPr lang="zh-CN" altLang="en-US" sz="2400" dirty="0" smtClean="0">
                <a:latin typeface="+mn-ea"/>
              </a:rPr>
              <a:t>之后是量化</a:t>
            </a:r>
            <a:r>
              <a:rPr lang="en-US" altLang="zh-CN" sz="2400" dirty="0" smtClean="0">
                <a:latin typeface="+mn-ea"/>
              </a:rPr>
              <a:t>AC</a:t>
            </a:r>
            <a:r>
              <a:rPr lang="zh-CN" altLang="en-US" sz="2400" dirty="0" smtClean="0">
                <a:latin typeface="+mn-ea"/>
              </a:rPr>
              <a:t>系数的实际数值</a:t>
            </a:r>
            <a:endParaRPr lang="en-US" altLang="zh-CN" sz="2400" dirty="0" smtClean="0">
              <a:latin typeface="+mn-ea"/>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p:cNvSpPr>
          <p:nvPr>
            <p:ph type="title"/>
          </p:nvPr>
        </p:nvSpPr>
        <p:spPr/>
        <p:txBody>
          <a:bodyPr/>
          <a:lstStyle/>
          <a:p>
            <a:r>
              <a:rPr lang="zh-CN" altLang="en-US" dirty="0" smtClean="0">
                <a:ea typeface="宋体" pitchFamily="2" charset="-122"/>
              </a:rPr>
              <a:t>熵编码</a:t>
            </a:r>
          </a:p>
        </p:txBody>
      </p:sp>
      <p:sp>
        <p:nvSpPr>
          <p:cNvPr id="109571" name="内容占位符 2"/>
          <p:cNvSpPr>
            <a:spLocks noGrp="1"/>
          </p:cNvSpPr>
          <p:nvPr>
            <p:ph idx="1"/>
          </p:nvPr>
        </p:nvSpPr>
        <p:spPr>
          <a:xfrm>
            <a:off x="571500" y="1071563"/>
            <a:ext cx="8286750" cy="5021733"/>
          </a:xfrm>
        </p:spPr>
        <p:txBody>
          <a:bodyPr/>
          <a:lstStyle/>
          <a:p>
            <a:pPr algn="just" eaLnBrk="1" hangingPunct="1">
              <a:lnSpc>
                <a:spcPct val="120000"/>
              </a:lnSpc>
            </a:pPr>
            <a:r>
              <a:rPr lang="zh-CN" altLang="en-US" sz="2400" dirty="0" smtClean="0">
                <a:latin typeface="Arial" pitchFamily="34" charset="0"/>
                <a:ea typeface="宋体" pitchFamily="2" charset="-122"/>
              </a:rPr>
              <a:t>使用熵编码对</a:t>
            </a:r>
            <a:r>
              <a:rPr lang="en-US" altLang="zh-CN" sz="2400" dirty="0" smtClean="0">
                <a:latin typeface="Arial" pitchFamily="34" charset="0"/>
                <a:ea typeface="宋体" pitchFamily="2" charset="-122"/>
              </a:rPr>
              <a:t>DPCM</a:t>
            </a:r>
            <a:r>
              <a:rPr lang="zh-CN" altLang="en-US" sz="2400" dirty="0" smtClean="0">
                <a:latin typeface="Arial" pitchFamily="34" charset="0"/>
                <a:ea typeface="宋体" pitchFamily="2" charset="-122"/>
              </a:rPr>
              <a:t>编码后的直流</a:t>
            </a:r>
            <a:r>
              <a:rPr lang="en-US" altLang="zh-CN" sz="2400" dirty="0" smtClean="0">
                <a:latin typeface="Arial" pitchFamily="34" charset="0"/>
                <a:ea typeface="宋体" pitchFamily="2" charset="-122"/>
              </a:rPr>
              <a:t>DC</a:t>
            </a:r>
            <a:r>
              <a:rPr lang="zh-CN" altLang="en-US" sz="2400" dirty="0" smtClean="0">
                <a:latin typeface="Arial" pitchFamily="34" charset="0"/>
                <a:ea typeface="宋体" pitchFamily="2" charset="-122"/>
              </a:rPr>
              <a:t>系数和</a:t>
            </a:r>
            <a:r>
              <a:rPr lang="en-US" altLang="zh-CN" sz="2400" dirty="0" smtClean="0">
                <a:latin typeface="Arial" pitchFamily="34" charset="0"/>
                <a:ea typeface="宋体" pitchFamily="2" charset="-122"/>
              </a:rPr>
              <a:t>RLE</a:t>
            </a:r>
            <a:r>
              <a:rPr lang="zh-CN" altLang="en-US" sz="2400" dirty="0" smtClean="0">
                <a:latin typeface="Arial" pitchFamily="34" charset="0"/>
                <a:ea typeface="宋体" pitchFamily="2" charset="-122"/>
              </a:rPr>
              <a:t>编码后的交流</a:t>
            </a:r>
            <a:r>
              <a:rPr lang="en-US" altLang="zh-CN" sz="2400" dirty="0" smtClean="0">
                <a:latin typeface="Arial" pitchFamily="34" charset="0"/>
                <a:ea typeface="宋体" pitchFamily="2" charset="-122"/>
              </a:rPr>
              <a:t>AC</a:t>
            </a:r>
            <a:r>
              <a:rPr lang="zh-CN" altLang="en-US" sz="2400" dirty="0" smtClean="0">
                <a:latin typeface="Arial" pitchFamily="34" charset="0"/>
                <a:ea typeface="宋体" pitchFamily="2" charset="-122"/>
              </a:rPr>
              <a:t>系数作进一步的压缩</a:t>
            </a:r>
          </a:p>
          <a:p>
            <a:pPr eaLnBrk="1" hangingPunct="1">
              <a:lnSpc>
                <a:spcPct val="120000"/>
              </a:lnSpc>
            </a:pPr>
            <a:r>
              <a:rPr lang="en-US" altLang="zh-CN" sz="2400" dirty="0" smtClean="0">
                <a:latin typeface="Arial" pitchFamily="34" charset="0"/>
                <a:ea typeface="宋体" pitchFamily="2" charset="-122"/>
              </a:rPr>
              <a:t>JPEG</a:t>
            </a:r>
            <a:r>
              <a:rPr lang="zh-CN" altLang="en-US" sz="2400" dirty="0" smtClean="0">
                <a:latin typeface="+mn-ea"/>
              </a:rPr>
              <a:t>规定了两种熵编码算法：</a:t>
            </a:r>
            <a:r>
              <a:rPr lang="zh-CN" altLang="en-US" sz="2400" dirty="0" smtClean="0">
                <a:latin typeface="宋体" pitchFamily="2" charset="-122"/>
                <a:ea typeface="宋体" pitchFamily="2" charset="-122"/>
              </a:rPr>
              <a:t>哈夫曼编码和自适应算术编码，</a:t>
            </a:r>
            <a:r>
              <a:rPr lang="zh-CN" altLang="en-US" sz="2400" dirty="0" smtClean="0"/>
              <a:t>基本系统中用哈夫曼编码。由于专利权的缘故，大多数编码器也都采用哈夫曼编码</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哈夫曼编码采用的一般是固定的哈夫曼编码表，而不是临时统计出来的，并且对亮度分量和色度分量采用不同的哈夫曼表</a:t>
            </a:r>
            <a:endParaRPr lang="en-US" altLang="zh-CN" sz="2400" dirty="0" smtClean="0">
              <a:latin typeface="宋体" pitchFamily="2" charset="-122"/>
              <a:ea typeface="宋体" pitchFamily="2" charset="-122"/>
            </a:endParaRPr>
          </a:p>
          <a:p>
            <a:pPr eaLnBrk="1" hangingPunct="1">
              <a:lnSpc>
                <a:spcPct val="120000"/>
              </a:lnSpc>
            </a:pPr>
            <a:r>
              <a:rPr lang="zh-CN" altLang="en-US" sz="2400" dirty="0" smtClean="0">
                <a:latin typeface="宋体" pitchFamily="2" charset="-122"/>
                <a:ea typeface="宋体" pitchFamily="2" charset="-122"/>
              </a:rPr>
              <a:t>使用哈夫曼编码器，可以简单使用查表进行编码</a:t>
            </a:r>
            <a:endParaRPr lang="en-US" altLang="zh-CN" sz="24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出现频度比较高的符号分配较短的代码</a:t>
            </a:r>
            <a:endParaRPr lang="en-US" altLang="zh-CN" sz="2000" dirty="0" smtClean="0">
              <a:latin typeface="宋体" pitchFamily="2" charset="-122"/>
              <a:ea typeface="宋体" pitchFamily="2" charset="-122"/>
            </a:endParaRPr>
          </a:p>
          <a:p>
            <a:pPr lvl="1" eaLnBrk="1" hangingPunct="1">
              <a:lnSpc>
                <a:spcPct val="120000"/>
              </a:lnSpc>
            </a:pPr>
            <a:r>
              <a:rPr lang="zh-CN" altLang="en-US" sz="2000" dirty="0" smtClean="0">
                <a:latin typeface="宋体" pitchFamily="2" charset="-122"/>
                <a:ea typeface="宋体" pitchFamily="2" charset="-122"/>
              </a:rPr>
              <a:t>出现频度比较低的符号分配较长的代码</a:t>
            </a:r>
            <a:endParaRPr lang="zh-CN" altLang="en-US" sz="2000" dirty="0" smtClean="0">
              <a:latin typeface="Arial" pitchFamily="34" charset="0"/>
              <a:ea typeface="宋体" pitchFamily="2" charset="-122"/>
            </a:endParaRPr>
          </a:p>
        </p:txBody>
      </p:sp>
      <p:sp>
        <p:nvSpPr>
          <p:cNvPr id="1095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系数的熵编码过程</a:t>
            </a:r>
            <a:endParaRPr lang="zh-CN" altLang="en-US" dirty="0"/>
          </a:p>
        </p:txBody>
      </p:sp>
      <p:sp>
        <p:nvSpPr>
          <p:cNvPr id="3" name="内容占位符 2"/>
          <p:cNvSpPr>
            <a:spLocks noGrp="1"/>
          </p:cNvSpPr>
          <p:nvPr>
            <p:ph idx="1"/>
          </p:nvPr>
        </p:nvSpPr>
        <p:spPr>
          <a:xfrm>
            <a:off x="817240" y="1124744"/>
            <a:ext cx="7931224" cy="5112568"/>
          </a:xfrm>
        </p:spPr>
        <p:txBody>
          <a:bodyPr/>
          <a:lstStyle/>
          <a:p>
            <a:r>
              <a:rPr lang="en-US" altLang="zh-CN" sz="2800" dirty="0" smtClean="0"/>
              <a:t>DC </a:t>
            </a:r>
            <a:r>
              <a:rPr lang="zh-CN" altLang="en-US" sz="2800" dirty="0" smtClean="0"/>
              <a:t>系数差值</a:t>
            </a:r>
            <a:r>
              <a:rPr lang="en-US" altLang="zh-CN" sz="2800" dirty="0" smtClean="0"/>
              <a:t>(ZZ(0))</a:t>
            </a:r>
            <a:r>
              <a:rPr lang="zh-CN" altLang="en-US" sz="2800" dirty="0" smtClean="0"/>
              <a:t>的哈夫曼编码</a:t>
            </a:r>
            <a:endParaRPr lang="en-US" altLang="zh-CN" sz="2800" dirty="0" smtClean="0"/>
          </a:p>
          <a:p>
            <a:pPr lvl="1" eaLnBrk="1" hangingPunct="1">
              <a:lnSpc>
                <a:spcPct val="90000"/>
              </a:lnSpc>
            </a:pPr>
            <a:r>
              <a:rPr lang="zh-CN" altLang="en-US" sz="2400" dirty="0" smtClean="0"/>
              <a:t>先把</a:t>
            </a:r>
            <a:r>
              <a:rPr lang="en-US" altLang="zh-CN" sz="2400" dirty="0" smtClean="0"/>
              <a:t>DC </a:t>
            </a:r>
            <a:r>
              <a:rPr lang="zh-CN" altLang="en-US" sz="2400" dirty="0" smtClean="0"/>
              <a:t>系数差值进行分类，</a:t>
            </a:r>
            <a:r>
              <a:rPr lang="en-US" altLang="zh-CN" sz="2400" dirty="0" smtClean="0"/>
              <a:t>0—11</a:t>
            </a:r>
            <a:r>
              <a:rPr lang="zh-CN" altLang="en-US" sz="2400" dirty="0" smtClean="0"/>
              <a:t>类</a:t>
            </a:r>
          </a:p>
          <a:p>
            <a:pPr lvl="1" eaLnBrk="1" hangingPunct="1">
              <a:lnSpc>
                <a:spcPct val="90000"/>
              </a:lnSpc>
            </a:pPr>
            <a:r>
              <a:rPr lang="zh-CN" altLang="en-US" sz="2400" dirty="0" smtClean="0"/>
              <a:t>对每一类，给出哈夫曼编码</a:t>
            </a:r>
          </a:p>
          <a:p>
            <a:pPr lvl="1" eaLnBrk="1" hangingPunct="1">
              <a:lnSpc>
                <a:spcPct val="90000"/>
              </a:lnSpc>
            </a:pPr>
            <a:r>
              <a:rPr lang="zh-CN" altLang="en-US" sz="2400" dirty="0" smtClean="0"/>
              <a:t>由类值确定幅值的位数，写出幅值部分对应的码字</a:t>
            </a:r>
            <a:endParaRPr lang="en-US" altLang="zh-CN" sz="2400" dirty="0" smtClean="0"/>
          </a:p>
          <a:p>
            <a:pPr lvl="2" eaLnBrk="1" hangingPunct="1">
              <a:lnSpc>
                <a:spcPct val="90000"/>
              </a:lnSpc>
            </a:pPr>
            <a:r>
              <a:rPr lang="zh-CN" altLang="en-US" sz="2000" dirty="0" smtClean="0">
                <a:latin typeface="+mn-ea"/>
                <a:ea typeface="+mn-ea"/>
              </a:rPr>
              <a:t>原码（若</a:t>
            </a:r>
            <a:r>
              <a:rPr lang="en-US" altLang="zh-CN" sz="2000" dirty="0" smtClean="0">
                <a:latin typeface="+mn-ea"/>
                <a:ea typeface="+mn-ea"/>
              </a:rPr>
              <a:t>ZZ(0) ≥ 0</a:t>
            </a:r>
            <a:r>
              <a:rPr lang="zh-CN" altLang="en-US" sz="2000" dirty="0" smtClean="0">
                <a:latin typeface="+mn-ea"/>
                <a:ea typeface="+mn-ea"/>
              </a:rPr>
              <a:t>）</a:t>
            </a:r>
            <a:endParaRPr lang="en-US" altLang="zh-CN" sz="2000" dirty="0" smtClean="0">
              <a:latin typeface="+mn-ea"/>
              <a:ea typeface="+mn-ea"/>
            </a:endParaRPr>
          </a:p>
          <a:p>
            <a:pPr lvl="2" eaLnBrk="1" hangingPunct="1">
              <a:lnSpc>
                <a:spcPct val="90000"/>
              </a:lnSpc>
            </a:pPr>
            <a:r>
              <a:rPr lang="zh-CN" altLang="en-US" sz="2000" dirty="0" smtClean="0">
                <a:latin typeface="+mn-ea"/>
                <a:ea typeface="+mn-ea"/>
              </a:rPr>
              <a:t>反码（若</a:t>
            </a:r>
            <a:r>
              <a:rPr lang="en-US" altLang="zh-CN" sz="2000" dirty="0" smtClean="0">
                <a:latin typeface="+mn-ea"/>
                <a:ea typeface="+mn-ea"/>
              </a:rPr>
              <a:t>ZZ(0)﹤0</a:t>
            </a:r>
            <a:r>
              <a:rPr lang="zh-CN" altLang="en-US" sz="2000" dirty="0" smtClean="0">
                <a:latin typeface="+mn-ea"/>
                <a:ea typeface="+mn-ea"/>
              </a:rPr>
              <a:t>）</a:t>
            </a:r>
            <a:endParaRPr lang="en-US" altLang="zh-CN" sz="2000" dirty="0" smtClean="0">
              <a:latin typeface="+mn-ea"/>
              <a:ea typeface="+mn-ea"/>
            </a:endParaRPr>
          </a:p>
          <a:p>
            <a:pPr eaLnBrk="1" hangingPunct="1">
              <a:lnSpc>
                <a:spcPct val="90000"/>
              </a:lnSpc>
            </a:pPr>
            <a:r>
              <a:rPr lang="zh-CN" altLang="en-US" sz="2800" dirty="0" smtClean="0"/>
              <a:t>举例</a:t>
            </a:r>
            <a:endParaRPr lang="en-US" altLang="zh-CN" sz="2800" dirty="0" smtClean="0"/>
          </a:p>
          <a:p>
            <a:pPr lvl="1" eaLnBrk="1" hangingPunct="1">
              <a:lnSpc>
                <a:spcPct val="90000"/>
              </a:lnSpc>
            </a:pPr>
            <a:r>
              <a:rPr lang="en-US" altLang="zh-CN" sz="2400" dirty="0" smtClean="0"/>
              <a:t>ZZ(0)=12</a:t>
            </a:r>
            <a:r>
              <a:rPr lang="zh-CN" altLang="en-US" sz="2400" dirty="0" smtClean="0"/>
              <a:t>，类为</a:t>
            </a:r>
            <a:r>
              <a:rPr lang="en-US" altLang="zh-CN" sz="2400" dirty="0" smtClean="0"/>
              <a:t>4</a:t>
            </a:r>
            <a:r>
              <a:rPr lang="zh-CN" altLang="en-US" sz="2400" dirty="0" smtClean="0"/>
              <a:t>，编码</a:t>
            </a:r>
            <a:r>
              <a:rPr lang="en-US" altLang="zh-CN" sz="2400" dirty="0" smtClean="0"/>
              <a:t>101</a:t>
            </a:r>
            <a:r>
              <a:rPr lang="zh-CN" altLang="en-US" sz="2400" dirty="0" smtClean="0"/>
              <a:t>，幅值的码字为</a:t>
            </a:r>
            <a:r>
              <a:rPr lang="en-US" altLang="zh-CN" sz="2400" dirty="0" smtClean="0"/>
              <a:t>1100</a:t>
            </a:r>
            <a:r>
              <a:rPr lang="zh-CN" altLang="en-US" sz="2400" dirty="0" smtClean="0"/>
              <a:t>，最终熵编码输出</a:t>
            </a:r>
            <a:r>
              <a:rPr lang="en-US" altLang="zh-CN" sz="2400" dirty="0" smtClean="0"/>
              <a:t>1011100</a:t>
            </a:r>
          </a:p>
          <a:p>
            <a:pPr lvl="1" eaLnBrk="1" hangingPunct="1">
              <a:lnSpc>
                <a:spcPct val="90000"/>
              </a:lnSpc>
            </a:pPr>
            <a:r>
              <a:rPr lang="en-US" altLang="zh-CN" sz="2400" dirty="0" smtClean="0"/>
              <a:t>ZZ(0)=-25</a:t>
            </a:r>
            <a:r>
              <a:rPr lang="zh-CN" altLang="en-US" sz="2400" dirty="0" smtClean="0"/>
              <a:t>，类为</a:t>
            </a:r>
            <a:r>
              <a:rPr lang="en-US" altLang="zh-CN" sz="2400" dirty="0" smtClean="0"/>
              <a:t>5</a:t>
            </a:r>
            <a:r>
              <a:rPr lang="zh-CN" altLang="en-US" sz="2400" dirty="0" smtClean="0"/>
              <a:t>，编码</a:t>
            </a:r>
            <a:r>
              <a:rPr lang="en-US" altLang="zh-CN" sz="2400" dirty="0" smtClean="0"/>
              <a:t>110</a:t>
            </a:r>
            <a:r>
              <a:rPr lang="zh-CN" altLang="en-US" sz="2400" dirty="0" smtClean="0"/>
              <a:t>，幅值的码字为</a:t>
            </a:r>
            <a:r>
              <a:rPr lang="en-US" altLang="zh-CN" sz="2400" dirty="0" smtClean="0"/>
              <a:t>25</a:t>
            </a:r>
            <a:r>
              <a:rPr lang="zh-CN" altLang="en-US" sz="2400" dirty="0" smtClean="0"/>
              <a:t>的反码，</a:t>
            </a:r>
            <a:r>
              <a:rPr lang="en-US" altLang="zh-CN" sz="2400" dirty="0" smtClean="0"/>
              <a:t>11001</a:t>
            </a:r>
            <a:r>
              <a:rPr lang="zh-CN" altLang="en-US" sz="2400" dirty="0" smtClean="0"/>
              <a:t>的反码</a:t>
            </a:r>
            <a:r>
              <a:rPr lang="en-US" altLang="zh-CN" sz="2400" dirty="0" smtClean="0"/>
              <a:t>00110</a:t>
            </a:r>
            <a:r>
              <a:rPr lang="zh-CN" altLang="en-US" sz="2400" dirty="0" smtClean="0"/>
              <a:t>，输出</a:t>
            </a:r>
            <a:r>
              <a:rPr lang="en-US" altLang="zh-CN" sz="2400" dirty="0" smtClean="0"/>
              <a:t>11000110</a:t>
            </a:r>
          </a:p>
          <a:p>
            <a:pPr eaLnBrk="1" hangingPunct="1">
              <a:lnSpc>
                <a:spcPct val="90000"/>
              </a:lnSpc>
            </a:pPr>
            <a:r>
              <a:rPr lang="zh-CN" altLang="en-US" sz="2800" dirty="0" smtClean="0"/>
              <a:t>输出含有幅值的自然码，为何还要包含哈夫曼编码？不是增加了编码长度么？</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系数差值的哈夫曼编码表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1"/>
          <p:cNvGraphicFramePr>
            <a:graphicFrameLocks noGrp="1"/>
          </p:cNvGraphicFramePr>
          <p:nvPr/>
        </p:nvGraphicFramePr>
        <p:xfrm>
          <a:off x="1403648" y="1052737"/>
          <a:ext cx="6825952" cy="5151120"/>
        </p:xfrm>
        <a:graphic>
          <a:graphicData uri="http://schemas.openxmlformats.org/drawingml/2006/table">
            <a:tbl>
              <a:tblPr/>
              <a:tblGrid>
                <a:gridCol w="3240360"/>
                <a:gridCol w="720080"/>
                <a:gridCol w="2865512"/>
              </a:tblGrid>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DC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系数差值幅度范围</a:t>
                      </a:r>
                    </a:p>
                  </a:txBody>
                  <a:tcPr anchor="ctr" anchorCtr="1"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分类</a:t>
                      </a:r>
                    </a:p>
                  </a:txBody>
                  <a:tcPr anchor="ctr" anchorCtr="1"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anchor="ctr" anchorCtr="1"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89416">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20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9498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-2047,…,-1024;1024…2047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11</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系数的熵编码过程</a:t>
            </a:r>
            <a:endParaRPr lang="zh-CN" altLang="en-US" dirty="0"/>
          </a:p>
        </p:txBody>
      </p:sp>
      <p:sp>
        <p:nvSpPr>
          <p:cNvPr id="3" name="内容占位符 2"/>
          <p:cNvSpPr>
            <a:spLocks noGrp="1"/>
          </p:cNvSpPr>
          <p:nvPr>
            <p:ph idx="1"/>
          </p:nvPr>
        </p:nvSpPr>
        <p:spPr>
          <a:xfrm>
            <a:off x="755576" y="1124744"/>
            <a:ext cx="7931224" cy="5472608"/>
          </a:xfrm>
        </p:spPr>
        <p:txBody>
          <a:bodyPr/>
          <a:lstStyle/>
          <a:p>
            <a:r>
              <a:rPr lang="zh-CN" altLang="en-US" sz="2800" dirty="0" smtClean="0">
                <a:latin typeface="+mn-ea"/>
              </a:rPr>
              <a:t>对每一个非零</a:t>
            </a:r>
            <a:r>
              <a:rPr lang="en-US" altLang="zh-CN" sz="2800" dirty="0" smtClean="0">
                <a:latin typeface="+mn-ea"/>
              </a:rPr>
              <a:t>ZZ(</a:t>
            </a:r>
            <a:r>
              <a:rPr lang="en-US" altLang="zh-CN" sz="2800" dirty="0" err="1" smtClean="0">
                <a:latin typeface="+mn-ea"/>
              </a:rPr>
              <a:t>i</a:t>
            </a:r>
            <a:r>
              <a:rPr lang="en-US" altLang="zh-CN" sz="2800" dirty="0" smtClean="0">
                <a:latin typeface="+mn-ea"/>
              </a:rPr>
              <a:t>), </a:t>
            </a:r>
            <a:r>
              <a:rPr lang="zh-CN" altLang="en-US" sz="2800" dirty="0" smtClean="0">
                <a:latin typeface="+mn-ea"/>
              </a:rPr>
              <a:t>都表示成如下形式</a:t>
            </a:r>
            <a:endParaRPr lang="en-US" altLang="zh-CN" sz="2800" dirty="0" smtClean="0">
              <a:latin typeface="+mn-ea"/>
            </a:endParaRPr>
          </a:p>
          <a:p>
            <a:pPr lvl="1" eaLnBrk="1" hangingPunct="1"/>
            <a:r>
              <a:rPr lang="zh-CN" altLang="en-US" sz="2400" dirty="0" smtClean="0">
                <a:latin typeface="+mn-ea"/>
                <a:ea typeface="+mn-ea"/>
              </a:rPr>
              <a:t>“</a:t>
            </a:r>
            <a:r>
              <a:rPr lang="en-US" altLang="zh-CN" sz="2400" dirty="0" smtClean="0">
                <a:latin typeface="+mn-ea"/>
                <a:ea typeface="+mn-ea"/>
              </a:rPr>
              <a:t>NNNN/SSSS”</a:t>
            </a:r>
          </a:p>
          <a:p>
            <a:pPr lvl="1" eaLnBrk="1" hangingPunct="1"/>
            <a:r>
              <a:rPr lang="en-US" altLang="zh-CN" sz="2400" dirty="0" smtClean="0">
                <a:latin typeface="+mn-ea"/>
                <a:ea typeface="+mn-ea"/>
              </a:rPr>
              <a:t>“SSSS”</a:t>
            </a:r>
            <a:r>
              <a:rPr lang="zh-CN" altLang="en-US" sz="2400" dirty="0" smtClean="0">
                <a:latin typeface="+mn-ea"/>
                <a:ea typeface="+mn-ea"/>
              </a:rPr>
              <a:t>：幅值范围所属分类</a:t>
            </a:r>
          </a:p>
          <a:p>
            <a:pPr lvl="1" eaLnBrk="1" hangingPunct="1"/>
            <a:r>
              <a:rPr lang="zh-CN" altLang="en-US" sz="2400" dirty="0" smtClean="0">
                <a:latin typeface="+mn-ea"/>
                <a:ea typeface="+mn-ea"/>
              </a:rPr>
              <a:t>“</a:t>
            </a:r>
            <a:r>
              <a:rPr lang="en-US" altLang="zh-CN" sz="2400" dirty="0" smtClean="0">
                <a:latin typeface="+mn-ea"/>
                <a:ea typeface="+mn-ea"/>
              </a:rPr>
              <a:t>NNNN”</a:t>
            </a:r>
            <a:r>
              <a:rPr lang="zh-CN" altLang="en-US" sz="2400" dirty="0" smtClean="0">
                <a:latin typeface="+mn-ea"/>
                <a:ea typeface="+mn-ea"/>
              </a:rPr>
              <a:t>：当前这个非零系数与前一个非零系数间的位置之差，即非零系数间零系数的行程长度</a:t>
            </a:r>
            <a:r>
              <a:rPr lang="en-US" altLang="zh-CN" sz="2400" dirty="0" smtClean="0">
                <a:latin typeface="+mn-ea"/>
                <a:ea typeface="+mn-ea"/>
              </a:rPr>
              <a:t>ZRL</a:t>
            </a:r>
            <a:r>
              <a:rPr lang="zh-CN" altLang="en-US" sz="2400" dirty="0" smtClean="0">
                <a:latin typeface="+mn-ea"/>
                <a:ea typeface="+mn-ea"/>
              </a:rPr>
              <a:t>（</a:t>
            </a:r>
            <a:r>
              <a:rPr lang="en-US" altLang="zh-CN" sz="2400" dirty="0" smtClean="0">
                <a:latin typeface="+mn-ea"/>
                <a:ea typeface="+mn-ea"/>
              </a:rPr>
              <a:t>0≤ZRL</a:t>
            </a:r>
            <a:r>
              <a:rPr lang="en-US" altLang="zh-CN" sz="2400" dirty="0" smtClean="0">
                <a:latin typeface="+mn-ea"/>
              </a:rPr>
              <a:t> ≤15</a:t>
            </a:r>
            <a:r>
              <a:rPr lang="zh-CN" altLang="en-US" sz="2400" dirty="0" smtClean="0">
                <a:latin typeface="+mn-ea"/>
                <a:ea typeface="+mn-ea"/>
              </a:rPr>
              <a:t>）</a:t>
            </a:r>
          </a:p>
          <a:p>
            <a:pPr lvl="1" eaLnBrk="1" hangingPunct="1"/>
            <a:r>
              <a:rPr lang="en-US" altLang="zh-CN" sz="2400" dirty="0" smtClean="0">
                <a:latin typeface="+mn-ea"/>
                <a:ea typeface="+mn-ea"/>
              </a:rPr>
              <a:t>ZRL</a:t>
            </a:r>
            <a:r>
              <a:rPr lang="zh-CN" altLang="en-US" sz="2400" dirty="0" smtClean="0">
                <a:latin typeface="+mn-ea"/>
                <a:ea typeface="+mn-ea"/>
              </a:rPr>
              <a:t>可能超过</a:t>
            </a:r>
            <a:r>
              <a:rPr lang="en-US" altLang="zh-CN" sz="2400" dirty="0" smtClean="0">
                <a:latin typeface="+mn-ea"/>
                <a:ea typeface="+mn-ea"/>
              </a:rPr>
              <a:t>15</a:t>
            </a:r>
            <a:r>
              <a:rPr lang="zh-CN" altLang="en-US" sz="2400" dirty="0" smtClean="0">
                <a:latin typeface="+mn-ea"/>
                <a:ea typeface="+mn-ea"/>
              </a:rPr>
              <a:t>，每</a:t>
            </a:r>
            <a:r>
              <a:rPr lang="en-US" altLang="zh-CN" sz="2400" dirty="0" smtClean="0">
                <a:latin typeface="+mn-ea"/>
                <a:ea typeface="+mn-ea"/>
              </a:rPr>
              <a:t>16</a:t>
            </a:r>
            <a:r>
              <a:rPr lang="zh-CN" altLang="en-US" sz="2400" dirty="0" smtClean="0">
                <a:latin typeface="+mn-ea"/>
                <a:ea typeface="+mn-ea"/>
              </a:rPr>
              <a:t>个连续的零用一个“</a:t>
            </a:r>
            <a:r>
              <a:rPr lang="en-US" altLang="zh-CN" sz="2400" dirty="0" smtClean="0">
                <a:latin typeface="+mn-ea"/>
                <a:ea typeface="+mn-ea"/>
              </a:rPr>
              <a:t>1111/0000”</a:t>
            </a:r>
            <a:r>
              <a:rPr lang="zh-CN" altLang="en-US" sz="2400" dirty="0" smtClean="0">
                <a:latin typeface="+mn-ea"/>
                <a:ea typeface="+mn-ea"/>
              </a:rPr>
              <a:t>，然后用</a:t>
            </a:r>
            <a:r>
              <a:rPr lang="en-US" altLang="zh-CN" sz="2400" dirty="0" smtClean="0">
                <a:latin typeface="+mn-ea"/>
                <a:ea typeface="+mn-ea"/>
              </a:rPr>
              <a:t>ZRL-16</a:t>
            </a:r>
            <a:r>
              <a:rPr lang="zh-CN" altLang="en-US" sz="2400" dirty="0" smtClean="0">
                <a:latin typeface="+mn-ea"/>
                <a:ea typeface="+mn-ea"/>
              </a:rPr>
              <a:t>再进行编码</a:t>
            </a:r>
            <a:endParaRPr lang="en-US" altLang="zh-CN" sz="2400" dirty="0" smtClean="0">
              <a:latin typeface="+mn-ea"/>
              <a:ea typeface="+mn-ea"/>
            </a:endParaRPr>
          </a:p>
          <a:p>
            <a:pPr lvl="2" eaLnBrk="1" hangingPunct="1"/>
            <a:r>
              <a:rPr lang="zh-CN" altLang="en-US" sz="2000" dirty="0" smtClean="0">
                <a:latin typeface="+mn-ea"/>
                <a:ea typeface="+mn-ea"/>
              </a:rPr>
              <a:t>一个块中最多出现几个“</a:t>
            </a:r>
            <a:r>
              <a:rPr lang="en-US" altLang="zh-CN" sz="2000" dirty="0" smtClean="0">
                <a:latin typeface="+mn-ea"/>
                <a:ea typeface="+mn-ea"/>
              </a:rPr>
              <a:t>1111/0000”</a:t>
            </a:r>
            <a:r>
              <a:rPr lang="zh-CN" altLang="en-US" sz="2000" dirty="0" smtClean="0">
                <a:latin typeface="+mn-ea"/>
                <a:ea typeface="+mn-ea"/>
              </a:rPr>
              <a:t>？</a:t>
            </a:r>
          </a:p>
          <a:p>
            <a:pPr lvl="1" eaLnBrk="1" hangingPunct="1"/>
            <a:r>
              <a:rPr lang="en-US" altLang="zh-CN" sz="2400" dirty="0" smtClean="0">
                <a:latin typeface="+mn-ea"/>
                <a:ea typeface="+mn-ea"/>
              </a:rPr>
              <a:t>EOB</a:t>
            </a:r>
            <a:r>
              <a:rPr lang="zh-CN" altLang="en-US" sz="2400" dirty="0" smtClean="0">
                <a:latin typeface="+mn-ea"/>
                <a:ea typeface="+mn-ea"/>
              </a:rPr>
              <a:t>用“</a:t>
            </a:r>
            <a:r>
              <a:rPr lang="en-US" altLang="zh-CN" sz="2400" dirty="0" smtClean="0">
                <a:latin typeface="+mn-ea"/>
                <a:ea typeface="+mn-ea"/>
              </a:rPr>
              <a:t>0000/0000”</a:t>
            </a:r>
            <a:r>
              <a:rPr lang="zh-CN" altLang="en-US" sz="2400" dirty="0" smtClean="0">
                <a:latin typeface="+mn-ea"/>
                <a:ea typeface="+mn-ea"/>
              </a:rPr>
              <a:t>（特殊码字表示块的结束）</a:t>
            </a:r>
            <a:endParaRPr lang="en-US" altLang="zh-CN" sz="2400" dirty="0" smtClean="0">
              <a:latin typeface="+mn-ea"/>
              <a:ea typeface="+mn-ea"/>
            </a:endParaRPr>
          </a:p>
          <a:p>
            <a:pPr eaLnBrk="1" hangingPunct="1"/>
            <a:r>
              <a:rPr lang="zh-CN" altLang="en-US" sz="2800" dirty="0" smtClean="0">
                <a:latin typeface="+mn-ea"/>
              </a:rPr>
              <a:t>非零</a:t>
            </a:r>
            <a:r>
              <a:rPr lang="en-US" altLang="zh-CN" sz="2800" dirty="0" smtClean="0">
                <a:latin typeface="+mn-ea"/>
              </a:rPr>
              <a:t>ZZ(</a:t>
            </a:r>
            <a:r>
              <a:rPr lang="en-US" altLang="zh-CN" sz="2800" dirty="0" err="1" smtClean="0">
                <a:latin typeface="+mn-ea"/>
              </a:rPr>
              <a:t>i</a:t>
            </a:r>
            <a:r>
              <a:rPr lang="en-US" altLang="zh-CN" sz="2800" dirty="0" smtClean="0">
                <a:latin typeface="+mn-ea"/>
              </a:rPr>
              <a:t>)</a:t>
            </a:r>
            <a:r>
              <a:rPr lang="zh-CN" altLang="en-US" sz="2800" dirty="0" smtClean="0">
                <a:latin typeface="+mn-ea"/>
                <a:ea typeface="+mn-ea"/>
              </a:rPr>
              <a:t>幅值部分的码字与</a:t>
            </a:r>
            <a:r>
              <a:rPr lang="en-US" altLang="zh-CN" sz="2800" dirty="0" smtClean="0">
                <a:latin typeface="+mn-ea"/>
                <a:ea typeface="+mn-ea"/>
              </a:rPr>
              <a:t>DC</a:t>
            </a:r>
            <a:r>
              <a:rPr lang="zh-CN" altLang="en-US" sz="2800" dirty="0" smtClean="0">
                <a:latin typeface="+mn-ea"/>
                <a:ea typeface="+mn-ea"/>
              </a:rPr>
              <a:t>系数类似</a:t>
            </a:r>
            <a:endParaRPr lang="en-US" altLang="zh-CN" sz="2800" dirty="0" smtClean="0">
              <a:latin typeface="+mn-ea"/>
              <a:ea typeface="+mn-ea"/>
            </a:endParaRPr>
          </a:p>
          <a:p>
            <a:pPr lvl="1" eaLnBrk="1" hangingPunct="1">
              <a:lnSpc>
                <a:spcPct val="90000"/>
              </a:lnSpc>
            </a:pPr>
            <a:r>
              <a:rPr lang="zh-CN" altLang="en-US" sz="2400" dirty="0" smtClean="0">
                <a:latin typeface="+mn-ea"/>
              </a:rPr>
              <a:t>原码（若</a:t>
            </a:r>
            <a:r>
              <a:rPr lang="en-US" altLang="zh-CN" sz="2400" dirty="0" smtClean="0">
                <a:latin typeface="+mn-ea"/>
              </a:rPr>
              <a:t>ZZ(</a:t>
            </a:r>
            <a:r>
              <a:rPr lang="en-US" altLang="zh-CN" sz="2400" dirty="0" err="1" smtClean="0">
                <a:latin typeface="+mn-ea"/>
              </a:rPr>
              <a:t>i</a:t>
            </a:r>
            <a:r>
              <a:rPr lang="en-US" altLang="zh-CN" sz="2400" dirty="0" smtClean="0">
                <a:latin typeface="+mn-ea"/>
              </a:rPr>
              <a:t>) ≥ 0</a:t>
            </a:r>
            <a:r>
              <a:rPr lang="zh-CN" altLang="en-US" sz="2400" dirty="0" smtClean="0">
                <a:latin typeface="+mn-ea"/>
              </a:rPr>
              <a:t>）</a:t>
            </a:r>
            <a:endParaRPr lang="en-US" altLang="zh-CN" sz="2400" dirty="0" smtClean="0">
              <a:latin typeface="+mn-ea"/>
            </a:endParaRPr>
          </a:p>
          <a:p>
            <a:pPr lvl="1" eaLnBrk="1" hangingPunct="1">
              <a:lnSpc>
                <a:spcPct val="90000"/>
              </a:lnSpc>
            </a:pPr>
            <a:r>
              <a:rPr lang="zh-CN" altLang="en-US" sz="2400" dirty="0" smtClean="0">
                <a:latin typeface="+mn-ea"/>
              </a:rPr>
              <a:t>反码（若</a:t>
            </a:r>
            <a:r>
              <a:rPr lang="en-US" altLang="zh-CN" sz="2400" dirty="0" smtClean="0">
                <a:latin typeface="+mn-ea"/>
              </a:rPr>
              <a:t>ZZ(</a:t>
            </a:r>
            <a:r>
              <a:rPr lang="en-US" altLang="zh-CN" sz="2400" dirty="0" err="1" smtClean="0">
                <a:latin typeface="+mn-ea"/>
              </a:rPr>
              <a:t>i</a:t>
            </a:r>
            <a:r>
              <a:rPr lang="en-US" altLang="zh-CN" sz="2400" dirty="0" smtClean="0">
                <a:latin typeface="+mn-ea"/>
              </a:rPr>
              <a:t>)﹤0</a:t>
            </a:r>
            <a:r>
              <a:rPr lang="zh-CN" altLang="en-US" sz="2400" dirty="0" smtClean="0">
                <a:latin typeface="+mn-ea"/>
              </a:rPr>
              <a:t>）</a:t>
            </a:r>
            <a:endParaRPr lang="en-US" altLang="zh-CN" sz="2400" dirty="0" smtClean="0">
              <a:latin typeface="+mn-ea"/>
            </a:endParaRPr>
          </a:p>
          <a:p>
            <a:pPr eaLnBrk="1" hangingPunct="1"/>
            <a:endParaRPr lang="zh-CN" altLang="en-US" sz="28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ea typeface="宋体" pitchFamily="2" charset="-122"/>
              </a:rPr>
              <a:t>图像质量</a:t>
            </a:r>
          </a:p>
        </p:txBody>
      </p:sp>
      <p:sp>
        <p:nvSpPr>
          <p:cNvPr id="29699" name="内容占位符 2"/>
          <p:cNvSpPr>
            <a:spLocks noGrp="1"/>
          </p:cNvSpPr>
          <p:nvPr>
            <p:ph idx="1"/>
          </p:nvPr>
        </p:nvSpPr>
        <p:spPr/>
        <p:txBody>
          <a:bodyPr/>
          <a:lstStyle/>
          <a:p>
            <a:pPr algn="just">
              <a:lnSpc>
                <a:spcPct val="144000"/>
              </a:lnSpc>
              <a:buClr>
                <a:schemeClr val="accent2"/>
              </a:buClr>
            </a:pPr>
            <a:r>
              <a:rPr kumimoji="1" lang="zh-CN" altLang="en-US" smtClean="0">
                <a:ea typeface="宋体" pitchFamily="2" charset="-122"/>
              </a:rPr>
              <a:t>有损压缩：失真情况很难量化，只能对测试的图象进行估计。</a:t>
            </a:r>
          </a:p>
          <a:p>
            <a:pPr algn="just">
              <a:lnSpc>
                <a:spcPct val="144000"/>
              </a:lnSpc>
              <a:buClr>
                <a:schemeClr val="accent2"/>
              </a:buClr>
            </a:pPr>
            <a:r>
              <a:rPr kumimoji="1" lang="zh-CN" altLang="en-US" smtClean="0">
                <a:ea typeface="宋体" pitchFamily="2" charset="-122"/>
              </a:rPr>
              <a:t>常用的性能指标：信噪比、分辨率，但必须在观察了实际图象以后。</a:t>
            </a:r>
          </a:p>
          <a:p>
            <a:endParaRPr lang="zh-CN" altLang="en-US" smtClean="0">
              <a:ea typeface="宋体" pitchFamily="2" charset="-122"/>
            </a:endParaRPr>
          </a:p>
        </p:txBody>
      </p:sp>
      <p:sp>
        <p:nvSpPr>
          <p:cNvPr id="29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系数及其分类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70"/>
          <p:cNvGraphicFramePr>
            <a:graphicFrameLocks/>
          </p:cNvGraphicFramePr>
          <p:nvPr/>
        </p:nvGraphicFramePr>
        <p:xfrm>
          <a:off x="1331640" y="1124745"/>
          <a:ext cx="6768752" cy="5120640"/>
        </p:xfrm>
        <a:graphic>
          <a:graphicData uri="http://schemas.openxmlformats.org/drawingml/2006/table">
            <a:tbl>
              <a:tblPr/>
              <a:tblGrid>
                <a:gridCol w="4958111"/>
                <a:gridCol w="1810641"/>
              </a:tblGrid>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AC </a:t>
                      </a:r>
                      <a:r>
                        <a:rPr kumimoji="1" lang="zh-CN" altLang="en-US" sz="1800" b="0" i="0" u="none" strike="noStrike" cap="none" normalizeH="0" baseline="0" smtClean="0">
                          <a:ln>
                            <a:noFill/>
                          </a:ln>
                          <a:solidFill>
                            <a:schemeClr val="tx1"/>
                          </a:solidFill>
                          <a:effectLst/>
                          <a:latin typeface="Times New Roman" pitchFamily="18" charset="0"/>
                          <a:ea typeface="宋体" charset="-122"/>
                        </a:rPr>
                        <a:t>系数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zh-CN" altLang="en-US" sz="1800" b="0" i="0" u="none" strike="noStrike" cap="none" normalizeH="0" baseline="0" smtClean="0">
                          <a:ln>
                            <a:noFill/>
                          </a:ln>
                          <a:solidFill>
                            <a:schemeClr val="tx1"/>
                          </a:solidFill>
                          <a:effectLst/>
                          <a:latin typeface="Times New Roman" pitchFamily="18" charset="0"/>
                          <a:ea typeface="宋体" charset="-122"/>
                        </a:rPr>
                        <a:t>分类</a:t>
                      </a:r>
                      <a:r>
                        <a:rPr kumimoji="1" lang="en-US" altLang="zh-CN" sz="1800" b="0" i="0" u="none" strike="noStrike" cap="none" normalizeH="0" baseline="0" smtClean="0">
                          <a:ln>
                            <a:noFill/>
                          </a:ln>
                          <a:solidFill>
                            <a:schemeClr val="tx1"/>
                          </a:solidFill>
                          <a:effectLst/>
                          <a:latin typeface="Times New Roman" pitchFamily="18" charset="0"/>
                          <a:ea typeface="宋体" charset="-122"/>
                        </a:rPr>
                        <a:t>SSSS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r>
                        <a:rPr kumimoji="1" lang="zh-CN" altLang="en-US" sz="1800" b="0" i="0" u="none" strike="noStrike" cap="none" normalizeH="0" baseline="0" smtClean="0">
                          <a:ln>
                            <a:noFill/>
                          </a:ln>
                          <a:solidFill>
                            <a:schemeClr val="tx1"/>
                          </a:solidFill>
                          <a:effectLst/>
                          <a:latin typeface="Times New Roman" pitchFamily="18" charset="0"/>
                          <a:ea typeface="宋体" charset="-122"/>
                        </a:rPr>
                        <a:t>，</a:t>
                      </a: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2</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-7,…,-4,4,…,7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-15,…,-8,8,…,15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4</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-31,…,-16,16,…,31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-63,…,-32,32,…,63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6</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7</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8</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9</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-1023,…,-512, 512,…,1023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49871">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856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8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29179">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smtClean="0">
                          <a:ln>
                            <a:noFill/>
                          </a:ln>
                          <a:solidFill>
                            <a:schemeClr val="tx1"/>
                          </a:solidFill>
                          <a:effectLst/>
                          <a:latin typeface="Times New Roman" pitchFamily="18" charset="0"/>
                          <a:ea typeface="宋体" charset="-122"/>
                        </a:rPr>
                        <a:t>-32767,…,16384;16384,…,32767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800" b="0" i="0" u="none" strike="noStrike" cap="none" normalizeH="0" baseline="0" dirty="0" smtClean="0">
                          <a:ln>
                            <a:noFill/>
                          </a:ln>
                          <a:solidFill>
                            <a:schemeClr val="tx1"/>
                          </a:solidFill>
                          <a:effectLst/>
                          <a:latin typeface="Times New Roman" pitchFamily="18" charset="0"/>
                          <a:ea typeface="宋体" charset="-122"/>
                        </a:rPr>
                        <a:t>15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AC</a:t>
            </a:r>
            <a:r>
              <a:rPr lang="zh-CN" altLang="en-US" dirty="0" smtClean="0"/>
              <a:t>系数的哈夫曼编码表</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69"/>
          <p:cNvGraphicFramePr>
            <a:graphicFrameLocks noGrp="1"/>
          </p:cNvGraphicFramePr>
          <p:nvPr/>
        </p:nvGraphicFramePr>
        <p:xfrm>
          <a:off x="1371600" y="1340768"/>
          <a:ext cx="6858000" cy="4754880"/>
        </p:xfrm>
        <a:graphic>
          <a:graphicData uri="http://schemas.openxmlformats.org/drawingml/2006/table">
            <a:tbl>
              <a:tblPr/>
              <a:tblGrid>
                <a:gridCol w="3429000"/>
                <a:gridCol w="3429000"/>
              </a:tblGrid>
              <a:tr h="360040">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NNNN/SSSS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行程</a:t>
                      </a: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幅值类</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Huffman </a:t>
                      </a:r>
                      <a:r>
                        <a:rPr kumimoji="1" lang="zh-CN" altLang="en-US" sz="2000" b="0" i="0" u="none" strike="noStrike" cap="none" normalizeH="0" baseline="0" dirty="0" smtClean="0">
                          <a:ln>
                            <a:noFill/>
                          </a:ln>
                          <a:solidFill>
                            <a:schemeClr val="tx1"/>
                          </a:solidFill>
                          <a:effectLst/>
                          <a:latin typeface="Times New Roman" pitchFamily="18" charset="0"/>
                          <a:ea typeface="宋体" charset="-122"/>
                        </a:rPr>
                        <a:t>编码</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0/0</a:t>
                      </a:r>
                      <a:r>
                        <a:rPr kumimoji="1" lang="zh-CN" altLang="en-US" sz="2000" b="0" i="0" u="none" strike="noStrike" cap="none" normalizeH="0" baseline="0" smtClean="0">
                          <a:ln>
                            <a:noFill/>
                          </a:ln>
                          <a:solidFill>
                            <a:schemeClr val="tx1"/>
                          </a:solidFill>
                          <a:effectLst/>
                          <a:latin typeface="Times New Roman" pitchFamily="18" charset="0"/>
                          <a:ea typeface="宋体" charset="-122"/>
                        </a:rPr>
                        <a:t>（</a:t>
                      </a:r>
                      <a:r>
                        <a:rPr kumimoji="1" lang="en-US" altLang="zh-CN" sz="2000" b="0" i="0" u="none" strike="noStrike" cap="none" normalizeH="0" baseline="0" smtClean="0">
                          <a:ln>
                            <a:noFill/>
                          </a:ln>
                          <a:solidFill>
                            <a:schemeClr val="tx1"/>
                          </a:solidFill>
                          <a:effectLst/>
                          <a:latin typeface="Times New Roman" pitchFamily="18" charset="0"/>
                          <a:ea typeface="宋体" charset="-122"/>
                        </a:rPr>
                        <a:t>EOB)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9725">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38138">
                <a:tc>
                  <a:txBody>
                    <a:bodyPr/>
                    <a:lstStyle/>
                    <a:p>
                      <a:pPr marL="0" marR="0" lvl="0" indent="0" algn="ct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smtClean="0">
                          <a:ln>
                            <a:noFill/>
                          </a:ln>
                          <a:solidFill>
                            <a:schemeClr val="tx1"/>
                          </a:solidFill>
                          <a:effectLst/>
                          <a:latin typeface="Times New Roman" pitchFamily="18" charset="0"/>
                          <a:ea typeface="宋体" charset="-122"/>
                        </a:rPr>
                        <a:t>0/A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charset="-122"/>
                        </a:rPr>
                        <a:t>11111111  10000010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82"/>
          <p:cNvGraphicFramePr>
            <a:graphicFrameLocks noGrp="1"/>
          </p:cNvGraphicFramePr>
          <p:nvPr/>
        </p:nvGraphicFramePr>
        <p:xfrm>
          <a:off x="1212304" y="44624"/>
          <a:ext cx="6096000" cy="6705600"/>
        </p:xfrm>
        <a:graphic>
          <a:graphicData uri="http://schemas.openxmlformats.org/drawingml/2006/table">
            <a:tbl>
              <a:tblPr/>
              <a:tblGrid>
                <a:gridCol w="3048000"/>
                <a:gridCol w="3048000"/>
              </a:tblGrid>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11011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11111011 0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11111110 110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11111111 10000111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11111111 10001000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2/3</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11111101 11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2/4</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11111111 0100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11111111 001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F/1</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11111111 11110101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endParaRPr kumimoji="1" lang="zh-CN" altLang="zh-CN" sz="1600" b="0" i="0" u="none" strike="noStrike" cap="none" normalizeH="0" baseline="0" smtClean="0">
                        <a:ln>
                          <a:noFill/>
                        </a:ln>
                        <a:solidFill>
                          <a:schemeClr val="tx1"/>
                        </a:solidFill>
                        <a:effectLst/>
                        <a:latin typeface="Times New Roman" pitchFamily="18" charset="0"/>
                        <a:ea typeface="宋体" charset="-122"/>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11111111 11111101</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203200">
                <a:tc>
                  <a:txBody>
                    <a:bodyPr/>
                    <a:lstStyle/>
                    <a:p>
                      <a:pPr marL="0" marR="0" lvl="0" indent="0" algn="l"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smtClean="0">
                          <a:ln>
                            <a:noFill/>
                          </a:ln>
                          <a:solidFill>
                            <a:schemeClr val="tx1"/>
                          </a:solidFill>
                          <a:effectLst/>
                          <a:latin typeface="Times New Roman" pitchFamily="18" charset="0"/>
                          <a:ea typeface="宋体" charset="-122"/>
                        </a:rPr>
                        <a:t>F/A</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r" defTabSz="914400" rtl="0" eaLnBrk="1" fontAlgn="base" latinLnBrk="0" hangingPunct="1">
                        <a:lnSpc>
                          <a:spcPct val="100000"/>
                        </a:lnSpc>
                        <a:spcBef>
                          <a:spcPct val="20000"/>
                        </a:spcBef>
                        <a:spcAft>
                          <a:spcPct val="0"/>
                        </a:spcAft>
                        <a:buClr>
                          <a:schemeClr val="accent2"/>
                        </a:buClr>
                        <a:buSzPct val="80000"/>
                        <a:buFont typeface="Wingdings" pitchFamily="2" charset="2"/>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charset="-122"/>
                        </a:rPr>
                        <a:t>11111111 11111110</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a:xfrm>
            <a:off x="683568" y="1196752"/>
            <a:ext cx="8280920" cy="5256584"/>
          </a:xfrm>
        </p:spPr>
        <p:txBody>
          <a:bodyPr/>
          <a:lstStyle/>
          <a:p>
            <a:pPr marL="609600" indent="-609600" eaLnBrk="1" hangingPunct="1">
              <a:buNone/>
            </a:pPr>
            <a:r>
              <a:rPr lang="zh-CN" altLang="en-US" sz="2400" dirty="0" smtClean="0"/>
              <a:t>假设量化后的亮度块，按</a:t>
            </a:r>
            <a:r>
              <a:rPr lang="en-US" altLang="zh-CN" sz="2400" dirty="0" smtClean="0"/>
              <a:t>Z</a:t>
            </a:r>
            <a:r>
              <a:rPr lang="zh-CN" altLang="en-US" sz="2400" dirty="0" smtClean="0"/>
              <a:t>字形排列为：</a:t>
            </a:r>
          </a:p>
          <a:p>
            <a:pPr marL="609600" indent="-609600" eaLnBrk="1" hangingPunct="1">
              <a:buNone/>
            </a:pPr>
            <a:endParaRPr lang="en-US" altLang="zh-CN" sz="2800" dirty="0" smtClean="0"/>
          </a:p>
          <a:p>
            <a:pPr marL="609600" indent="-609600" eaLnBrk="1" hangingPunct="1">
              <a:buNone/>
            </a:pPr>
            <a:endParaRPr lang="en-US" altLang="zh-CN" sz="2800" dirty="0" smtClean="0"/>
          </a:p>
          <a:p>
            <a:pPr marL="609600" indent="-609600" eaLnBrk="1" hangingPunct="1">
              <a:buNone/>
            </a:pPr>
            <a:r>
              <a:rPr lang="zh-CN" altLang="en-US" sz="2400" dirty="0" smtClean="0"/>
              <a:t>其中直流系数</a:t>
            </a:r>
            <a:r>
              <a:rPr lang="en-US" altLang="zh-CN" sz="2400" dirty="0" smtClean="0"/>
              <a:t>ZZ(0)</a:t>
            </a:r>
            <a:r>
              <a:rPr lang="zh-CN" altLang="en-US" sz="2400" dirty="0" smtClean="0"/>
              <a:t>为与前一色块的差值，求熵编码的输出</a:t>
            </a:r>
            <a:endParaRPr lang="en-US" altLang="zh-CN" sz="2400" dirty="0" smtClean="0"/>
          </a:p>
          <a:p>
            <a:pPr marL="609600" indent="-609600" eaLnBrk="1" hangingPunct="1">
              <a:buNone/>
            </a:pPr>
            <a:r>
              <a:rPr lang="en-US" altLang="zh-CN" sz="2000" dirty="0" smtClean="0"/>
              <a:t>1.</a:t>
            </a:r>
            <a:r>
              <a:rPr lang="zh-CN" altLang="en-US" sz="2000" dirty="0" smtClean="0"/>
              <a:t>对于</a:t>
            </a:r>
            <a:r>
              <a:rPr lang="en-US" altLang="zh-CN" sz="2000" dirty="0" smtClean="0"/>
              <a:t>DC</a:t>
            </a:r>
            <a:r>
              <a:rPr lang="zh-CN" altLang="en-US" sz="2000" dirty="0" smtClean="0"/>
              <a:t>值</a:t>
            </a:r>
            <a:r>
              <a:rPr lang="en-US" altLang="zh-CN" sz="2000" dirty="0" smtClean="0"/>
              <a:t>12</a:t>
            </a:r>
            <a:r>
              <a:rPr lang="zh-CN" altLang="en-US" sz="2000" dirty="0" smtClean="0"/>
              <a:t>，</a:t>
            </a:r>
            <a:r>
              <a:rPr lang="en-US" altLang="zh-CN" sz="2000" dirty="0" err="1" smtClean="0"/>
              <a:t>huffman</a:t>
            </a:r>
            <a:r>
              <a:rPr lang="en-US" altLang="zh-CN" sz="2000" dirty="0" smtClean="0"/>
              <a:t> </a:t>
            </a:r>
            <a:r>
              <a:rPr lang="zh-CN" altLang="en-US" sz="2000" dirty="0" smtClean="0"/>
              <a:t>编码为</a:t>
            </a:r>
            <a:r>
              <a:rPr lang="en-US" altLang="zh-CN" sz="2000" dirty="0" smtClean="0"/>
              <a:t>101</a:t>
            </a:r>
            <a:r>
              <a:rPr lang="zh-CN" altLang="en-US" sz="2000" dirty="0" smtClean="0"/>
              <a:t>，最后编码</a:t>
            </a:r>
            <a:r>
              <a:rPr lang="en-US" altLang="zh-CN" sz="2000" dirty="0" smtClean="0"/>
              <a:t>1011100</a:t>
            </a:r>
          </a:p>
          <a:p>
            <a:pPr marL="609600" indent="-609600" eaLnBrk="1" hangingPunct="1">
              <a:buNone/>
            </a:pPr>
            <a:r>
              <a:rPr lang="en-US" altLang="zh-CN" sz="2000" dirty="0" smtClean="0"/>
              <a:t>2. </a:t>
            </a:r>
            <a:r>
              <a:rPr lang="en-US" altLang="zh-CN" sz="2000" dirty="0" err="1" smtClean="0"/>
              <a:t>zz</a:t>
            </a:r>
            <a:r>
              <a:rPr lang="en-US" altLang="zh-CN" sz="2000" dirty="0" smtClean="0"/>
              <a:t>(1)=5, </a:t>
            </a:r>
            <a:r>
              <a:rPr lang="zh-CN" altLang="en-US" sz="2000" dirty="0" smtClean="0"/>
              <a:t>它与</a:t>
            </a:r>
            <a:r>
              <a:rPr lang="en-US" altLang="zh-CN" sz="2000" dirty="0" err="1" smtClean="0"/>
              <a:t>zz</a:t>
            </a:r>
            <a:r>
              <a:rPr lang="en-US" altLang="zh-CN" sz="2000" dirty="0" smtClean="0"/>
              <a:t>(0)</a:t>
            </a:r>
            <a:r>
              <a:rPr lang="zh-CN" altLang="en-US" sz="2000" dirty="0" smtClean="0"/>
              <a:t>之间无零系数，</a:t>
            </a:r>
            <a:r>
              <a:rPr lang="en-US" altLang="zh-CN" sz="2000" dirty="0" smtClean="0"/>
              <a:t>NNNN=0, </a:t>
            </a:r>
            <a:r>
              <a:rPr lang="zh-CN" altLang="en-US" sz="2000" dirty="0" smtClean="0"/>
              <a:t>幅值</a:t>
            </a:r>
            <a:r>
              <a:rPr lang="en-US" altLang="zh-CN" sz="2000" dirty="0" smtClean="0"/>
              <a:t>5</a:t>
            </a:r>
            <a:r>
              <a:rPr lang="zh-CN" altLang="en-US" sz="2000" dirty="0" smtClean="0"/>
              <a:t>落入第</a:t>
            </a:r>
            <a:r>
              <a:rPr lang="en-US" altLang="zh-CN" sz="2000" dirty="0" smtClean="0"/>
              <a:t>3</a:t>
            </a:r>
            <a:r>
              <a:rPr lang="zh-CN" altLang="en-US" sz="2000" dirty="0" smtClean="0"/>
              <a:t>类，</a:t>
            </a:r>
            <a:r>
              <a:rPr lang="en-US" altLang="zh-CN" sz="2000" dirty="0" err="1" smtClean="0"/>
              <a:t>ssss</a:t>
            </a:r>
            <a:r>
              <a:rPr lang="en-US" altLang="zh-CN" sz="2000" dirty="0" smtClean="0"/>
              <a:t>=3,  </a:t>
            </a:r>
            <a:r>
              <a:rPr lang="zh-CN" altLang="en-US" sz="2000" dirty="0" smtClean="0"/>
              <a:t>即</a:t>
            </a:r>
            <a:r>
              <a:rPr lang="en-US" altLang="zh-CN" sz="2000" dirty="0" smtClean="0"/>
              <a:t>NNNN/</a:t>
            </a:r>
            <a:r>
              <a:rPr lang="en-US" altLang="zh-CN" sz="2000" dirty="0" err="1" smtClean="0"/>
              <a:t>ssss</a:t>
            </a:r>
            <a:r>
              <a:rPr lang="en-US" altLang="zh-CN" sz="2000" dirty="0" smtClean="0"/>
              <a:t>=0/3</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100</a:t>
            </a:r>
            <a:r>
              <a:rPr lang="zh-CN" altLang="en-US" sz="2000" dirty="0" smtClean="0"/>
              <a:t>。幅值</a:t>
            </a:r>
            <a:r>
              <a:rPr lang="en-US" altLang="zh-CN" sz="2000" dirty="0" smtClean="0"/>
              <a:t>5</a:t>
            </a:r>
            <a:r>
              <a:rPr lang="zh-CN" altLang="en-US" sz="2000" dirty="0" smtClean="0"/>
              <a:t>的编码为</a:t>
            </a:r>
            <a:r>
              <a:rPr lang="en-US" altLang="zh-CN" sz="2000" dirty="0" smtClean="0"/>
              <a:t>101</a:t>
            </a:r>
            <a:r>
              <a:rPr lang="zh-CN" altLang="en-US" sz="2000" dirty="0" smtClean="0"/>
              <a:t>。</a:t>
            </a:r>
            <a:r>
              <a:rPr lang="en-US" altLang="zh-CN" sz="2000" dirty="0" err="1" smtClean="0"/>
              <a:t>zz</a:t>
            </a:r>
            <a:r>
              <a:rPr lang="en-US" altLang="zh-CN" sz="2000" dirty="0" smtClean="0"/>
              <a:t>(1)</a:t>
            </a:r>
            <a:r>
              <a:rPr lang="zh-CN" altLang="en-US" sz="2000" dirty="0" smtClean="0"/>
              <a:t>的编码为</a:t>
            </a:r>
            <a:r>
              <a:rPr lang="en-US" altLang="zh-CN" sz="2000" dirty="0" smtClean="0"/>
              <a:t>100101</a:t>
            </a:r>
            <a:r>
              <a:rPr lang="zh-CN" altLang="en-US" sz="2000" dirty="0" smtClean="0"/>
              <a:t>。</a:t>
            </a:r>
          </a:p>
          <a:p>
            <a:pPr marL="609600" indent="-609600" eaLnBrk="1" hangingPunct="1">
              <a:buNone/>
            </a:pPr>
            <a:r>
              <a:rPr lang="en-US" altLang="zh-CN" sz="2000" dirty="0" smtClean="0"/>
              <a:t>3. </a:t>
            </a:r>
            <a:r>
              <a:rPr lang="en-US" altLang="zh-CN" sz="2000" dirty="0" err="1" smtClean="0"/>
              <a:t>zz</a:t>
            </a:r>
            <a:r>
              <a:rPr lang="en-US" altLang="zh-CN" sz="2000" dirty="0" smtClean="0"/>
              <a:t>(2)=-2</a:t>
            </a:r>
            <a:r>
              <a:rPr lang="zh-CN" altLang="en-US" sz="2000" dirty="0" smtClean="0"/>
              <a:t>，</a:t>
            </a:r>
            <a:r>
              <a:rPr lang="en-US" altLang="zh-CN" sz="2000" dirty="0" smtClean="0"/>
              <a:t>NNNN/</a:t>
            </a:r>
            <a:r>
              <a:rPr lang="en-US" altLang="zh-CN" sz="2000" dirty="0" err="1" smtClean="0"/>
              <a:t>ssss</a:t>
            </a:r>
            <a:r>
              <a:rPr lang="en-US" altLang="zh-CN" sz="2000" dirty="0" smtClean="0"/>
              <a:t>=0/2,</a:t>
            </a:r>
            <a:r>
              <a:rPr lang="zh-CN" altLang="en-US" sz="2000" dirty="0" smtClean="0"/>
              <a:t>查</a:t>
            </a:r>
            <a:r>
              <a:rPr lang="en-US" altLang="zh-CN" sz="2000" dirty="0" smtClean="0"/>
              <a:t>AC  </a:t>
            </a:r>
            <a:r>
              <a:rPr lang="en-US" altLang="zh-CN" sz="2000" dirty="0" err="1" smtClean="0"/>
              <a:t>huffman</a:t>
            </a:r>
            <a:r>
              <a:rPr lang="en-US" altLang="zh-CN" sz="2000" dirty="0" smtClean="0"/>
              <a:t> </a:t>
            </a:r>
            <a:r>
              <a:rPr lang="zh-CN" altLang="en-US" sz="2000" dirty="0" smtClean="0"/>
              <a:t>编码为</a:t>
            </a:r>
            <a:r>
              <a:rPr lang="en-US" altLang="zh-CN" sz="2000" dirty="0" smtClean="0"/>
              <a:t>01</a:t>
            </a:r>
            <a:r>
              <a:rPr lang="zh-CN" altLang="en-US" sz="2000" dirty="0" smtClean="0"/>
              <a:t>。幅值</a:t>
            </a:r>
            <a:r>
              <a:rPr lang="en-US" altLang="zh-CN" sz="2000" dirty="0" smtClean="0"/>
              <a:t>-2</a:t>
            </a:r>
            <a:r>
              <a:rPr lang="zh-CN" altLang="en-US" sz="2000" dirty="0" smtClean="0"/>
              <a:t>落入第</a:t>
            </a:r>
            <a:r>
              <a:rPr lang="en-US" altLang="zh-CN" sz="2000" dirty="0" smtClean="0"/>
              <a:t>2</a:t>
            </a:r>
            <a:r>
              <a:rPr lang="zh-CN" altLang="en-US" sz="2000" dirty="0" smtClean="0"/>
              <a:t>类，反码为</a:t>
            </a:r>
            <a:r>
              <a:rPr lang="en-US" altLang="zh-CN" sz="2000" dirty="0" smtClean="0"/>
              <a:t>01</a:t>
            </a:r>
            <a:r>
              <a:rPr lang="zh-CN" altLang="en-US" sz="2000" dirty="0" smtClean="0"/>
              <a:t>，</a:t>
            </a:r>
            <a:r>
              <a:rPr lang="en-US" altLang="zh-CN" sz="2000" dirty="0" err="1" smtClean="0"/>
              <a:t>zz</a:t>
            </a:r>
            <a:r>
              <a:rPr lang="en-US" altLang="zh-CN" sz="2000" dirty="0" smtClean="0"/>
              <a:t>(2)</a:t>
            </a:r>
            <a:r>
              <a:rPr lang="zh-CN" altLang="en-US" sz="2000" dirty="0" smtClean="0"/>
              <a:t>的编码为</a:t>
            </a:r>
            <a:r>
              <a:rPr lang="en-US" altLang="zh-CN" sz="2000" dirty="0" smtClean="0"/>
              <a:t>0101</a:t>
            </a:r>
            <a:r>
              <a:rPr lang="zh-CN" altLang="en-US" sz="2000" dirty="0" smtClean="0"/>
              <a:t>。</a:t>
            </a:r>
          </a:p>
          <a:p>
            <a:pPr marL="609600" indent="-609600" eaLnBrk="1" hangingPunct="1">
              <a:buNone/>
            </a:pPr>
            <a:r>
              <a:rPr lang="en-US" altLang="zh-CN" sz="2000" dirty="0" smtClean="0"/>
              <a:t>4.zz(3)=0,  </a:t>
            </a:r>
            <a:r>
              <a:rPr lang="en-US" altLang="zh-CN" sz="2000" dirty="0" err="1" smtClean="0"/>
              <a:t>zz</a:t>
            </a:r>
            <a:r>
              <a:rPr lang="en-US" altLang="zh-CN" sz="2000" dirty="0" smtClean="0"/>
              <a:t>(4)=2, NNNN/SSSS=1/2,   ……, </a:t>
            </a:r>
            <a:r>
              <a:rPr lang="zh-CN" altLang="en-US" sz="2000" dirty="0" smtClean="0"/>
              <a:t>最后编码</a:t>
            </a:r>
            <a:r>
              <a:rPr lang="en-US" altLang="zh-CN" sz="2000" dirty="0" smtClean="0"/>
              <a:t>1101110</a:t>
            </a:r>
          </a:p>
          <a:p>
            <a:pPr marL="609600" indent="-609600" eaLnBrk="1" hangingPunct="1">
              <a:buNone/>
            </a:pPr>
            <a:r>
              <a:rPr lang="en-US" altLang="zh-CN" sz="2000" dirty="0" smtClean="0"/>
              <a:t>5. </a:t>
            </a:r>
            <a:r>
              <a:rPr lang="en-US" altLang="zh-CN" sz="2000" dirty="0" err="1" smtClean="0"/>
              <a:t>zz</a:t>
            </a:r>
            <a:r>
              <a:rPr lang="en-US" altLang="zh-CN" sz="2000" dirty="0" smtClean="0"/>
              <a:t>(5)~</a:t>
            </a:r>
            <a:r>
              <a:rPr lang="en-US" altLang="zh-CN" sz="2000" dirty="0" err="1" smtClean="0"/>
              <a:t>zz</a:t>
            </a:r>
            <a:r>
              <a:rPr lang="en-US" altLang="zh-CN" sz="2000" dirty="0" smtClean="0"/>
              <a:t>(7)=0, </a:t>
            </a:r>
            <a:r>
              <a:rPr lang="en-US" altLang="zh-CN" sz="2000" dirty="0" err="1" smtClean="0"/>
              <a:t>zz</a:t>
            </a:r>
            <a:r>
              <a:rPr lang="en-US" altLang="zh-CN" sz="2000" dirty="0" smtClean="0"/>
              <a:t>(8)=1,  NNNN/SSSS=3/1,   ……, </a:t>
            </a:r>
            <a:r>
              <a:rPr lang="zh-CN" altLang="en-US" sz="2000" dirty="0" smtClean="0"/>
              <a:t>最后编码</a:t>
            </a:r>
            <a:r>
              <a:rPr lang="en-US" altLang="zh-CN" sz="2000" dirty="0" smtClean="0"/>
              <a:t>1110101</a:t>
            </a:r>
          </a:p>
          <a:p>
            <a:pPr marL="609600" indent="-609600" eaLnBrk="1" hangingPunct="1">
              <a:buNone/>
            </a:pP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683568" y="1772424"/>
          <a:ext cx="8064890" cy="792480"/>
        </p:xfrm>
        <a:graphic>
          <a:graphicData uri="http://schemas.openxmlformats.org/drawingml/2006/table">
            <a:tbl>
              <a:tblPr firstRow="1" bandRow="1">
                <a:tableStyleId>{5C22544A-7EE6-4342-B048-85BDC9FD1C3A}</a:tableStyleId>
              </a:tblPr>
              <a:tblGrid>
                <a:gridCol w="775469"/>
                <a:gridCol w="542830"/>
                <a:gridCol w="387732"/>
                <a:gridCol w="542830"/>
                <a:gridCol w="387735"/>
                <a:gridCol w="387735"/>
                <a:gridCol w="465282"/>
                <a:gridCol w="465282"/>
                <a:gridCol w="465282"/>
                <a:gridCol w="465282"/>
                <a:gridCol w="1204358"/>
                <a:gridCol w="822948"/>
                <a:gridCol w="1152125"/>
              </a:tblGrid>
              <a:tr h="332794">
                <a:tc>
                  <a:txBody>
                    <a:bodyPr/>
                    <a:lstStyle/>
                    <a:p>
                      <a:pPr algn="ctr"/>
                      <a:r>
                        <a:rPr lang="zh-CN" altLang="en-US" sz="2000" dirty="0" smtClean="0"/>
                        <a:t>下标</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3</a:t>
                      </a:r>
                      <a:endParaRPr lang="zh-CN" altLang="en-US" sz="2000" dirty="0"/>
                    </a:p>
                  </a:txBody>
                  <a:tcPr/>
                </a:tc>
                <a:tc>
                  <a:txBody>
                    <a:bodyPr/>
                    <a:lstStyle/>
                    <a:p>
                      <a:pPr algn="ctr"/>
                      <a:r>
                        <a:rPr lang="en-US" altLang="zh-CN" sz="2000" dirty="0" smtClean="0"/>
                        <a:t>4</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6</a:t>
                      </a:r>
                      <a:endParaRPr lang="zh-CN" altLang="en-US" sz="2000" dirty="0"/>
                    </a:p>
                  </a:txBody>
                  <a:tcPr/>
                </a:tc>
                <a:tc>
                  <a:txBody>
                    <a:bodyPr/>
                    <a:lstStyle/>
                    <a:p>
                      <a:pPr algn="ctr"/>
                      <a:r>
                        <a:rPr lang="en-US" altLang="zh-CN" sz="2000" dirty="0" smtClean="0"/>
                        <a:t>7</a:t>
                      </a:r>
                      <a:endParaRPr lang="zh-CN" altLang="en-US" sz="2000" dirty="0"/>
                    </a:p>
                  </a:txBody>
                  <a:tcPr/>
                </a:tc>
                <a:tc>
                  <a:txBody>
                    <a:bodyPr/>
                    <a:lstStyle/>
                    <a:p>
                      <a:pPr algn="ctr"/>
                      <a:r>
                        <a:rPr lang="en-US" altLang="zh-CN" sz="2000" dirty="0" smtClean="0"/>
                        <a:t>8</a:t>
                      </a:r>
                      <a:endParaRPr lang="zh-CN" altLang="en-US" sz="2000" dirty="0"/>
                    </a:p>
                  </a:txBody>
                  <a:tcPr/>
                </a:tc>
                <a:tc>
                  <a:txBody>
                    <a:bodyPr/>
                    <a:lstStyle/>
                    <a:p>
                      <a:pPr algn="ctr"/>
                      <a:r>
                        <a:rPr lang="en-US" altLang="zh-CN" sz="2000" dirty="0" smtClean="0"/>
                        <a:t>9-30</a:t>
                      </a:r>
                      <a:endParaRPr lang="zh-CN" altLang="en-US" sz="2000" dirty="0"/>
                    </a:p>
                  </a:txBody>
                  <a:tcPr/>
                </a:tc>
                <a:tc>
                  <a:txBody>
                    <a:bodyPr/>
                    <a:lstStyle/>
                    <a:p>
                      <a:pPr algn="ctr"/>
                      <a:r>
                        <a:rPr lang="en-US" altLang="zh-CN" sz="2000" dirty="0" smtClean="0"/>
                        <a:t>31</a:t>
                      </a:r>
                      <a:endParaRPr lang="zh-CN" altLang="en-US" sz="2000" dirty="0"/>
                    </a:p>
                  </a:txBody>
                  <a:tcPr/>
                </a:tc>
                <a:tc>
                  <a:txBody>
                    <a:bodyPr/>
                    <a:lstStyle/>
                    <a:p>
                      <a:pPr algn="ctr"/>
                      <a:r>
                        <a:rPr lang="en-US" altLang="zh-CN" sz="2000" dirty="0" smtClean="0"/>
                        <a:t>32-63</a:t>
                      </a:r>
                      <a:endParaRPr lang="zh-CN" altLang="en-US" sz="2000" dirty="0"/>
                    </a:p>
                  </a:txBody>
                  <a:tcPr/>
                </a:tc>
              </a:tr>
              <a:tr h="387285">
                <a:tc>
                  <a:txBody>
                    <a:bodyPr/>
                    <a:lstStyle/>
                    <a:p>
                      <a:pPr algn="ctr"/>
                      <a:r>
                        <a:rPr lang="zh-CN" altLang="en-US" sz="2000" dirty="0" smtClean="0"/>
                        <a:t>系数</a:t>
                      </a:r>
                      <a:endParaRPr lang="zh-CN" altLang="en-US" sz="2000" dirty="0"/>
                    </a:p>
                  </a:txBody>
                  <a:tcPr/>
                </a:tc>
                <a:tc>
                  <a:txBody>
                    <a:bodyPr/>
                    <a:lstStyle/>
                    <a:p>
                      <a:pPr algn="ctr"/>
                      <a:r>
                        <a:rPr lang="en-US" altLang="zh-CN" sz="2000" dirty="0" smtClean="0"/>
                        <a:t>12</a:t>
                      </a:r>
                      <a:endParaRPr lang="zh-CN" altLang="en-US" sz="2000" dirty="0"/>
                    </a:p>
                  </a:txBody>
                  <a:tcPr/>
                </a:tc>
                <a:tc>
                  <a:txBody>
                    <a:bodyPr/>
                    <a:lstStyle/>
                    <a:p>
                      <a:pPr algn="ctr"/>
                      <a:r>
                        <a:rPr lang="en-US" altLang="zh-CN" sz="2000" dirty="0" smtClean="0"/>
                        <a:t>5</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2</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c>
                  <a:txBody>
                    <a:bodyPr/>
                    <a:lstStyle/>
                    <a:p>
                      <a:pPr algn="ctr"/>
                      <a:r>
                        <a:rPr lang="en-US" altLang="zh-CN" sz="2000" dirty="0" smtClean="0"/>
                        <a:t>-1</a:t>
                      </a:r>
                      <a:endParaRPr lang="zh-CN" altLang="en-US" sz="2000" dirty="0"/>
                    </a:p>
                  </a:txBody>
                  <a:tcPr/>
                </a:tc>
                <a:tc>
                  <a:txBody>
                    <a:bodyPr/>
                    <a:lstStyle/>
                    <a:p>
                      <a:pPr algn="ctr"/>
                      <a:r>
                        <a:rPr lang="en-US" altLang="zh-CN" sz="2000" dirty="0" smtClean="0"/>
                        <a:t>0</a:t>
                      </a:r>
                      <a:endParaRPr lang="zh-CN" altLang="en-US" sz="2000" dirty="0"/>
                    </a:p>
                  </a:txBody>
                  <a:tcPr/>
                </a:tc>
              </a:tr>
            </a:tbl>
          </a:graphicData>
        </a:graphic>
      </p:graphicFrame>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熵编码举例</a:t>
            </a:r>
            <a:endParaRPr lang="zh-CN" altLang="en-US" dirty="0"/>
          </a:p>
        </p:txBody>
      </p:sp>
      <p:sp>
        <p:nvSpPr>
          <p:cNvPr id="3" name="内容占位符 2"/>
          <p:cNvSpPr>
            <a:spLocks noGrp="1"/>
          </p:cNvSpPr>
          <p:nvPr>
            <p:ph idx="1"/>
          </p:nvPr>
        </p:nvSpPr>
        <p:spPr/>
        <p:txBody>
          <a:bodyPr/>
          <a:lstStyle/>
          <a:p>
            <a:pPr eaLnBrk="1" hangingPunct="1">
              <a:buNone/>
            </a:pPr>
            <a:r>
              <a:rPr lang="en-US" altLang="zh-CN" sz="2000" dirty="0" smtClean="0"/>
              <a:t>6. </a:t>
            </a:r>
            <a:r>
              <a:rPr lang="en-US" altLang="zh-CN" sz="2000" dirty="0" err="1" smtClean="0"/>
              <a:t>zz</a:t>
            </a:r>
            <a:r>
              <a:rPr lang="en-US" altLang="zh-CN" sz="2000" dirty="0" smtClean="0"/>
              <a:t>(9)~</a:t>
            </a:r>
            <a:r>
              <a:rPr lang="en-US" altLang="zh-CN" sz="2000" dirty="0" err="1" smtClean="0"/>
              <a:t>zz</a:t>
            </a:r>
            <a:r>
              <a:rPr lang="en-US" altLang="zh-CN" sz="2000" dirty="0" smtClean="0"/>
              <a:t>(30)=0, </a:t>
            </a:r>
            <a:r>
              <a:rPr lang="en-US" altLang="zh-CN" sz="2000" dirty="0" err="1" smtClean="0"/>
              <a:t>zz</a:t>
            </a:r>
            <a:r>
              <a:rPr lang="en-US" altLang="zh-CN" sz="2000" dirty="0" smtClean="0"/>
              <a:t>(31)=-1</a:t>
            </a:r>
            <a:r>
              <a:rPr lang="zh-CN" altLang="en-US" sz="2000" dirty="0" smtClean="0"/>
              <a:t>。由于</a:t>
            </a:r>
            <a:r>
              <a:rPr lang="en-US" altLang="zh-CN" sz="2000" dirty="0" smtClean="0"/>
              <a:t>NNNN=22&gt;15, </a:t>
            </a:r>
            <a:r>
              <a:rPr lang="zh-CN" altLang="en-US" sz="2000" dirty="0" smtClean="0"/>
              <a:t>故先编一个</a:t>
            </a:r>
            <a:r>
              <a:rPr lang="en-US" altLang="zh-CN" sz="2000" dirty="0" smtClean="0"/>
              <a:t>F/0, </a:t>
            </a:r>
            <a:r>
              <a:rPr lang="en-US" altLang="zh-CN" sz="2000" dirty="0" err="1" smtClean="0"/>
              <a:t>hufman</a:t>
            </a:r>
            <a:r>
              <a:rPr lang="en-US" altLang="zh-CN" sz="2000" dirty="0" smtClean="0"/>
              <a:t> </a:t>
            </a:r>
            <a:r>
              <a:rPr lang="zh-CN" altLang="en-US" sz="2000" dirty="0" smtClean="0"/>
              <a:t>编码为</a:t>
            </a:r>
            <a:r>
              <a:rPr lang="en-US" altLang="zh-CN" sz="2000" dirty="0" smtClean="0"/>
              <a:t>11111111001</a:t>
            </a:r>
            <a:r>
              <a:rPr lang="zh-CN" altLang="en-US" sz="2000" dirty="0" smtClean="0"/>
              <a:t>。然后</a:t>
            </a:r>
            <a:r>
              <a:rPr lang="en-US" altLang="zh-CN" sz="2000" dirty="0" smtClean="0"/>
              <a:t>NNNN=22-16=6, </a:t>
            </a:r>
            <a:r>
              <a:rPr lang="zh-CN" altLang="en-US" sz="2000" dirty="0" smtClean="0"/>
              <a:t>这时</a:t>
            </a:r>
            <a:r>
              <a:rPr lang="en-US" altLang="zh-CN" sz="2000" dirty="0" smtClean="0"/>
              <a:t>NNNN/SSSS=6/1,   </a:t>
            </a:r>
            <a:r>
              <a:rPr lang="en-US" altLang="zh-CN" sz="2000" dirty="0" err="1" smtClean="0"/>
              <a:t>huffman</a:t>
            </a:r>
            <a:r>
              <a:rPr lang="zh-CN" altLang="en-US" sz="2000" dirty="0" smtClean="0"/>
              <a:t>编码为</a:t>
            </a:r>
            <a:r>
              <a:rPr lang="en-US" altLang="zh-CN" sz="2000" dirty="0" smtClean="0"/>
              <a:t>1111011</a:t>
            </a:r>
            <a:r>
              <a:rPr lang="zh-CN" altLang="en-US" sz="2000" dirty="0" smtClean="0"/>
              <a:t>。</a:t>
            </a:r>
            <a:r>
              <a:rPr lang="en-US" altLang="zh-CN" sz="2000" dirty="0" smtClean="0"/>
              <a:t>-1</a:t>
            </a:r>
            <a:r>
              <a:rPr lang="zh-CN" altLang="en-US" sz="2000" dirty="0" smtClean="0"/>
              <a:t>在第</a:t>
            </a:r>
            <a:r>
              <a:rPr lang="en-US" altLang="zh-CN" sz="2000" dirty="0" smtClean="0"/>
              <a:t>1</a:t>
            </a:r>
            <a:r>
              <a:rPr lang="zh-CN" altLang="en-US" sz="2000" dirty="0" smtClean="0"/>
              <a:t>类，取反码为“</a:t>
            </a:r>
            <a:r>
              <a:rPr lang="en-US" altLang="zh-CN" sz="2000" dirty="0" smtClean="0"/>
              <a:t>0”</a:t>
            </a:r>
            <a:r>
              <a:rPr lang="zh-CN" altLang="en-US" sz="2000" dirty="0" smtClean="0"/>
              <a:t>。 最后编码</a:t>
            </a:r>
            <a:r>
              <a:rPr lang="en-US" altLang="zh-CN" sz="2000" dirty="0" smtClean="0"/>
              <a:t>1111011 0</a:t>
            </a:r>
          </a:p>
          <a:p>
            <a:pPr eaLnBrk="1" hangingPunct="1">
              <a:buNone/>
            </a:pPr>
            <a:r>
              <a:rPr lang="en-US" altLang="zh-CN" sz="2000" dirty="0" smtClean="0"/>
              <a:t>7. </a:t>
            </a:r>
            <a:r>
              <a:rPr lang="en-US" altLang="zh-CN" sz="2000" dirty="0" err="1" smtClean="0"/>
              <a:t>zz</a:t>
            </a:r>
            <a:r>
              <a:rPr lang="en-US" altLang="zh-CN" sz="2000" dirty="0" smtClean="0"/>
              <a:t>(32)~</a:t>
            </a:r>
            <a:r>
              <a:rPr lang="en-US" altLang="zh-CN" sz="2000" dirty="0" err="1" smtClean="0"/>
              <a:t>zz</a:t>
            </a:r>
            <a:r>
              <a:rPr lang="en-US" altLang="zh-CN" sz="2000" dirty="0" smtClean="0"/>
              <a:t>(63)=0, </a:t>
            </a:r>
            <a:r>
              <a:rPr lang="zh-CN" altLang="en-US" sz="2000" dirty="0" smtClean="0"/>
              <a:t>直接用一个</a:t>
            </a:r>
            <a:r>
              <a:rPr lang="en-US" altLang="zh-CN" sz="2000" dirty="0" smtClean="0"/>
              <a:t>EOB(0/0)</a:t>
            </a:r>
            <a:r>
              <a:rPr lang="zh-CN" altLang="en-US" sz="2000" dirty="0" smtClean="0"/>
              <a:t>结束，</a:t>
            </a:r>
            <a:r>
              <a:rPr lang="en-US" altLang="zh-CN" sz="2000" dirty="0" err="1" smtClean="0"/>
              <a:t>huffman</a:t>
            </a:r>
            <a:r>
              <a:rPr lang="zh-CN" altLang="en-US" sz="2000" dirty="0" smtClean="0"/>
              <a:t>编码为</a:t>
            </a:r>
            <a:r>
              <a:rPr lang="en-US" altLang="zh-CN" sz="2000" dirty="0" smtClean="0"/>
              <a:t>1010</a:t>
            </a:r>
          </a:p>
          <a:p>
            <a:pPr eaLnBrk="1" hangingPunct="1">
              <a:buNone/>
            </a:pPr>
            <a:r>
              <a:rPr lang="zh-CN" altLang="zh-CN" sz="2000" dirty="0" smtClean="0"/>
              <a:t>最后，这一</a:t>
            </a:r>
            <a:r>
              <a:rPr lang="en-US" altLang="zh-CN" sz="2000" dirty="0" smtClean="0"/>
              <a:t>8</a:t>
            </a:r>
            <a:r>
              <a:rPr lang="zh-CN" altLang="zh-CN" sz="2000" dirty="0" smtClean="0"/>
              <a:t>×</a:t>
            </a:r>
            <a:r>
              <a:rPr lang="en-US" altLang="zh-CN" sz="2000" dirty="0" smtClean="0"/>
              <a:t>8</a:t>
            </a:r>
            <a:r>
              <a:rPr lang="zh-CN" altLang="zh-CN" sz="2000" dirty="0" smtClean="0"/>
              <a:t>子块亮度信息压缩后的数据流为</a:t>
            </a:r>
            <a:endParaRPr lang="en-US" altLang="zh-CN" sz="2000" dirty="0" smtClean="0"/>
          </a:p>
          <a:p>
            <a:pPr eaLnBrk="1" hangingPunct="1">
              <a:buNone/>
            </a:pPr>
            <a:r>
              <a:rPr lang="en-US" altLang="zh-CN" sz="2000" dirty="0" smtClean="0"/>
              <a:t>1011100</a:t>
            </a:r>
            <a:r>
              <a:rPr lang="zh-CN" altLang="en-US" sz="2000" dirty="0" smtClean="0"/>
              <a:t>，</a:t>
            </a:r>
            <a:r>
              <a:rPr lang="en-US" altLang="zh-CN" sz="2000" dirty="0" smtClean="0"/>
              <a:t>100101</a:t>
            </a:r>
            <a:r>
              <a:rPr lang="zh-CN" altLang="en-US" sz="2000" dirty="0" smtClean="0"/>
              <a:t>，</a:t>
            </a:r>
            <a:r>
              <a:rPr lang="en-US" altLang="zh-CN" sz="2000" dirty="0" smtClean="0"/>
              <a:t> 0101</a:t>
            </a:r>
            <a:r>
              <a:rPr lang="zh-CN" altLang="en-US" sz="2000" dirty="0" smtClean="0"/>
              <a:t>，</a:t>
            </a:r>
            <a:r>
              <a:rPr lang="en-US" altLang="zh-CN" sz="2000" dirty="0" smtClean="0"/>
              <a:t> 1101110</a:t>
            </a:r>
            <a:r>
              <a:rPr lang="zh-CN" altLang="en-US" sz="2000" dirty="0" smtClean="0"/>
              <a:t>，</a:t>
            </a:r>
            <a:r>
              <a:rPr lang="en-US" altLang="zh-CN" sz="2000" dirty="0" smtClean="0"/>
              <a:t> 1110101</a:t>
            </a:r>
            <a:r>
              <a:rPr lang="zh-CN" altLang="en-US" sz="2000" dirty="0" smtClean="0"/>
              <a:t>，</a:t>
            </a:r>
            <a:r>
              <a:rPr lang="en-US" altLang="zh-CN" sz="2000" dirty="0" smtClean="0"/>
              <a:t> 11111111001</a:t>
            </a:r>
            <a:r>
              <a:rPr lang="zh-CN" altLang="en-US" sz="2000" dirty="0" smtClean="0"/>
              <a:t>，</a:t>
            </a:r>
            <a:r>
              <a:rPr lang="en-US" altLang="zh-CN" sz="2000" dirty="0" smtClean="0"/>
              <a:t> 1111011 0</a:t>
            </a:r>
            <a:r>
              <a:rPr lang="zh-CN" altLang="en-US" sz="2000" dirty="0" smtClean="0"/>
              <a:t>，</a:t>
            </a:r>
            <a:r>
              <a:rPr lang="en-US" altLang="zh-CN" sz="2000" dirty="0" smtClean="0"/>
              <a:t> 1010</a:t>
            </a:r>
          </a:p>
          <a:p>
            <a:pPr eaLnBrk="1" hangingPunct="1">
              <a:buNone/>
            </a:pPr>
            <a:r>
              <a:rPr lang="zh-CN" altLang="zh-CN" sz="2000" dirty="0" smtClean="0"/>
              <a:t>总共</a:t>
            </a:r>
            <a:r>
              <a:rPr lang="en-US" altLang="zh-CN" sz="2000" dirty="0" smtClean="0"/>
              <a:t>54</a:t>
            </a:r>
            <a:r>
              <a:rPr lang="zh-CN" altLang="zh-CN" sz="2000" dirty="0" smtClean="0"/>
              <a:t>比特，其压缩比是</a:t>
            </a:r>
            <a:r>
              <a:rPr lang="en-US" altLang="zh-CN" sz="2000" dirty="0" smtClean="0"/>
              <a:t>64</a:t>
            </a:r>
            <a:r>
              <a:rPr lang="zh-CN" altLang="zh-CN" sz="2000" dirty="0" smtClean="0"/>
              <a:t>×</a:t>
            </a:r>
            <a:r>
              <a:rPr lang="en-US" altLang="zh-CN" sz="2000" dirty="0" smtClean="0"/>
              <a:t>8/54 ≈ 9.5</a:t>
            </a:r>
            <a:r>
              <a:rPr lang="zh-CN" altLang="zh-CN" sz="2000" dirty="0" smtClean="0"/>
              <a:t>，大约每个</a:t>
            </a:r>
            <a:r>
              <a:rPr lang="zh-CN" altLang="en-US" sz="2000" dirty="0" smtClean="0"/>
              <a:t>像</a:t>
            </a:r>
            <a:r>
              <a:rPr lang="zh-CN" altLang="zh-CN" sz="2000" dirty="0" smtClean="0"/>
              <a:t>素用</a:t>
            </a:r>
            <a:r>
              <a:rPr lang="zh-CN" altLang="en-US" sz="2000" dirty="0" smtClean="0"/>
              <a:t>不到</a:t>
            </a:r>
            <a:r>
              <a:rPr lang="en-US" altLang="zh-CN" sz="2000" dirty="0" smtClean="0"/>
              <a:t>1</a:t>
            </a:r>
            <a:r>
              <a:rPr lang="zh-CN" altLang="zh-CN" sz="2000" dirty="0" smtClean="0"/>
              <a:t>个比特</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p:cNvSpPr>
          <p:nvPr>
            <p:ph type="title"/>
          </p:nvPr>
        </p:nvSpPr>
        <p:spPr/>
        <p:txBody>
          <a:bodyPr/>
          <a:lstStyle/>
          <a:p>
            <a:r>
              <a:rPr lang="zh-CN" altLang="en-US" smtClean="0">
                <a:ea typeface="宋体" pitchFamily="2" charset="-122"/>
              </a:rPr>
              <a:t>组成位数据流</a:t>
            </a:r>
          </a:p>
        </p:txBody>
      </p:sp>
      <p:sp>
        <p:nvSpPr>
          <p:cNvPr id="111619" name="内容占位符 2"/>
          <p:cNvSpPr>
            <a:spLocks noGrp="1"/>
          </p:cNvSpPr>
          <p:nvPr>
            <p:ph idx="1"/>
          </p:nvPr>
        </p:nvSpPr>
        <p:spPr/>
        <p:txBody>
          <a:bodyPr/>
          <a:lstStyle/>
          <a:p>
            <a:r>
              <a:rPr lang="en-US" altLang="zh-CN" dirty="0" smtClean="0">
                <a:ea typeface="宋体" pitchFamily="2" charset="-122"/>
              </a:rPr>
              <a:t>JPEG</a:t>
            </a:r>
            <a:r>
              <a:rPr lang="zh-CN" altLang="en-US" dirty="0" smtClean="0">
                <a:latin typeface="宋体" pitchFamily="2" charset="-122"/>
                <a:ea typeface="宋体" pitchFamily="2" charset="-122"/>
              </a:rPr>
              <a:t>编码的最后一个步骤是把各种标记代码和编码后的图像数据组成一帧一帧的数据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这样做的目的是为了便于传输、存储和译码器进行译码，这样组织的数据通常称为</a:t>
            </a:r>
            <a:r>
              <a:rPr lang="en-US" altLang="zh-CN" dirty="0" smtClean="0">
                <a:ea typeface="宋体" pitchFamily="2" charset="-122"/>
              </a:rPr>
              <a:t>JPEG</a:t>
            </a:r>
            <a:r>
              <a:rPr lang="zh-CN" altLang="en-US" dirty="0" smtClean="0">
                <a:latin typeface="宋体" pitchFamily="2" charset="-122"/>
                <a:ea typeface="宋体" pitchFamily="2" charset="-122"/>
              </a:rPr>
              <a:t>位数据流</a:t>
            </a:r>
            <a:endParaRPr lang="zh-CN" altLang="en-US" dirty="0" smtClean="0">
              <a:ea typeface="宋体" pitchFamily="2" charset="-122"/>
            </a:endParaRPr>
          </a:p>
        </p:txBody>
      </p:sp>
      <p:sp>
        <p:nvSpPr>
          <p:cNvPr id="1116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完整的编码过程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3346" name="Object 9"/>
          <p:cNvGraphicFramePr>
            <a:graphicFrameLocks noChangeAspect="1"/>
          </p:cNvGraphicFramePr>
          <p:nvPr/>
        </p:nvGraphicFramePr>
        <p:xfrm>
          <a:off x="179512" y="1371600"/>
          <a:ext cx="8900440" cy="4433664"/>
        </p:xfrm>
        <a:graphic>
          <a:graphicData uri="http://schemas.openxmlformats.org/presentationml/2006/ole">
            <p:oleObj spid="_x0000_s313346" name="Visio" r:id="rId3" imgW="10283647" imgH="5123383" progId="Visio.Drawing.11">
              <p:embed/>
            </p:oleObj>
          </a:graphicData>
        </a:graphic>
      </p:graphicFrame>
      <p:sp>
        <p:nvSpPr>
          <p:cNvPr id="6" name="TextBox 5"/>
          <p:cNvSpPr txBox="1"/>
          <p:nvPr/>
        </p:nvSpPr>
        <p:spPr>
          <a:xfrm>
            <a:off x="7956376" y="1310571"/>
            <a:ext cx="936475" cy="246221"/>
          </a:xfrm>
          <a:prstGeom prst="rect">
            <a:avLst/>
          </a:prstGeom>
          <a:noFill/>
        </p:spPr>
        <p:txBody>
          <a:bodyPr wrap="none" rtlCol="0">
            <a:spAutoFit/>
          </a:bodyPr>
          <a:lstStyle/>
          <a:p>
            <a:r>
              <a:rPr lang="zh-CN" altLang="en-US" sz="1000" dirty="0" smtClean="0"/>
              <a:t>设</a:t>
            </a:r>
            <a:r>
              <a:rPr lang="en-US" altLang="zh-CN" sz="1000" dirty="0" smtClean="0"/>
              <a:t>DC</a:t>
            </a:r>
            <a:r>
              <a:rPr lang="en-US" altLang="zh-CN" sz="1000" baseline="-25000" dirty="0" smtClean="0"/>
              <a:t>i-1</a:t>
            </a:r>
            <a:r>
              <a:rPr lang="en-US" altLang="zh-CN" sz="1000" dirty="0" smtClean="0"/>
              <a:t>=20</a:t>
            </a:r>
            <a:endParaRPr lang="zh-CN" altLang="en-US" sz="1000" dirty="0"/>
          </a:p>
        </p:txBody>
      </p:sp>
      <p:sp>
        <p:nvSpPr>
          <p:cNvPr id="7" name="TextBox 6"/>
          <p:cNvSpPr txBox="1"/>
          <p:nvPr/>
        </p:nvSpPr>
        <p:spPr>
          <a:xfrm>
            <a:off x="827584" y="5877272"/>
            <a:ext cx="7053534" cy="369332"/>
          </a:xfrm>
          <a:prstGeom prst="rect">
            <a:avLst/>
          </a:prstGeom>
          <a:noFill/>
        </p:spPr>
        <p:txBody>
          <a:bodyPr wrap="none" rtlCol="0">
            <a:spAutoFit/>
          </a:bodyPr>
          <a:lstStyle/>
          <a:p>
            <a:r>
              <a:rPr lang="zh-CN" altLang="zh-CN" sz="1800" dirty="0" smtClean="0"/>
              <a:t>总共</a:t>
            </a:r>
            <a:r>
              <a:rPr lang="en-US" altLang="zh-CN" sz="1800" dirty="0" smtClean="0"/>
              <a:t>32</a:t>
            </a:r>
            <a:r>
              <a:rPr lang="zh-CN" altLang="zh-CN" sz="1800" dirty="0" smtClean="0"/>
              <a:t>比特，其压缩比是</a:t>
            </a:r>
            <a:r>
              <a:rPr lang="en-US" altLang="zh-CN" sz="1800" dirty="0" smtClean="0"/>
              <a:t>64</a:t>
            </a:r>
            <a:r>
              <a:rPr lang="zh-CN" altLang="zh-CN" sz="1800" dirty="0" smtClean="0"/>
              <a:t>×</a:t>
            </a:r>
            <a:r>
              <a:rPr lang="en-US" altLang="zh-CN" sz="1800" dirty="0" smtClean="0"/>
              <a:t>8/32 = 16</a:t>
            </a:r>
            <a:r>
              <a:rPr lang="zh-CN" altLang="zh-CN" sz="1800" dirty="0" smtClean="0"/>
              <a:t>，每个</a:t>
            </a:r>
            <a:r>
              <a:rPr lang="zh-CN" altLang="en-US" sz="1800" dirty="0" smtClean="0"/>
              <a:t>像</a:t>
            </a:r>
            <a:r>
              <a:rPr lang="zh-CN" altLang="zh-CN" sz="1800" dirty="0" smtClean="0"/>
              <a:t>素用</a:t>
            </a:r>
            <a:r>
              <a:rPr lang="zh-CN" altLang="en-US" sz="1800" dirty="0" smtClean="0"/>
              <a:t>半</a:t>
            </a:r>
            <a:r>
              <a:rPr lang="zh-CN" altLang="zh-CN" sz="1800" dirty="0" smtClean="0"/>
              <a:t>个比特</a:t>
            </a:r>
            <a:endParaRPr lang="zh-CN" altLang="en-US" sz="1800" dirty="0" smtClean="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lang="zh-CN" altLang="en-US" smtClean="0">
                <a:ea typeface="宋体" pitchFamily="2" charset="-122"/>
              </a:rPr>
              <a:t>习题</a:t>
            </a:r>
          </a:p>
        </p:txBody>
      </p:sp>
      <p:sp>
        <p:nvSpPr>
          <p:cNvPr id="112643" name="内容占位符 2"/>
          <p:cNvSpPr>
            <a:spLocks noGrp="1"/>
          </p:cNvSpPr>
          <p:nvPr>
            <p:ph idx="1"/>
          </p:nvPr>
        </p:nvSpPr>
        <p:spPr>
          <a:xfrm>
            <a:off x="714375" y="1371600"/>
            <a:ext cx="7972425" cy="4700588"/>
          </a:xfrm>
        </p:spPr>
        <p:txBody>
          <a:bodyPr/>
          <a:lstStyle/>
          <a:p>
            <a:r>
              <a:rPr lang="en-US" altLang="zh-CN" dirty="0" smtClean="0">
                <a:ea typeface="宋体" pitchFamily="2" charset="-122"/>
              </a:rPr>
              <a:t>JPEG</a:t>
            </a:r>
            <a:r>
              <a:rPr lang="zh-CN" altLang="en-US" dirty="0" smtClean="0">
                <a:ea typeface="宋体" pitchFamily="2" charset="-122"/>
              </a:rPr>
              <a:t>压缩编码算法的主要计算步骤是：①</a:t>
            </a:r>
            <a:r>
              <a:rPr lang="en-US" altLang="zh-CN" dirty="0" smtClean="0">
                <a:ea typeface="宋体" pitchFamily="2" charset="-122"/>
              </a:rPr>
              <a:t>DCT</a:t>
            </a:r>
            <a:r>
              <a:rPr lang="zh-CN" altLang="en-US" dirty="0" smtClean="0">
                <a:ea typeface="宋体" pitchFamily="2" charset="-122"/>
              </a:rPr>
              <a:t>变换；②量化；③</a:t>
            </a:r>
            <a:r>
              <a:rPr lang="en-US" altLang="zh-CN" dirty="0" smtClean="0">
                <a:ea typeface="宋体" pitchFamily="2" charset="-122"/>
              </a:rPr>
              <a:t>Z</a:t>
            </a:r>
            <a:r>
              <a:rPr lang="zh-CN" altLang="en-US" dirty="0" smtClean="0">
                <a:ea typeface="宋体" pitchFamily="2" charset="-122"/>
              </a:rPr>
              <a:t>字形编码；④使用</a:t>
            </a:r>
            <a:r>
              <a:rPr lang="en-US" altLang="zh-CN" dirty="0" smtClean="0">
                <a:ea typeface="宋体" pitchFamily="2" charset="-122"/>
              </a:rPr>
              <a:t>DPCM</a:t>
            </a:r>
            <a:r>
              <a:rPr lang="zh-CN" altLang="en-US" dirty="0" smtClean="0">
                <a:ea typeface="宋体" pitchFamily="2" charset="-122"/>
              </a:rPr>
              <a:t>对直流系数进行编码；⑤使用</a:t>
            </a:r>
            <a:r>
              <a:rPr lang="en-US" altLang="zh-CN" dirty="0" smtClean="0">
                <a:ea typeface="宋体" pitchFamily="2" charset="-122"/>
              </a:rPr>
              <a:t>RLE</a:t>
            </a:r>
            <a:r>
              <a:rPr lang="zh-CN" altLang="en-US" dirty="0" smtClean="0">
                <a:ea typeface="宋体" pitchFamily="2" charset="-122"/>
              </a:rPr>
              <a:t>对交流系数进行编码；⑥熵编码。假设计算机的精度足够高，问在上述计算方法中，哪些计算对图像的质量是有损的？哪些计算对图像的质量是无损的？</a:t>
            </a:r>
          </a:p>
        </p:txBody>
      </p:sp>
      <p:sp>
        <p:nvSpPr>
          <p:cNvPr id="1126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a:xfrm>
            <a:off x="1187624" y="476672"/>
            <a:ext cx="7381056" cy="563563"/>
          </a:xfrm>
        </p:spPr>
        <p:txBody>
          <a:bodyPr/>
          <a:lstStyle/>
          <a:p>
            <a:r>
              <a:rPr lang="zh-CN" altLang="en-US" dirty="0" smtClean="0">
                <a:ea typeface="宋体" pitchFamily="2" charset="-122"/>
              </a:rPr>
              <a:t>典型</a:t>
            </a:r>
            <a:r>
              <a:rPr lang="en-US" altLang="zh-CN" dirty="0" smtClean="0">
                <a:ea typeface="宋体" pitchFamily="2" charset="-122"/>
              </a:rPr>
              <a:t>JPEG</a:t>
            </a:r>
            <a:r>
              <a:rPr lang="zh-CN" altLang="en-US" dirty="0" smtClean="0">
                <a:ea typeface="宋体" pitchFamily="2" charset="-122"/>
              </a:rPr>
              <a:t>文件</a:t>
            </a:r>
            <a:r>
              <a:rPr lang="en-US" altLang="zh-CN" dirty="0" smtClean="0">
                <a:ea typeface="宋体" pitchFamily="2" charset="-122"/>
              </a:rPr>
              <a:t>——JFIF</a:t>
            </a:r>
            <a:r>
              <a:rPr lang="zh-CN" altLang="en-US" dirty="0" smtClean="0">
                <a:ea typeface="宋体" pitchFamily="2" charset="-122"/>
              </a:rPr>
              <a:t>文件格式</a:t>
            </a:r>
          </a:p>
        </p:txBody>
      </p:sp>
      <p:sp>
        <p:nvSpPr>
          <p:cNvPr id="102403" name="内容占位符 2"/>
          <p:cNvSpPr>
            <a:spLocks noGrp="1"/>
          </p:cNvSpPr>
          <p:nvPr>
            <p:ph idx="1"/>
          </p:nvPr>
        </p:nvSpPr>
        <p:spPr>
          <a:xfrm>
            <a:off x="899592" y="1052736"/>
            <a:ext cx="7704856" cy="5379492"/>
          </a:xfrm>
        </p:spPr>
        <p:txBody>
          <a:bodyPr/>
          <a:lstStyle/>
          <a:p>
            <a:r>
              <a:rPr lang="en-US" altLang="zh-CN" sz="2800" dirty="0" smtClean="0"/>
              <a:t>JPEG</a:t>
            </a:r>
            <a:r>
              <a:rPr lang="zh-CN" altLang="en-US" sz="2800" dirty="0" smtClean="0"/>
              <a:t>委员会在制定</a:t>
            </a:r>
            <a:r>
              <a:rPr lang="en-US" altLang="zh-CN" sz="2800" dirty="0" smtClean="0"/>
              <a:t>JPEG</a:t>
            </a:r>
            <a:r>
              <a:rPr lang="zh-CN" altLang="en-US" sz="2800" dirty="0" smtClean="0"/>
              <a:t>标准时定义了许多标记</a:t>
            </a:r>
            <a:r>
              <a:rPr lang="en-US" altLang="zh-CN" sz="2800" dirty="0" smtClean="0"/>
              <a:t>(marker)</a:t>
            </a:r>
            <a:r>
              <a:rPr lang="zh-CN" altLang="en-US" sz="2800" dirty="0" smtClean="0"/>
              <a:t>，用来区分和识别图像数据及其相关信息</a:t>
            </a:r>
            <a:endParaRPr lang="en-US" altLang="zh-CN" sz="2800" dirty="0" smtClean="0"/>
          </a:p>
          <a:p>
            <a:r>
              <a:rPr lang="en-US" altLang="zh-CN" sz="2800" dirty="0" smtClean="0"/>
              <a:t>JPEG</a:t>
            </a:r>
            <a:r>
              <a:rPr lang="zh-CN" altLang="en-US" sz="2800" dirty="0" smtClean="0"/>
              <a:t>标准委员会没有对</a:t>
            </a:r>
            <a:r>
              <a:rPr lang="en-US" altLang="zh-CN" sz="2800" dirty="0" smtClean="0"/>
              <a:t>JPEG</a:t>
            </a:r>
            <a:r>
              <a:rPr lang="zh-CN" altLang="en-US" sz="2800" dirty="0" smtClean="0"/>
              <a:t>文件格式作出明确的定义，现在广泛使用的</a:t>
            </a:r>
            <a:r>
              <a:rPr lang="en-US" altLang="zh-CN" sz="2800" dirty="0" smtClean="0"/>
              <a:t>JPEG</a:t>
            </a:r>
            <a:r>
              <a:rPr lang="zh-CN" altLang="en-US" sz="2800" dirty="0" smtClean="0"/>
              <a:t>文件格式是</a:t>
            </a:r>
            <a:r>
              <a:rPr lang="en-US" altLang="zh-CN" sz="2800" dirty="0" smtClean="0"/>
              <a:t>1992</a:t>
            </a:r>
            <a:r>
              <a:rPr lang="zh-CN" altLang="en-US" sz="2800" dirty="0" smtClean="0"/>
              <a:t>年</a:t>
            </a:r>
            <a:r>
              <a:rPr lang="en-US" altLang="zh-CN" sz="2800" dirty="0" smtClean="0"/>
              <a:t>9</a:t>
            </a:r>
            <a:r>
              <a:rPr lang="zh-CN" altLang="en-US" sz="2800" dirty="0" smtClean="0"/>
              <a:t>月</a:t>
            </a:r>
            <a:r>
              <a:rPr lang="en-US" altLang="zh-CN" sz="2800" dirty="0" smtClean="0"/>
              <a:t>C-Cube Microsystems</a:t>
            </a:r>
            <a:r>
              <a:rPr lang="zh-CN" altLang="en-US" sz="2800" dirty="0" smtClean="0"/>
              <a:t>公司提出的</a:t>
            </a:r>
            <a:r>
              <a:rPr lang="en-US" altLang="zh-CN" sz="2800" dirty="0" smtClean="0"/>
              <a:t>JPEG</a:t>
            </a:r>
            <a:r>
              <a:rPr lang="zh-CN" altLang="en-US" sz="2800" dirty="0" smtClean="0"/>
              <a:t>文件交换格式</a:t>
            </a:r>
            <a:r>
              <a:rPr lang="en-US" altLang="zh-CN" sz="2800" dirty="0" smtClean="0"/>
              <a:t>(JPEG File Interchange Format</a:t>
            </a:r>
            <a:r>
              <a:rPr lang="zh-CN" altLang="en-US" sz="2800" dirty="0" smtClean="0"/>
              <a:t>，</a:t>
            </a:r>
            <a:r>
              <a:rPr lang="en-US" altLang="zh-CN" sz="2800" dirty="0" smtClean="0"/>
              <a:t>JFIF)</a:t>
            </a:r>
            <a:r>
              <a:rPr lang="zh-CN" altLang="en-US" sz="2800" dirty="0" smtClean="0"/>
              <a:t>，版本号为</a:t>
            </a:r>
            <a:r>
              <a:rPr lang="en-US" altLang="zh-CN" sz="2800" dirty="0" smtClean="0"/>
              <a:t>1.02</a:t>
            </a:r>
          </a:p>
          <a:p>
            <a:r>
              <a:rPr lang="zh-CN" altLang="en-US" sz="2800" dirty="0" smtClean="0"/>
              <a:t>由于</a:t>
            </a:r>
            <a:r>
              <a:rPr lang="en-US" altLang="zh-CN" sz="2800" dirty="0" smtClean="0"/>
              <a:t>JFIF</a:t>
            </a:r>
            <a:r>
              <a:rPr lang="zh-CN" altLang="en-US" sz="2800" dirty="0" smtClean="0"/>
              <a:t>文件格式直接使用</a:t>
            </a:r>
            <a:r>
              <a:rPr lang="en-US" altLang="zh-CN" sz="2800" dirty="0" smtClean="0"/>
              <a:t>JPEG</a:t>
            </a:r>
            <a:r>
              <a:rPr lang="zh-CN" altLang="en-US" sz="2800" dirty="0" smtClean="0"/>
              <a:t>标准为应用程序定义的许多标记，因此</a:t>
            </a:r>
            <a:r>
              <a:rPr lang="en-US" altLang="zh-CN" sz="2800" dirty="0" smtClean="0"/>
              <a:t>JFIF</a:t>
            </a:r>
            <a:r>
              <a:rPr lang="zh-CN" altLang="en-US" sz="2800" dirty="0" smtClean="0"/>
              <a:t>格式就成了事实上的</a:t>
            </a:r>
            <a:r>
              <a:rPr lang="en-US" altLang="zh-CN" sz="2800" dirty="0" smtClean="0"/>
              <a:t>JPEG</a:t>
            </a:r>
            <a:r>
              <a:rPr lang="zh-CN" altLang="en-US" sz="2800" dirty="0" smtClean="0"/>
              <a:t>文件交换格式标准</a:t>
            </a:r>
            <a:endParaRPr lang="en-US" altLang="zh-CN" sz="2800" dirty="0" smtClean="0">
              <a:ea typeface="宋体" pitchFamily="2" charset="-122"/>
            </a:endParaRPr>
          </a:p>
          <a:p>
            <a:endParaRPr lang="en-US" altLang="zh-CN" sz="2800" dirty="0" smtClean="0">
              <a:ea typeface="宋体" pitchFamily="2" charset="-122"/>
            </a:endParaRPr>
          </a:p>
          <a:p>
            <a:pPr lvl="1"/>
            <a:endParaRPr lang="zh-CN" altLang="en-US" sz="2400" dirty="0" smtClean="0">
              <a:ea typeface="宋体" pitchFamily="2" charset="-122"/>
            </a:endParaRPr>
          </a:p>
        </p:txBody>
      </p:sp>
      <p:sp>
        <p:nvSpPr>
          <p:cNvPr id="1024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文件特点及组成</a:t>
            </a:r>
            <a:endParaRPr lang="zh-CN" altLang="en-US" dirty="0"/>
          </a:p>
        </p:txBody>
      </p:sp>
      <p:sp>
        <p:nvSpPr>
          <p:cNvPr id="3" name="内容占位符 2"/>
          <p:cNvSpPr>
            <a:spLocks noGrp="1"/>
          </p:cNvSpPr>
          <p:nvPr>
            <p:ph idx="1"/>
          </p:nvPr>
        </p:nvSpPr>
        <p:spPr>
          <a:xfrm>
            <a:off x="611560" y="1340768"/>
            <a:ext cx="7920880" cy="4968552"/>
          </a:xfrm>
        </p:spPr>
        <p:txBody>
          <a:bodyPr/>
          <a:lstStyle/>
          <a:p>
            <a:r>
              <a:rPr lang="zh-CN" altLang="en-US" sz="2800" dirty="0" smtClean="0"/>
              <a:t>是一种基于</a:t>
            </a:r>
            <a:r>
              <a:rPr lang="en-US" altLang="zh-CN" sz="2800" dirty="0" smtClean="0"/>
              <a:t>DCT</a:t>
            </a:r>
            <a:r>
              <a:rPr lang="zh-CN" altLang="en-US" sz="2800" dirty="0" smtClean="0"/>
              <a:t>的静止图像压缩和解压缩算法</a:t>
            </a:r>
            <a:endParaRPr lang="en-US" altLang="zh-CN" sz="2800" dirty="0" smtClean="0">
              <a:ea typeface="宋体" pitchFamily="2" charset="-122"/>
            </a:endParaRPr>
          </a:p>
          <a:p>
            <a:r>
              <a:rPr lang="zh-CN" altLang="en-US" sz="2800" dirty="0" smtClean="0">
                <a:ea typeface="宋体" pitchFamily="2" charset="-122"/>
              </a:rPr>
              <a:t>用有损压缩方式去除冗余的图像和彩色数据，在获得极高压缩率（</a:t>
            </a:r>
            <a:r>
              <a:rPr lang="en-US" altLang="zh-CN" sz="2800" dirty="0" smtClean="0"/>
              <a:t> 10:1 </a:t>
            </a:r>
            <a:r>
              <a:rPr lang="zh-CN" altLang="en-US" sz="2800" dirty="0" smtClean="0"/>
              <a:t>～ </a:t>
            </a:r>
            <a:r>
              <a:rPr lang="en-US" altLang="zh-CN" sz="2800" dirty="0" smtClean="0"/>
              <a:t>100:1 </a:t>
            </a:r>
            <a:r>
              <a:rPr lang="zh-CN" altLang="en-US" sz="2800" dirty="0" smtClean="0">
                <a:ea typeface="宋体" pitchFamily="2" charset="-122"/>
              </a:rPr>
              <a:t>）的同时，能展现十分丰富和生动的图像，适用于</a:t>
            </a:r>
            <a:r>
              <a:rPr lang="zh-CN" altLang="en-US" sz="2800" dirty="0" smtClean="0"/>
              <a:t>在存储容量有限的条件下进行携带和传输，如网络传输</a:t>
            </a:r>
            <a:endParaRPr lang="en-US" altLang="zh-CN" sz="2800" dirty="0" smtClean="0"/>
          </a:p>
          <a:p>
            <a:r>
              <a:rPr lang="zh-CN" altLang="en-US" sz="2800" b="0" dirty="0" smtClean="0">
                <a:latin typeface="Times New Roman" pitchFamily="18" charset="0"/>
              </a:rPr>
              <a:t> </a:t>
            </a:r>
            <a:r>
              <a:rPr lang="en-US" altLang="zh-CN" sz="2800" dirty="0" smtClean="0"/>
              <a:t>JPEG</a:t>
            </a:r>
            <a:r>
              <a:rPr lang="zh-CN" altLang="en-US" sz="2800" dirty="0" smtClean="0"/>
              <a:t>文件大体上可以分成两个部分</a:t>
            </a:r>
            <a:endParaRPr lang="en-US" altLang="zh-CN" sz="2800" dirty="0" smtClean="0"/>
          </a:p>
          <a:p>
            <a:pPr lvl="1"/>
            <a:r>
              <a:rPr lang="zh-CN" altLang="en-US" sz="2400" dirty="0" smtClean="0"/>
              <a:t>标记码：</a:t>
            </a:r>
            <a:r>
              <a:rPr lang="en-US" altLang="zh-CN" sz="2400" dirty="0" smtClean="0"/>
              <a:t>JPEG</a:t>
            </a:r>
            <a:r>
              <a:rPr lang="zh-CN" altLang="en-US" sz="2400" dirty="0" smtClean="0"/>
              <a:t>图像的所有信息，如图像的宽、高、</a:t>
            </a:r>
            <a:r>
              <a:rPr lang="en-US" altLang="zh-CN" sz="2400" dirty="0" smtClean="0"/>
              <a:t>Huffman</a:t>
            </a:r>
            <a:r>
              <a:rPr lang="zh-CN" altLang="en-US" sz="2400" dirty="0" smtClean="0"/>
              <a:t>表、量化表等等</a:t>
            </a:r>
            <a:endParaRPr lang="en-US" altLang="zh-CN" sz="2400" dirty="0" smtClean="0">
              <a:ea typeface="宋体" pitchFamily="2" charset="-122"/>
            </a:endParaRPr>
          </a:p>
          <a:p>
            <a:pPr lvl="1"/>
            <a:r>
              <a:rPr lang="zh-CN" altLang="en-US" sz="2400" dirty="0" smtClean="0">
                <a:ea typeface="宋体" pitchFamily="2" charset="-122"/>
              </a:rPr>
              <a:t>压缩数据：若图象的高和宽不是</a:t>
            </a:r>
            <a:r>
              <a:rPr lang="en-US" altLang="zh-CN" sz="2400" dirty="0" smtClean="0">
                <a:ea typeface="宋体" pitchFamily="2" charset="-122"/>
              </a:rPr>
              <a:t>MCU</a:t>
            </a:r>
            <a:r>
              <a:rPr lang="zh-CN" altLang="en-US" sz="2400" dirty="0" smtClean="0">
                <a:ea typeface="宋体" pitchFamily="2" charset="-122"/>
              </a:rPr>
              <a:t>（最小编码单元）的整数倍，则对图象的底边和最右列进行复制</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压缩和解压的速度</a:t>
            </a:r>
          </a:p>
        </p:txBody>
      </p:sp>
      <p:sp>
        <p:nvSpPr>
          <p:cNvPr id="30723" name="内容占位符 2"/>
          <p:cNvSpPr>
            <a:spLocks noGrp="1"/>
          </p:cNvSpPr>
          <p:nvPr>
            <p:ph idx="1"/>
          </p:nvPr>
        </p:nvSpPr>
        <p:spPr>
          <a:xfrm>
            <a:off x="285750" y="1371600"/>
            <a:ext cx="8572500" cy="4700588"/>
          </a:xfrm>
        </p:spPr>
        <p:txBody>
          <a:bodyPr/>
          <a:lstStyle/>
          <a:p>
            <a:pPr algn="just">
              <a:lnSpc>
                <a:spcPct val="144000"/>
              </a:lnSpc>
              <a:buClr>
                <a:schemeClr val="accent2"/>
              </a:buClr>
            </a:pPr>
            <a:r>
              <a:rPr kumimoji="1" lang="zh-CN" altLang="en-US" smtClean="0">
                <a:ea typeface="宋体" pitchFamily="2" charset="-122"/>
              </a:rPr>
              <a:t>在许多应用中，压缩和解压可能不同时用，在不同的位置不同的系统中。所以压缩、解压速度分别估计。</a:t>
            </a:r>
          </a:p>
          <a:p>
            <a:pPr algn="just">
              <a:lnSpc>
                <a:spcPct val="144000"/>
              </a:lnSpc>
              <a:buClr>
                <a:schemeClr val="accent2"/>
              </a:buClr>
            </a:pPr>
            <a:r>
              <a:rPr kumimoji="1" lang="zh-CN" altLang="en-US" smtClean="0">
                <a:ea typeface="宋体" pitchFamily="2" charset="-122"/>
              </a:rPr>
              <a:t>静态图象中，压缩速度没有解压速度严格；</a:t>
            </a:r>
            <a:endParaRPr kumimoji="1" lang="en-US" altLang="zh-CN" smtClean="0">
              <a:ea typeface="宋体" pitchFamily="2" charset="-122"/>
            </a:endParaRPr>
          </a:p>
          <a:p>
            <a:pPr algn="just">
              <a:lnSpc>
                <a:spcPct val="144000"/>
              </a:lnSpc>
              <a:buClr>
                <a:schemeClr val="accent2"/>
              </a:buClr>
            </a:pPr>
            <a:r>
              <a:rPr kumimoji="1" lang="zh-CN" altLang="en-US" smtClean="0">
                <a:ea typeface="宋体" pitchFamily="2" charset="-122"/>
              </a:rPr>
              <a:t>动态图象中，压缩、解压速度都有要求，因为需实时地从摄像机或</a:t>
            </a:r>
            <a:r>
              <a:rPr kumimoji="1" lang="en-US" altLang="zh-CN" smtClean="0">
                <a:ea typeface="宋体" pitchFamily="2" charset="-122"/>
              </a:rPr>
              <a:t>VCR</a:t>
            </a:r>
            <a:r>
              <a:rPr kumimoji="1" lang="zh-CN" altLang="en-US" smtClean="0">
                <a:ea typeface="宋体" pitchFamily="2" charset="-122"/>
              </a:rPr>
              <a:t>中抓取动态视频</a:t>
            </a:r>
          </a:p>
          <a:p>
            <a:endParaRPr lang="zh-CN" altLang="en-US" smtClean="0">
              <a:ea typeface="宋体"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188640"/>
            <a:ext cx="5400600" cy="603448"/>
          </a:xfrm>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683568" y="4365104"/>
            <a:ext cx="8208912" cy="1944216"/>
          </a:xfrm>
        </p:spPr>
        <p:txBody>
          <a:bodyPr/>
          <a:lstStyle/>
          <a:p>
            <a:r>
              <a:rPr lang="zh-CN" altLang="en-US" sz="2400" dirty="0" smtClean="0"/>
              <a:t>若压缩图像是非交替的，那么</a:t>
            </a:r>
            <a:r>
              <a:rPr lang="en-US" altLang="zh-CN" sz="2400" dirty="0" smtClean="0"/>
              <a:t>MCU</a:t>
            </a:r>
            <a:r>
              <a:rPr lang="zh-CN" altLang="en-US" sz="2400" dirty="0" smtClean="0"/>
              <a:t>定义为一个数据单元</a:t>
            </a:r>
            <a:endParaRPr lang="en-US" altLang="zh-CN" sz="2400" dirty="0" smtClean="0"/>
          </a:p>
          <a:p>
            <a:pPr lvl="1"/>
            <a:r>
              <a:rPr lang="zh-CN" altLang="en-US" sz="2000" dirty="0" smtClean="0"/>
              <a:t>非交替的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n</a:t>
            </a:r>
            <a:r>
              <a:rPr lang="en-US" altLang="zh-CN" sz="2000" dirty="0" smtClean="0"/>
              <a:t>/B</a:t>
            </a:r>
            <a:r>
              <a:rPr lang="en-US" altLang="zh-CN" sz="2000" baseline="-25000" dirty="0" smtClean="0"/>
              <a:t>1</a:t>
            </a:r>
            <a:r>
              <a:rPr lang="en-US" altLang="zh-CN" sz="2000" dirty="0" smtClean="0"/>
              <a:t>/…/</a:t>
            </a:r>
            <a:r>
              <a:rPr lang="en-US" altLang="zh-CN" sz="2000" dirty="0" err="1" smtClean="0"/>
              <a:t>B</a:t>
            </a:r>
            <a:r>
              <a:rPr lang="en-US" altLang="zh-CN" sz="2000" baseline="-25000" dirty="0" err="1" smtClean="0"/>
              <a:t>n</a:t>
            </a:r>
            <a:r>
              <a:rPr lang="en-US" altLang="zh-CN" sz="2000" dirty="0" smtClean="0"/>
              <a:t> /C</a:t>
            </a:r>
            <a:r>
              <a:rPr lang="en-US" altLang="zh-CN" sz="2000" baseline="-25000" dirty="0" smtClean="0"/>
              <a:t>1</a:t>
            </a:r>
            <a:r>
              <a:rPr lang="en-US" altLang="zh-CN" sz="2000" dirty="0" smtClean="0"/>
              <a:t>/…/</a:t>
            </a:r>
            <a:r>
              <a:rPr lang="en-US" altLang="zh-CN" sz="2000" dirty="0" err="1" smtClean="0"/>
              <a:t>C</a:t>
            </a:r>
            <a:r>
              <a:rPr lang="en-US" altLang="zh-CN" sz="2000" baseline="-25000" dirty="0" err="1" smtClean="0"/>
              <a:t>n</a:t>
            </a:r>
            <a:endParaRPr lang="en-US" altLang="zh-CN" sz="2000" baseline="-25000" dirty="0" smtClean="0"/>
          </a:p>
          <a:p>
            <a:r>
              <a:rPr lang="zh-CN" altLang="en-US" sz="2400" dirty="0" smtClean="0"/>
              <a:t>若压缩数据是交替的，那么</a:t>
            </a:r>
            <a:r>
              <a:rPr lang="en-US" altLang="zh-CN" sz="2400" dirty="0" smtClean="0"/>
              <a:t>MCU</a:t>
            </a:r>
            <a:r>
              <a:rPr lang="zh-CN" altLang="en-US" sz="2400" dirty="0" smtClean="0"/>
              <a:t>就包含一个或多个数据单元，它们来自不同的分量</a:t>
            </a:r>
          </a:p>
          <a:p>
            <a:pPr lvl="1"/>
            <a:r>
              <a:rPr lang="zh-CN" altLang="en-US" sz="2000" dirty="0" smtClean="0"/>
              <a:t>交替的</a:t>
            </a:r>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t>
            </a:r>
            <a:r>
              <a:rPr lang="en-US" altLang="zh-CN" sz="2000" dirty="0" err="1" smtClean="0"/>
              <a:t>A</a:t>
            </a:r>
            <a:r>
              <a:rPr lang="en-US" altLang="zh-CN" sz="2000" baseline="-25000" dirty="0" err="1" smtClean="0"/>
              <a:t>n</a:t>
            </a:r>
            <a:r>
              <a:rPr lang="en-US" altLang="zh-CN" sz="2000" dirty="0" err="1" smtClean="0"/>
              <a:t>B</a:t>
            </a:r>
            <a:r>
              <a:rPr lang="en-US" altLang="zh-CN" sz="2000" baseline="-25000" dirty="0" err="1" smtClean="0"/>
              <a:t>n</a:t>
            </a:r>
            <a:r>
              <a:rPr lang="en-US" altLang="zh-CN" sz="2000" dirty="0" err="1" smtClean="0"/>
              <a:t>C</a:t>
            </a:r>
            <a:r>
              <a:rPr lang="en-US" altLang="zh-CN" sz="2000" baseline="-25000" dirty="0" err="1" smtClean="0"/>
              <a:t>n</a:t>
            </a:r>
            <a:endParaRPr lang="zh-CN" altLang="en-US" sz="2000" baseline="-25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1835696" y="836712"/>
            <a:ext cx="5688632" cy="34704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最小编码单元</a:t>
            </a:r>
            <a:r>
              <a:rPr lang="en-US" altLang="zh-CN" dirty="0" smtClean="0"/>
              <a:t>)</a:t>
            </a:r>
            <a:endParaRPr lang="zh-CN" altLang="en-US" dirty="0"/>
          </a:p>
        </p:txBody>
      </p:sp>
      <p:sp>
        <p:nvSpPr>
          <p:cNvPr id="3" name="内容占位符 2"/>
          <p:cNvSpPr>
            <a:spLocks noGrp="1"/>
          </p:cNvSpPr>
          <p:nvPr>
            <p:ph idx="1"/>
          </p:nvPr>
        </p:nvSpPr>
        <p:spPr>
          <a:xfrm>
            <a:off x="1043608" y="5404048"/>
            <a:ext cx="7620000" cy="905272"/>
          </a:xfrm>
        </p:spPr>
        <p:txBody>
          <a:bodyPr/>
          <a:lstStyle/>
          <a:p>
            <a:r>
              <a:rPr lang="zh-CN" altLang="en-US" sz="2400" dirty="0" smtClean="0"/>
              <a:t>分量尺寸不同的情况</a:t>
            </a:r>
            <a:endParaRPr lang="en-US" altLang="zh-CN" sz="2400" dirty="0" smtClean="0"/>
          </a:p>
          <a:p>
            <a:pPr lvl="1"/>
            <a:r>
              <a:rPr lang="en-US" altLang="zh-CN" sz="2000" dirty="0" smtClean="0"/>
              <a:t>MCU</a:t>
            </a:r>
            <a:r>
              <a:rPr lang="zh-CN" altLang="en-US" sz="2000" dirty="0" smtClean="0"/>
              <a:t>：</a:t>
            </a:r>
            <a:r>
              <a:rPr lang="en-US" altLang="zh-CN" sz="2000" dirty="0" smtClean="0"/>
              <a:t>A</a:t>
            </a:r>
            <a:r>
              <a:rPr lang="en-US" altLang="zh-CN" sz="2000" baseline="-25000" dirty="0" smtClean="0"/>
              <a:t>1</a:t>
            </a:r>
            <a:r>
              <a:rPr lang="en-US" altLang="zh-CN" sz="2000" dirty="0" smtClean="0"/>
              <a:t>A</a:t>
            </a:r>
            <a:r>
              <a:rPr lang="en-US" altLang="zh-CN" sz="2000" baseline="-25000" dirty="0" smtClean="0"/>
              <a:t>2</a:t>
            </a:r>
            <a:r>
              <a:rPr lang="en-US" altLang="zh-CN" sz="2000" dirty="0" smtClean="0"/>
              <a:t>B</a:t>
            </a:r>
            <a:r>
              <a:rPr lang="en-US" altLang="zh-CN" sz="2000" baseline="-25000" dirty="0" smtClean="0"/>
              <a:t>1</a:t>
            </a:r>
            <a:r>
              <a:rPr lang="en-US" altLang="zh-CN" sz="2000" dirty="0" smtClean="0"/>
              <a:t>C</a:t>
            </a:r>
            <a:r>
              <a:rPr lang="en-US" altLang="zh-CN" sz="2000" baseline="-25000" dirty="0" smtClean="0"/>
              <a:t>1</a:t>
            </a:r>
            <a:r>
              <a:rPr lang="en-US" altLang="zh-CN" sz="2000" dirty="0" smtClean="0"/>
              <a:t>/A</a:t>
            </a:r>
            <a:r>
              <a:rPr lang="en-US" altLang="zh-CN" sz="2000" baseline="-25000" dirty="0" smtClean="0"/>
              <a:t>3</a:t>
            </a:r>
            <a:r>
              <a:rPr lang="en-US" altLang="zh-CN" sz="2000" dirty="0" smtClean="0"/>
              <a:t>A</a:t>
            </a:r>
            <a:r>
              <a:rPr lang="en-US" altLang="zh-CN" sz="2000" baseline="-25000" dirty="0" smtClean="0"/>
              <a:t>4</a:t>
            </a:r>
            <a:r>
              <a:rPr lang="en-US" altLang="zh-CN" sz="2000" dirty="0" smtClean="0"/>
              <a:t>B</a:t>
            </a:r>
            <a:r>
              <a:rPr lang="en-US" altLang="zh-CN" sz="2000" baseline="-25000" dirty="0" smtClean="0"/>
              <a:t>2</a:t>
            </a:r>
            <a:r>
              <a:rPr lang="en-US" altLang="zh-CN" sz="2000" dirty="0" smtClean="0"/>
              <a:t>C</a:t>
            </a:r>
            <a:r>
              <a:rPr lang="en-US" altLang="zh-CN" sz="2000" baseline="-25000" dirty="0" smtClean="0"/>
              <a:t>2</a:t>
            </a:r>
            <a:r>
              <a:rPr lang="en-US" altLang="zh-CN" sz="2000" dirty="0" smtClean="0"/>
              <a:t>/…/A</a:t>
            </a:r>
            <a:r>
              <a:rPr lang="en-US" altLang="zh-CN" sz="2000" baseline="-25000" dirty="0" smtClean="0"/>
              <a:t>n-1</a:t>
            </a:r>
            <a:r>
              <a:rPr lang="en-US" altLang="zh-CN" sz="2000" dirty="0" smtClean="0"/>
              <a:t>A</a:t>
            </a:r>
            <a:r>
              <a:rPr lang="en-US" altLang="zh-CN" sz="2000" baseline="-25000" dirty="0" smtClean="0"/>
              <a:t>n</a:t>
            </a:r>
            <a:r>
              <a:rPr lang="en-US" altLang="zh-CN" sz="2000" dirty="0" smtClean="0"/>
              <a:t>B</a:t>
            </a:r>
            <a:r>
              <a:rPr lang="en-US" altLang="zh-CN" sz="2000" baseline="-25000" dirty="0" smtClean="0"/>
              <a:t>n/2</a:t>
            </a:r>
            <a:r>
              <a:rPr lang="en-US" altLang="zh-CN" sz="2000" dirty="0" smtClean="0"/>
              <a:t>C</a:t>
            </a:r>
            <a:r>
              <a:rPr lang="en-US" altLang="zh-CN" sz="2000" baseline="-25000" dirty="0" smtClean="0"/>
              <a:t>n/2</a:t>
            </a:r>
            <a:endParaRPr lang="zh-CN" altLang="en-US" sz="2000" baseline="-25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cstate="print"/>
          <a:srcRect/>
          <a:stretch>
            <a:fillRect/>
          </a:stretch>
        </p:blipFill>
        <p:spPr bwMode="auto">
          <a:xfrm>
            <a:off x="899592" y="1315963"/>
            <a:ext cx="7343304" cy="3985245"/>
          </a:xfrm>
          <a:prstGeom prst="rect">
            <a:avLst/>
          </a:prstGeom>
          <a:noFill/>
          <a:ln w="9525">
            <a:noFill/>
            <a:miter lim="800000"/>
            <a:headEnd/>
            <a:tailEnd/>
          </a:ln>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文件的颜色空间</a:t>
            </a:r>
            <a:endParaRPr lang="zh-CN" altLang="en-US" dirty="0"/>
          </a:p>
        </p:txBody>
      </p:sp>
      <p:sp>
        <p:nvSpPr>
          <p:cNvPr id="3" name="内容占位符 2"/>
          <p:cNvSpPr>
            <a:spLocks noGrp="1"/>
          </p:cNvSpPr>
          <p:nvPr>
            <p:ph idx="1"/>
          </p:nvPr>
        </p:nvSpPr>
        <p:spPr>
          <a:xfrm>
            <a:off x="323528" y="1371600"/>
            <a:ext cx="8424936" cy="905272"/>
          </a:xfrm>
        </p:spPr>
        <p:txBody>
          <a:bodyPr/>
          <a:lstStyle/>
          <a:p>
            <a:r>
              <a:rPr lang="en-US" altLang="zh-CN" sz="2400" dirty="0" smtClean="0"/>
              <a:t>JPEG</a:t>
            </a:r>
            <a:r>
              <a:rPr lang="zh-CN" altLang="en-US" sz="2400" dirty="0" smtClean="0"/>
              <a:t>使用</a:t>
            </a:r>
            <a:r>
              <a:rPr lang="en-US" altLang="zh-CN" sz="2400" dirty="0" smtClean="0"/>
              <a:t>CCIR601</a:t>
            </a:r>
            <a:r>
              <a:rPr lang="zh-CN" altLang="en-US" sz="2400" dirty="0" smtClean="0"/>
              <a:t>推荐标准采用的彩色空间</a:t>
            </a:r>
            <a:r>
              <a:rPr lang="en-US" altLang="zh-CN" sz="2400" dirty="0" err="1" smtClean="0"/>
              <a:t>YC</a:t>
            </a:r>
            <a:r>
              <a:rPr lang="en-US" altLang="zh-CN" sz="2400" baseline="-25000" dirty="0" err="1" smtClean="0"/>
              <a:t>b</a:t>
            </a:r>
            <a:r>
              <a:rPr lang="en-US" altLang="zh-CN" sz="2400" dirty="0" err="1" smtClean="0"/>
              <a:t>C</a:t>
            </a:r>
            <a:r>
              <a:rPr lang="en-US" altLang="zh-CN" sz="2400" baseline="-25000" dirty="0" err="1" smtClean="0"/>
              <a:t>r</a:t>
            </a:r>
            <a:r>
              <a:rPr lang="zh-CN" altLang="en-US" sz="2400" dirty="0" smtClean="0"/>
              <a:t>（</a:t>
            </a:r>
            <a:r>
              <a:rPr lang="en-US" altLang="zh-CN" sz="2400" dirty="0" smtClean="0"/>
              <a:t>256</a:t>
            </a:r>
            <a:r>
              <a:rPr lang="zh-CN" altLang="en-US" sz="2400" dirty="0" smtClean="0"/>
              <a:t>级），与</a:t>
            </a:r>
            <a:r>
              <a:rPr lang="en-US" altLang="zh-CN" sz="2400" dirty="0" smtClean="0"/>
              <a:t>RGB</a:t>
            </a:r>
            <a:r>
              <a:rPr lang="zh-CN" altLang="en-US" sz="2400" dirty="0" smtClean="0"/>
              <a:t>（</a:t>
            </a:r>
            <a:r>
              <a:rPr lang="en-US" altLang="zh-CN" sz="2400" dirty="0" smtClean="0"/>
              <a:t>256</a:t>
            </a:r>
            <a:r>
              <a:rPr lang="zh-CN" altLang="en-US" sz="2400" dirty="0" smtClean="0"/>
              <a:t>级）之间的互相转换关系如下：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66594" name="Object 6"/>
          <p:cNvGraphicFramePr>
            <a:graphicFrameLocks noChangeAspect="1"/>
          </p:cNvGraphicFramePr>
          <p:nvPr/>
        </p:nvGraphicFramePr>
        <p:xfrm>
          <a:off x="1005482" y="2353940"/>
          <a:ext cx="6446838" cy="1435100"/>
        </p:xfrm>
        <a:graphic>
          <a:graphicData uri="http://schemas.openxmlformats.org/presentationml/2006/ole">
            <p:oleObj spid="_x0000_s368642" name="公式" r:id="rId3" imgW="3213000" imgH="711000" progId="Equation.3">
              <p:embed/>
            </p:oleObj>
          </a:graphicData>
        </a:graphic>
      </p:graphicFrame>
      <p:graphicFrame>
        <p:nvGraphicFramePr>
          <p:cNvPr id="366596" name="Object 6"/>
          <p:cNvGraphicFramePr>
            <a:graphicFrameLocks noChangeAspect="1"/>
          </p:cNvGraphicFramePr>
          <p:nvPr/>
        </p:nvGraphicFramePr>
        <p:xfrm>
          <a:off x="1679575" y="4298156"/>
          <a:ext cx="5173663" cy="1435100"/>
        </p:xfrm>
        <a:graphic>
          <a:graphicData uri="http://schemas.openxmlformats.org/presentationml/2006/ole">
            <p:oleObj spid="_x0000_s368643" name="公式" r:id="rId4" imgW="2577960" imgH="711000" progId="Equation.3">
              <p:embed/>
            </p:oleObj>
          </a:graphicData>
        </a:graphic>
      </p:graphicFrame>
    </p:spTree>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89173"/>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8136904" cy="4104456"/>
          </a:xfrm>
        </p:spPr>
        <p:txBody>
          <a:bodyPr/>
          <a:lstStyle/>
          <a:p>
            <a:r>
              <a:rPr lang="en-US" altLang="zh-CN" sz="2400" dirty="0" smtClean="0"/>
              <a:t>JPEG</a:t>
            </a:r>
            <a:r>
              <a:rPr lang="zh-CN" altLang="zh-CN" sz="2400" dirty="0" smtClean="0"/>
              <a:t>文件格式中，一个字（</a:t>
            </a:r>
            <a:r>
              <a:rPr lang="en-US" altLang="zh-CN" sz="2400" dirty="0" smtClean="0"/>
              <a:t>16</a:t>
            </a:r>
            <a:r>
              <a:rPr lang="zh-CN" altLang="zh-CN" sz="2400" dirty="0" smtClean="0"/>
              <a:t>位）的存储使用的是</a:t>
            </a:r>
            <a:r>
              <a:rPr lang="en-US" altLang="zh-CN" sz="2400" dirty="0" smtClean="0"/>
              <a:t> Motorola </a:t>
            </a:r>
            <a:r>
              <a:rPr lang="zh-CN" altLang="zh-CN" sz="2400" dirty="0" smtClean="0"/>
              <a:t>格式</a:t>
            </a:r>
            <a:r>
              <a:rPr lang="zh-CN" altLang="en-US" sz="2400" dirty="0" smtClean="0"/>
              <a:t>，</a:t>
            </a:r>
            <a:r>
              <a:rPr lang="zh-CN" altLang="zh-CN" sz="2400" dirty="0" smtClean="0"/>
              <a:t>而不是</a:t>
            </a:r>
            <a:r>
              <a:rPr lang="en-US" altLang="zh-CN" sz="2400" dirty="0" smtClean="0"/>
              <a:t> Intel </a:t>
            </a:r>
            <a:r>
              <a:rPr lang="zh-CN" altLang="zh-CN" sz="2400" dirty="0" smtClean="0"/>
              <a:t>格式。</a:t>
            </a:r>
            <a:r>
              <a:rPr lang="zh-CN" altLang="en-US" sz="2400" dirty="0" smtClean="0"/>
              <a:t>即</a:t>
            </a:r>
            <a:r>
              <a:rPr lang="zh-CN" altLang="zh-CN" sz="2400" dirty="0" smtClean="0"/>
              <a:t>高字节（高</a:t>
            </a:r>
            <a:r>
              <a:rPr lang="en-US" altLang="zh-CN" sz="2400" dirty="0" smtClean="0"/>
              <a:t>8</a:t>
            </a:r>
            <a:r>
              <a:rPr lang="zh-CN" altLang="zh-CN" sz="2400" dirty="0" smtClean="0"/>
              <a:t>位）在数据流的前面</a:t>
            </a:r>
            <a:r>
              <a:rPr lang="zh-CN" altLang="en-US" sz="2400" dirty="0" smtClean="0"/>
              <a:t>，</a:t>
            </a:r>
            <a:r>
              <a:rPr lang="zh-CN" altLang="zh-CN" sz="2400" dirty="0" smtClean="0"/>
              <a:t>低字节（低</a:t>
            </a:r>
            <a:r>
              <a:rPr lang="en-US" altLang="zh-CN" sz="2400" dirty="0" smtClean="0"/>
              <a:t>8</a:t>
            </a:r>
            <a:r>
              <a:rPr lang="zh-CN" altLang="zh-CN" sz="2400" dirty="0" smtClean="0"/>
              <a:t>位）在数据流的后面</a:t>
            </a:r>
            <a:endParaRPr lang="en-US" altLang="zh-CN" sz="2400" dirty="0" smtClean="0"/>
          </a:p>
          <a:p>
            <a:r>
              <a:rPr lang="en-US" altLang="zh-CN" sz="2400" dirty="0" smtClean="0"/>
              <a:t>JPEG</a:t>
            </a:r>
            <a:r>
              <a:rPr lang="zh-CN" altLang="en-US" sz="2400" dirty="0" smtClean="0"/>
              <a:t>的每个标记都由</a:t>
            </a:r>
            <a:r>
              <a:rPr lang="en-US" altLang="zh-CN" sz="2400" dirty="0" smtClean="0"/>
              <a:t>2</a:t>
            </a:r>
            <a:r>
              <a:rPr lang="zh-CN" altLang="en-US" sz="2400" dirty="0" smtClean="0"/>
              <a:t>个字节组成，前一个字节是固定值</a:t>
            </a:r>
            <a:r>
              <a:rPr lang="en-US" altLang="zh-CN" sz="2400" dirty="0" smtClean="0"/>
              <a:t>0xFF</a:t>
            </a:r>
            <a:r>
              <a:rPr lang="zh-CN" altLang="en-US" sz="2400" dirty="0" smtClean="0"/>
              <a:t>，后一个</a:t>
            </a:r>
            <a:r>
              <a:rPr lang="zh-CN" altLang="zh-CN" sz="2400" dirty="0" smtClean="0"/>
              <a:t>字节则根据不同意义有不同数值</a:t>
            </a:r>
            <a:endParaRPr lang="en-US" altLang="zh-CN" sz="2400" dirty="0" smtClean="0"/>
          </a:p>
          <a:p>
            <a:r>
              <a:rPr lang="zh-CN" altLang="zh-CN" sz="2400" dirty="0" smtClean="0"/>
              <a:t>每个标记码之前可以填上个数不限的填充字节</a:t>
            </a:r>
            <a:r>
              <a:rPr lang="en-US" altLang="zh-CN" sz="2400" dirty="0" smtClean="0"/>
              <a:t>0XFF</a:t>
            </a:r>
            <a:r>
              <a:rPr lang="zh-CN" altLang="en-US" sz="2400" dirty="0" smtClean="0"/>
              <a:t>，即</a:t>
            </a:r>
            <a:r>
              <a:rPr lang="zh-CN" altLang="zh-CN" sz="2400" dirty="0" smtClean="0"/>
              <a:t>连续的多个</a:t>
            </a:r>
            <a:r>
              <a:rPr lang="en-US" altLang="zh-CN" sz="2400" dirty="0" smtClean="0"/>
              <a:t>0xFF</a:t>
            </a:r>
            <a:r>
              <a:rPr lang="zh-CN" altLang="zh-CN" sz="2400" dirty="0" smtClean="0"/>
              <a:t>可以被理解为一个</a:t>
            </a:r>
            <a:r>
              <a:rPr lang="en-US" altLang="zh-CN" sz="2400" dirty="0" smtClean="0"/>
              <a:t>0xFF</a:t>
            </a:r>
            <a:r>
              <a:rPr lang="zh-CN" altLang="zh-CN" sz="2400" dirty="0" smtClean="0"/>
              <a:t>，并表示一个标记码的开始</a:t>
            </a:r>
            <a:endParaRPr lang="en-US" altLang="zh-CN" sz="2400" dirty="0" smtClean="0"/>
          </a:p>
          <a:p>
            <a:r>
              <a:rPr lang="zh-CN" altLang="zh-CN" sz="2400" dirty="0" smtClean="0"/>
              <a:t>一些常用的标记码的结构及其含义</a:t>
            </a:r>
            <a:endParaRPr lang="en-US" altLang="zh-CN" sz="2400" dirty="0" smtClean="0"/>
          </a:p>
          <a:p>
            <a:r>
              <a:rPr lang="en-US" altLang="zh-CN" sz="2400" dirty="0" smtClean="0"/>
              <a:t>SOI(Start of Image)</a:t>
            </a:r>
          </a:p>
          <a:p>
            <a:endParaRPr lang="en-US" altLang="zh-CN" sz="2400" dirty="0" smtClean="0"/>
          </a:p>
          <a:p>
            <a:pPr>
              <a:spcBef>
                <a:spcPts val="2400"/>
              </a:spcBef>
            </a:pPr>
            <a:endParaRPr lang="en-US" altLang="zh-CN" sz="16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6" name="表格 5"/>
          <p:cNvGraphicFramePr>
            <a:graphicFrameLocks noGrp="1"/>
          </p:cNvGraphicFramePr>
          <p:nvPr/>
        </p:nvGraphicFramePr>
        <p:xfrm>
          <a:off x="899592" y="535072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0xFFD8</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图像开始</a:t>
                      </a:r>
                      <a:r>
                        <a:rPr lang="zh-CN" altLang="zh-CN" sz="1600" kern="1200" dirty="0" smtClean="0">
                          <a:solidFill>
                            <a:schemeClr val="dk1"/>
                          </a:solidFill>
                          <a:latin typeface="+mn-lt"/>
                          <a:ea typeface="+mn-ea"/>
                          <a:cs typeface="+mn-cs"/>
                        </a:rPr>
                        <a:t>可作为</a:t>
                      </a:r>
                      <a:r>
                        <a:rPr lang="en-US" altLang="zh-CN" sz="1600" kern="1200" dirty="0" smtClean="0">
                          <a:solidFill>
                            <a:schemeClr val="dk1"/>
                          </a:solidFill>
                          <a:latin typeface="+mn-lt"/>
                          <a:ea typeface="+mn-ea"/>
                          <a:cs typeface="+mn-cs"/>
                        </a:rPr>
                        <a:t>JPEG</a:t>
                      </a:r>
                      <a:r>
                        <a:rPr lang="zh-CN" altLang="zh-CN" sz="1600" kern="1200" dirty="0" smtClean="0">
                          <a:solidFill>
                            <a:schemeClr val="dk1"/>
                          </a:solidFill>
                          <a:latin typeface="+mn-lt"/>
                          <a:ea typeface="+mn-ea"/>
                          <a:cs typeface="+mn-cs"/>
                        </a:rPr>
                        <a:t>格式的判据</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还需要</a:t>
                      </a:r>
                      <a:r>
                        <a:rPr lang="en-US" altLang="zh-CN" sz="1600" kern="1200" dirty="0" smtClean="0">
                          <a:solidFill>
                            <a:schemeClr val="dk1"/>
                          </a:solidFill>
                          <a:latin typeface="+mn-lt"/>
                          <a:ea typeface="+mn-ea"/>
                          <a:cs typeface="+mn-cs"/>
                        </a:rPr>
                        <a:t>APP0</a:t>
                      </a:r>
                      <a:r>
                        <a:rPr lang="zh-CN" altLang="zh-CN" sz="1600" kern="1200" dirty="0" smtClean="0">
                          <a:solidFill>
                            <a:schemeClr val="dk1"/>
                          </a:solidFill>
                          <a:latin typeface="+mn-lt"/>
                          <a:ea typeface="+mn-ea"/>
                          <a:cs typeface="+mn-cs"/>
                        </a:rPr>
                        <a:t>的配合</a:t>
                      </a:r>
                      <a:r>
                        <a:rPr lang="en-US" altLang="zh-CN" sz="1600" kern="1200" dirty="0" smtClean="0">
                          <a:solidFill>
                            <a:schemeClr val="dk1"/>
                          </a:solidFill>
                          <a:latin typeface="+mn-lt"/>
                          <a:ea typeface="+mn-ea"/>
                          <a:cs typeface="+mn-cs"/>
                        </a:rPr>
                        <a:t>)</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755576" y="1124744"/>
            <a:ext cx="7632848" cy="4875436"/>
          </a:xfrm>
        </p:spPr>
        <p:txBody>
          <a:bodyPr/>
          <a:lstStyle/>
          <a:p>
            <a:r>
              <a:rPr lang="en-US" altLang="zh-CN" sz="2400" dirty="0" smtClean="0"/>
              <a:t>APP0</a:t>
            </a:r>
            <a:r>
              <a:rPr lang="zh-CN" altLang="en-US" sz="2400" dirty="0" smtClean="0"/>
              <a:t>，</a:t>
            </a:r>
            <a:r>
              <a:rPr lang="zh-CN" altLang="zh-CN" sz="2400" dirty="0" smtClean="0"/>
              <a:t>是</a:t>
            </a:r>
            <a:r>
              <a:rPr lang="en-US" altLang="zh-CN" sz="2400" dirty="0" smtClean="0"/>
              <a:t>JPEG</a:t>
            </a:r>
            <a:r>
              <a:rPr lang="zh-CN" altLang="zh-CN" sz="2400" dirty="0" smtClean="0"/>
              <a:t>保留给</a:t>
            </a:r>
            <a:r>
              <a:rPr lang="en-US" altLang="zh-CN" sz="2400" dirty="0" smtClean="0"/>
              <a:t>Application</a:t>
            </a:r>
            <a:r>
              <a:rPr lang="zh-CN" altLang="zh-CN" sz="2400" dirty="0" smtClean="0"/>
              <a:t>所使用的标记码，而</a:t>
            </a:r>
            <a:r>
              <a:rPr lang="en-US" altLang="zh-CN" sz="2400" dirty="0" smtClean="0"/>
              <a:t>JFIF</a:t>
            </a:r>
            <a:r>
              <a:rPr lang="zh-CN" altLang="zh-CN" sz="2400" dirty="0" smtClean="0"/>
              <a:t>将文件的相关信息定义在此标记中</a:t>
            </a:r>
            <a:endParaRPr lang="zh-CN" altLang="en-US" sz="2400" dirty="0" smtClean="0"/>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467544" y="2029401"/>
          <a:ext cx="8424936" cy="4567951"/>
        </p:xfrm>
        <a:graphic>
          <a:graphicData uri="http://schemas.openxmlformats.org/drawingml/2006/table">
            <a:tbl>
              <a:tblPr firstRow="1" bandRow="1">
                <a:tableStyleId>{5C22544A-7EE6-4342-B048-85BDC9FD1C3A}</a:tableStyleId>
              </a:tblPr>
              <a:tblGrid>
                <a:gridCol w="1588406"/>
                <a:gridCol w="884970"/>
                <a:gridCol w="5951560"/>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0xFFE0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identifier</a:t>
                      </a:r>
                      <a:endParaRPr lang="zh-CN" altLang="en-US" sz="1600" dirty="0"/>
                    </a:p>
                  </a:txBody>
                  <a:tcPr/>
                </a:tc>
                <a:tc>
                  <a:txBody>
                    <a:bodyPr/>
                    <a:lstStyle/>
                    <a:p>
                      <a:pPr algn="ctr"/>
                      <a:r>
                        <a:rPr lang="en-US" altLang="zh-CN" sz="1600" dirty="0" smtClean="0"/>
                        <a:t>5</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固定值</a:t>
                      </a:r>
                      <a:r>
                        <a:rPr lang="en-US" altLang="zh-CN" sz="1600" kern="1200" dirty="0" smtClean="0">
                          <a:solidFill>
                            <a:schemeClr val="dk1"/>
                          </a:solidFill>
                          <a:latin typeface="+mn-lt"/>
                          <a:ea typeface="+mn-ea"/>
                          <a:cs typeface="+mn-cs"/>
                        </a:rPr>
                        <a:t>0x4A46494600</a:t>
                      </a:r>
                      <a:r>
                        <a:rPr lang="zh-CN" altLang="zh-CN" sz="1600" kern="1200" dirty="0" smtClean="0">
                          <a:solidFill>
                            <a:schemeClr val="dk1"/>
                          </a:solidFill>
                          <a:latin typeface="+mn-lt"/>
                          <a:ea typeface="+mn-ea"/>
                          <a:cs typeface="+mn-cs"/>
                        </a:rPr>
                        <a:t>，即字符串</a:t>
                      </a:r>
                      <a:r>
                        <a:rPr lang="en-US" altLang="zh-CN" sz="1600" kern="1200" dirty="0" smtClean="0">
                          <a:solidFill>
                            <a:schemeClr val="dk1"/>
                          </a:solidFill>
                          <a:latin typeface="+mn-lt"/>
                          <a:ea typeface="+mn-ea"/>
                          <a:cs typeface="+mn-cs"/>
                        </a:rPr>
                        <a:t>“JFIF0”</a:t>
                      </a:r>
                      <a:endParaRPr lang="zh-CN" altLang="en-US" sz="1600" dirty="0" smtClean="0"/>
                    </a:p>
                  </a:txBody>
                  <a:tcPr/>
                </a:tc>
              </a:tr>
              <a:tr h="323785">
                <a:tc>
                  <a:txBody>
                    <a:bodyPr/>
                    <a:lstStyle/>
                    <a:p>
                      <a:pPr algn="ctr"/>
                      <a:r>
                        <a:rPr lang="en-US" altLang="zh-CN" sz="1600" dirty="0" smtClean="0"/>
                        <a:t>version</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一般是</a:t>
                      </a:r>
                      <a:r>
                        <a:rPr lang="en-US" altLang="zh-CN" sz="1600" kern="1200" dirty="0" smtClean="0">
                          <a:solidFill>
                            <a:schemeClr val="dk1"/>
                          </a:solidFill>
                          <a:latin typeface="+mn-lt"/>
                          <a:ea typeface="+mn-ea"/>
                          <a:cs typeface="+mn-cs"/>
                        </a:rPr>
                        <a:t>0x0101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0x0102</a:t>
                      </a:r>
                      <a:r>
                        <a:rPr lang="zh-CN" altLang="zh-CN" sz="1600" kern="1200" dirty="0" smtClean="0">
                          <a:solidFill>
                            <a:schemeClr val="dk1"/>
                          </a:solidFill>
                          <a:latin typeface="+mn-lt"/>
                          <a:ea typeface="+mn-ea"/>
                          <a:cs typeface="+mn-cs"/>
                        </a:rPr>
                        <a:t>，表示</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的版本号</a:t>
                      </a:r>
                      <a:r>
                        <a:rPr lang="en-US" altLang="zh-CN" sz="1600" kern="1200" dirty="0" smtClean="0">
                          <a:solidFill>
                            <a:schemeClr val="dk1"/>
                          </a:solidFill>
                          <a:latin typeface="+mn-lt"/>
                          <a:ea typeface="+mn-ea"/>
                          <a:cs typeface="+mn-cs"/>
                        </a:rPr>
                        <a:t>1.1</a:t>
                      </a:r>
                      <a:r>
                        <a:rPr lang="zh-CN" altLang="en-US"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1.2</a:t>
                      </a:r>
                      <a:endParaRPr lang="zh-CN" altLang="en-US" sz="1600" dirty="0" smtClean="0"/>
                    </a:p>
                  </a:txBody>
                  <a:tcPr/>
                </a:tc>
              </a:tr>
              <a:tr h="335470">
                <a:tc>
                  <a:txBody>
                    <a:bodyPr/>
                    <a:lstStyle/>
                    <a:p>
                      <a:pPr algn="ctr"/>
                      <a:r>
                        <a:rPr lang="en-US" altLang="zh-CN" sz="1600" dirty="0" smtClean="0"/>
                        <a:t>units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的密度单位</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：无单位；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英寸；</a:t>
                      </a:r>
                      <a:r>
                        <a:rPr lang="en-US" altLang="zh-CN" sz="1600" kern="1200" dirty="0" smtClean="0">
                          <a:solidFill>
                            <a:schemeClr val="dk1"/>
                          </a:solidFill>
                          <a:latin typeface="+mn-lt"/>
                          <a:ea typeface="+mn-ea"/>
                          <a:cs typeface="+mn-cs"/>
                        </a:rPr>
                        <a:t>2</a:t>
                      </a:r>
                      <a:r>
                        <a:rPr lang="zh-CN" altLang="zh-CN" sz="1600" kern="1200" dirty="0" smtClean="0">
                          <a:solidFill>
                            <a:schemeClr val="dk1"/>
                          </a:solidFill>
                          <a:latin typeface="+mn-lt"/>
                          <a:ea typeface="+mn-ea"/>
                          <a:cs typeface="+mn-cs"/>
                        </a:rPr>
                        <a:t>：点数</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厘米</a:t>
                      </a:r>
                      <a:endParaRPr lang="zh-CN" altLang="en-US" sz="1600" dirty="0" smtClean="0"/>
                    </a:p>
                  </a:txBody>
                  <a:tcPr/>
                </a:tc>
              </a:tr>
              <a:tr h="323785">
                <a:tc>
                  <a:txBody>
                    <a:bodyPr/>
                    <a:lstStyle/>
                    <a:p>
                      <a:pPr algn="ctr"/>
                      <a:r>
                        <a:rPr lang="en-US" altLang="zh-CN" sz="1600" dirty="0" err="1" smtClean="0"/>
                        <a:t>Xdensity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X</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en-US" altLang="zh-CN" sz="1600" kern="1200" dirty="0" err="1" smtClean="0">
                          <a:solidFill>
                            <a:schemeClr val="dk1"/>
                          </a:solidFill>
                          <a:latin typeface="+mn-lt"/>
                          <a:ea typeface="+mn-ea"/>
                          <a:cs typeface="+mn-cs"/>
                        </a:rPr>
                        <a:t>Ydensity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方向像素密度</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Xthumbnail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缩略图水平像素数目</a:t>
                      </a:r>
                      <a:endParaRPr lang="zh-CN" altLang="en-US" sz="1600" dirty="0" smtClean="0"/>
                    </a:p>
                  </a:txBody>
                  <a:tcPr/>
                </a:tc>
              </a:tr>
              <a:tr h="323785">
                <a:tc>
                  <a:txBody>
                    <a:bodyPr/>
                    <a:lstStyle/>
                    <a:p>
                      <a:pPr algn="ctr"/>
                      <a:r>
                        <a:rPr lang="en-US" altLang="zh-CN" sz="1600" kern="1200" dirty="0" smtClean="0">
                          <a:solidFill>
                            <a:schemeClr val="dk1"/>
                          </a:solidFill>
                          <a:latin typeface="+mn-lt"/>
                          <a:ea typeface="+mn-ea"/>
                          <a:cs typeface="+mn-cs"/>
                        </a:rPr>
                        <a:t>Y</a:t>
                      </a:r>
                      <a:r>
                        <a:rPr lang="zh-CN" altLang="zh-CN" sz="1600" kern="1200" dirty="0" smtClean="0">
                          <a:solidFill>
                            <a:schemeClr val="dk1"/>
                          </a:solidFill>
                          <a:latin typeface="+mn-lt"/>
                          <a:ea typeface="+mn-ea"/>
                          <a:cs typeface="+mn-cs"/>
                        </a:rPr>
                        <a:t>thumbnail</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zh-CN" altLang="en-US" sz="1600" kern="1200" dirty="0" smtClean="0">
                          <a:solidFill>
                            <a:schemeClr val="dk1"/>
                          </a:solidFill>
                          <a:latin typeface="+mn-lt"/>
                          <a:ea typeface="+mn-ea"/>
                          <a:cs typeface="+mn-cs"/>
                        </a:rPr>
                        <a:t>垂直</a:t>
                      </a:r>
                      <a:r>
                        <a:rPr lang="zh-CN" altLang="zh-CN" sz="1600" kern="1200" dirty="0" smtClean="0">
                          <a:solidFill>
                            <a:schemeClr val="dk1"/>
                          </a:solidFill>
                          <a:latin typeface="+mn-lt"/>
                          <a:ea typeface="+mn-ea"/>
                          <a:cs typeface="+mn-cs"/>
                        </a:rPr>
                        <a:t>像素数目</a:t>
                      </a:r>
                      <a:endParaRPr lang="zh-CN" altLang="en-US" sz="1600" dirty="0" smtClean="0"/>
                    </a:p>
                  </a:txBody>
                  <a:tcPr/>
                </a:tc>
              </a:tr>
              <a:tr h="1214961">
                <a:tc>
                  <a:txBody>
                    <a:bodyPr/>
                    <a:lstStyle/>
                    <a:p>
                      <a:pPr algn="ctr"/>
                      <a:r>
                        <a:rPr lang="en-US" altLang="zh-CN" sz="1600" kern="1200" dirty="0" smtClean="0">
                          <a:solidFill>
                            <a:schemeClr val="dk1"/>
                          </a:solidFill>
                          <a:latin typeface="+mn-lt"/>
                          <a:ea typeface="+mn-ea"/>
                          <a:cs typeface="+mn-cs"/>
                        </a:rPr>
                        <a:t>RGB</a:t>
                      </a:r>
                      <a:r>
                        <a:rPr lang="en-US" altLang="zh-CN" sz="1600" kern="1200" baseline="-250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RGB</a:t>
                      </a:r>
                      <a:r>
                        <a:rPr lang="en-US" altLang="zh-CN" sz="1600" kern="1200" baseline="-25000" dirty="0" err="1" smtClean="0">
                          <a:solidFill>
                            <a:schemeClr val="dk1"/>
                          </a:solidFill>
                          <a:latin typeface="+mn-lt"/>
                          <a:ea typeface="+mn-ea"/>
                          <a:cs typeface="+mn-cs"/>
                        </a:rPr>
                        <a:t>n</a:t>
                      </a:r>
                      <a:endParaRPr lang="zh-CN" altLang="en-US" sz="1600" baseline="-25000" dirty="0"/>
                    </a:p>
                  </a:txBody>
                  <a:tcPr/>
                </a:tc>
                <a:tc>
                  <a:txBody>
                    <a:bodyPr/>
                    <a:lstStyle/>
                    <a:p>
                      <a:pPr algn="ctr"/>
                      <a:r>
                        <a:rPr lang="en-US" altLang="zh-CN" sz="1600" dirty="0" smtClean="0"/>
                        <a:t>3n</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缩略图</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位图数据</a:t>
                      </a:r>
                      <a:r>
                        <a:rPr lang="en-US" altLang="zh-CN" sz="1600" kern="1200" dirty="0" smtClean="0">
                          <a:solidFill>
                            <a:schemeClr val="dk1"/>
                          </a:solidFill>
                          <a:latin typeface="+mn-lt"/>
                          <a:ea typeface="+mn-ea"/>
                          <a:cs typeface="+mn-cs"/>
                        </a:rPr>
                        <a:t>, n=</a:t>
                      </a:r>
                      <a:r>
                        <a:rPr lang="en-US" altLang="zh-CN" sz="1600" kern="1200" dirty="0" err="1" smtClean="0">
                          <a:solidFill>
                            <a:schemeClr val="dk1"/>
                          </a:solidFill>
                          <a:latin typeface="+mn-lt"/>
                          <a:ea typeface="+mn-ea"/>
                          <a:cs typeface="+mn-cs"/>
                        </a:rPr>
                        <a:t>Xthumbnail×Ythumbnail</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本标记段可以包含图像的一个微缩版本，存为</a:t>
                      </a:r>
                      <a:r>
                        <a:rPr lang="en-US" altLang="zh-CN" sz="1600" kern="1200" dirty="0" smtClean="0">
                          <a:solidFill>
                            <a:schemeClr val="dk1"/>
                          </a:solidFill>
                          <a:latin typeface="+mn-lt"/>
                          <a:ea typeface="+mn-ea"/>
                          <a:cs typeface="+mn-cs"/>
                        </a:rPr>
                        <a:t>24</a:t>
                      </a:r>
                      <a:r>
                        <a:rPr lang="zh-CN" altLang="zh-CN" sz="1600" kern="1200" dirty="0" smtClean="0">
                          <a:solidFill>
                            <a:schemeClr val="dk1"/>
                          </a:solidFill>
                          <a:latin typeface="+mn-lt"/>
                          <a:ea typeface="+mn-ea"/>
                          <a:cs typeface="+mn-cs"/>
                        </a:rPr>
                        <a:t>位的</a:t>
                      </a:r>
                      <a:r>
                        <a:rPr lang="en-US" altLang="zh-CN" sz="1600" kern="1200" dirty="0" smtClean="0">
                          <a:solidFill>
                            <a:schemeClr val="dk1"/>
                          </a:solidFill>
                          <a:latin typeface="+mn-lt"/>
                          <a:ea typeface="+mn-ea"/>
                          <a:cs typeface="+mn-cs"/>
                        </a:rPr>
                        <a:t>RGB</a:t>
                      </a:r>
                      <a:r>
                        <a:rPr lang="zh-CN" altLang="zh-CN" sz="1600" kern="1200" dirty="0" smtClean="0">
                          <a:solidFill>
                            <a:schemeClr val="dk1"/>
                          </a:solidFill>
                          <a:latin typeface="+mn-lt"/>
                          <a:ea typeface="+mn-ea"/>
                          <a:cs typeface="+mn-cs"/>
                        </a:rPr>
                        <a:t>像素</a:t>
                      </a:r>
                      <a:endParaRPr lang="en-US" altLang="zh-CN" sz="1600" kern="1200" dirty="0" smtClean="0">
                        <a:solidFill>
                          <a:schemeClr val="dk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如果没有微缩图像（这种情况更常见），则</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缩略图水平像素数目</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和 </a:t>
                      </a:r>
                      <a:r>
                        <a:rPr lang="en-US" altLang="zh-CN"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缩略图垂直像素数目</a:t>
                      </a:r>
                      <a:r>
                        <a:rPr lang="en-US"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字段</a:t>
                      </a:r>
                      <a:r>
                        <a:rPr lang="zh-CN" altLang="zh-CN" sz="1600" kern="1200" dirty="0" smtClean="0">
                          <a:solidFill>
                            <a:schemeClr val="dk1"/>
                          </a:solidFill>
                          <a:latin typeface="+mn-lt"/>
                          <a:ea typeface="+mn-ea"/>
                          <a:cs typeface="+mn-cs"/>
                        </a:rPr>
                        <a:t>的值均为</a:t>
                      </a:r>
                      <a:r>
                        <a:rPr lang="en-US" altLang="zh-CN" sz="1600" kern="1200" dirty="0" smtClean="0">
                          <a:solidFill>
                            <a:schemeClr val="dk1"/>
                          </a:solidFill>
                          <a:latin typeface="+mn-lt"/>
                          <a:ea typeface="+mn-ea"/>
                          <a:cs typeface="+mn-cs"/>
                        </a:rPr>
                        <a:t>0</a:t>
                      </a:r>
                      <a:endParaRPr lang="zh-CN" altLang="en-US" sz="1600" dirty="0" smtClean="0"/>
                    </a:p>
                  </a:txBody>
                  <a:tcP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图片识别信息</a:t>
            </a:r>
            <a:r>
              <a:rPr lang="en-US" altLang="zh-CN" dirty="0" smtClean="0"/>
              <a:t>APP0</a:t>
            </a:r>
            <a:r>
              <a:rPr lang="zh-CN" altLang="en-US" dirty="0" smtClean="0"/>
              <a:t>实例</a:t>
            </a:r>
            <a:endParaRPr lang="zh-CN" altLang="en-US" dirty="0"/>
          </a:p>
        </p:txBody>
      </p:sp>
      <p:sp>
        <p:nvSpPr>
          <p:cNvPr id="3" name="内容占位符 2"/>
          <p:cNvSpPr>
            <a:spLocks noGrp="1"/>
          </p:cNvSpPr>
          <p:nvPr>
            <p:ph idx="1"/>
          </p:nvPr>
        </p:nvSpPr>
        <p:spPr>
          <a:xfrm>
            <a:off x="683568" y="4437112"/>
            <a:ext cx="8136904" cy="1872208"/>
          </a:xfrm>
        </p:spPr>
        <p:txBody>
          <a:bodyPr/>
          <a:lstStyle/>
          <a:p>
            <a:r>
              <a:rPr lang="zh-CN" altLang="zh-CN" sz="2400" dirty="0" smtClean="0"/>
              <a:t>在标记</a:t>
            </a:r>
            <a:r>
              <a:rPr lang="en-US" altLang="zh-CN" sz="2400" dirty="0" smtClean="0"/>
              <a:t> FFE0 </a:t>
            </a:r>
            <a:r>
              <a:rPr lang="zh-CN" altLang="zh-CN" sz="2400" dirty="0" smtClean="0"/>
              <a:t>后，即为长度</a:t>
            </a:r>
            <a:r>
              <a:rPr lang="en-US" altLang="zh-CN" sz="2400" dirty="0" smtClean="0"/>
              <a:t>16</a:t>
            </a:r>
            <a:r>
              <a:rPr lang="zh-CN" altLang="zh-CN" sz="2400" dirty="0" smtClean="0"/>
              <a:t>。然后是</a:t>
            </a:r>
            <a:r>
              <a:rPr lang="en-US" altLang="zh-CN" sz="2400" dirty="0" smtClean="0"/>
              <a:t>5</a:t>
            </a:r>
            <a:r>
              <a:rPr lang="zh-CN" altLang="zh-CN" sz="2400" dirty="0" smtClean="0"/>
              <a:t>字节的</a:t>
            </a:r>
            <a:r>
              <a:rPr lang="en-US" altLang="zh-CN" sz="2400" dirty="0" smtClean="0"/>
              <a:t> JFIF </a:t>
            </a:r>
            <a:r>
              <a:rPr lang="zh-CN" altLang="zh-CN" sz="2400" dirty="0" smtClean="0"/>
              <a:t>标识符号，说明这是一个</a:t>
            </a:r>
            <a:r>
              <a:rPr lang="en-US" altLang="zh-CN" sz="2400" dirty="0" smtClean="0"/>
              <a:t> JPEG </a:t>
            </a:r>
            <a:r>
              <a:rPr lang="zh-CN" altLang="zh-CN" sz="2400" dirty="0" smtClean="0"/>
              <a:t>压缩的文件。然后是主</a:t>
            </a:r>
            <a:r>
              <a:rPr lang="en-US" altLang="zh-CN" sz="2400" dirty="0" smtClean="0"/>
              <a:t>/</a:t>
            </a:r>
            <a:r>
              <a:rPr lang="zh-CN" altLang="zh-CN" sz="2400" dirty="0" smtClean="0"/>
              <a:t>次版本号码。下一个为</a:t>
            </a:r>
            <a:r>
              <a:rPr lang="en-US" altLang="zh-CN" sz="2400" dirty="0" smtClean="0"/>
              <a:t> XY </a:t>
            </a:r>
            <a:r>
              <a:rPr lang="zh-CN" altLang="zh-CN" sz="2400" dirty="0" smtClean="0"/>
              <a:t>像素的单位，这里为</a:t>
            </a:r>
            <a:r>
              <a:rPr lang="en-US" altLang="zh-CN" sz="2400" dirty="0" smtClean="0"/>
              <a:t>1</a:t>
            </a:r>
            <a:r>
              <a:rPr lang="zh-CN" altLang="zh-CN" sz="2400" dirty="0" smtClean="0"/>
              <a:t>，表示单位为点数</a:t>
            </a:r>
            <a:r>
              <a:rPr lang="en-US" altLang="zh-CN" sz="2400" dirty="0" smtClean="0"/>
              <a:t>/</a:t>
            </a:r>
            <a:r>
              <a:rPr lang="zh-CN" altLang="zh-CN" sz="2400" dirty="0" smtClean="0"/>
              <a:t>英寸。然后是</a:t>
            </a:r>
            <a:r>
              <a:rPr lang="en-US" altLang="zh-CN" sz="2400" dirty="0" smtClean="0"/>
              <a:t> XY </a:t>
            </a:r>
            <a:r>
              <a:rPr lang="zh-CN" altLang="zh-CN" sz="2400" dirty="0" smtClean="0"/>
              <a:t>方向的像素密度，这里是</a:t>
            </a:r>
            <a:r>
              <a:rPr lang="en-US" altLang="zh-CN" sz="2400" dirty="0" smtClean="0"/>
              <a:t> 96DPI</a:t>
            </a:r>
            <a:r>
              <a:rPr lang="zh-CN" altLang="zh-CN" sz="2400" dirty="0" smtClean="0"/>
              <a:t>，最后是缩略图有关信息，这里为</a:t>
            </a:r>
            <a:r>
              <a:rPr lang="en-US" altLang="zh-CN" sz="2400" dirty="0" smtClean="0"/>
              <a:t>0</a:t>
            </a:r>
            <a:r>
              <a:rPr lang="zh-CN"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69666" name="Picture 2" descr="figure23"/>
          <p:cNvPicPr>
            <a:picLocks noChangeAspect="1" noChangeArrowheads="1"/>
          </p:cNvPicPr>
          <p:nvPr/>
        </p:nvPicPr>
        <p:blipFill>
          <a:blip r:embed="rId2" cstate="print"/>
          <a:srcRect l="3550" t="61371" r="3256"/>
          <a:stretch>
            <a:fillRect/>
          </a:stretch>
        </p:blipFill>
        <p:spPr bwMode="auto">
          <a:xfrm>
            <a:off x="35496" y="1268760"/>
            <a:ext cx="9073008" cy="3024336"/>
          </a:xfrm>
          <a:prstGeom prst="rect">
            <a:avLst/>
          </a:prstGeom>
          <a:noFill/>
          <a:ln w="9525">
            <a:noFill/>
            <a:miter lim="800000"/>
            <a:headEnd/>
            <a:tailEnd/>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83568" y="980728"/>
            <a:ext cx="8280920" cy="2304256"/>
          </a:xfrm>
        </p:spPr>
        <p:txBody>
          <a:bodyPr/>
          <a:lstStyle/>
          <a:p>
            <a:r>
              <a:rPr lang="en-US" altLang="zh-CN" sz="2400" dirty="0" err="1" smtClean="0"/>
              <a:t>APPn</a:t>
            </a:r>
            <a:r>
              <a:rPr lang="zh-CN" altLang="en-US" sz="2400" dirty="0" smtClean="0"/>
              <a:t>，</a:t>
            </a:r>
            <a:r>
              <a:rPr lang="zh-CN" altLang="zh-CN" sz="2400" dirty="0" smtClean="0"/>
              <a:t>应用程序保留标记</a:t>
            </a:r>
            <a:r>
              <a:rPr lang="en-US" altLang="zh-CN" sz="2400" dirty="0" smtClean="0"/>
              <a:t>n</a:t>
            </a:r>
            <a:r>
              <a:rPr lang="zh-CN" altLang="zh-CN" sz="2400" dirty="0" smtClean="0"/>
              <a:t>，其中</a:t>
            </a:r>
            <a:r>
              <a:rPr lang="en-US" altLang="zh-CN" sz="2400" dirty="0" smtClean="0"/>
              <a:t>n=1</a:t>
            </a:r>
            <a:r>
              <a:rPr lang="zh-CN" altLang="zh-CN" sz="2400" dirty="0" smtClean="0"/>
              <a:t>～</a:t>
            </a:r>
            <a:r>
              <a:rPr lang="en-US" altLang="zh-CN" sz="2400" dirty="0" smtClean="0"/>
              <a:t>15(</a:t>
            </a:r>
            <a:r>
              <a:rPr lang="zh-CN" altLang="zh-CN" sz="2400" dirty="0" smtClean="0"/>
              <a:t>任选</a:t>
            </a:r>
            <a:r>
              <a:rPr lang="en-US" altLang="zh-CN" sz="2400" dirty="0" smtClean="0"/>
              <a:t>)</a:t>
            </a:r>
          </a:p>
          <a:p>
            <a:endParaRPr lang="en-US" altLang="zh-CN" sz="2400" dirty="0" smtClean="0"/>
          </a:p>
          <a:p>
            <a:endParaRPr lang="en-US" altLang="zh-CN" sz="2400" dirty="0" smtClean="0"/>
          </a:p>
          <a:p>
            <a:endParaRPr lang="en-US" altLang="zh-CN" sz="2400" dirty="0" smtClean="0"/>
          </a:p>
          <a:p>
            <a:pPr>
              <a:spcBef>
                <a:spcPts val="1800"/>
              </a:spcBef>
            </a:pPr>
            <a:r>
              <a:rPr lang="en-US" altLang="zh-CN" sz="2400" dirty="0" smtClean="0"/>
              <a:t>DQT</a:t>
            </a:r>
            <a:r>
              <a:rPr lang="zh-CN" altLang="en-US" sz="2400" dirty="0" smtClean="0"/>
              <a:t>（</a:t>
            </a:r>
            <a:r>
              <a:rPr lang="en-US" altLang="zh-CN" sz="2400" dirty="0" smtClean="0"/>
              <a:t> Define Quantization Table </a:t>
            </a:r>
            <a:r>
              <a:rPr lang="zh-CN" altLang="en-US" sz="2400" dirty="0" smtClean="0"/>
              <a:t>）定义量化表</a:t>
            </a: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a:spcBef>
                <a:spcPts val="600"/>
              </a:spcBef>
            </a:pPr>
            <a:endParaRPr lang="en-US" altLang="zh-CN" sz="2400" dirty="0" smtClean="0"/>
          </a:p>
          <a:p>
            <a:pPr lvl="1">
              <a:spcBef>
                <a:spcPts val="600"/>
              </a:spcBef>
            </a:pPr>
            <a:r>
              <a:rPr lang="zh-CN" altLang="en-US" sz="2000" dirty="0" smtClean="0"/>
              <a:t>量化表字段</a:t>
            </a:r>
            <a:r>
              <a:rPr lang="zh-CN" altLang="zh-CN" sz="2000" dirty="0" smtClean="0"/>
              <a:t>可以重复出现，表示多个量化表，但最多只能出现</a:t>
            </a:r>
            <a:r>
              <a:rPr lang="en-US" altLang="zh-CN" sz="2000" dirty="0" smtClean="0"/>
              <a:t>4</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412776"/>
          <a:ext cx="7848872" cy="1357088"/>
        </p:xfrm>
        <a:graphic>
          <a:graphicData uri="http://schemas.openxmlformats.org/drawingml/2006/table">
            <a:tbl>
              <a:tblPr firstRow="1" bandRow="1">
                <a:tableStyleId>{5C22544A-7EE6-4342-B048-85BDC9FD1C3A}</a:tableStyleId>
              </a:tblPr>
              <a:tblGrid>
                <a:gridCol w="2016224"/>
                <a:gridCol w="1296144"/>
                <a:gridCol w="4536504"/>
              </a:tblGrid>
              <a:tr h="339272">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39272">
                <a:tc>
                  <a:txBody>
                    <a:bodyPr/>
                    <a:lstStyle/>
                    <a:p>
                      <a:pPr algn="ctr"/>
                      <a:r>
                        <a:rPr lang="en-US" altLang="zh-CN" sz="1600" kern="1200" smtClean="0">
                          <a:solidFill>
                            <a:schemeClr val="dk1"/>
                          </a:solidFill>
                          <a:latin typeface="+mn-lt"/>
                          <a:ea typeface="+mn-ea"/>
                          <a:cs typeface="+mn-cs"/>
                        </a:rPr>
                        <a:t>0xFFE1~0xFFEF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39272">
                <a:tc>
                  <a:txBody>
                    <a:bodyPr/>
                    <a:lstStyle/>
                    <a:p>
                      <a:pPr algn="ctr"/>
                      <a:r>
                        <a:rPr lang="en-US" altLang="zh-CN" sz="1600" dirty="0" err="1" smtClean="0"/>
                        <a:t>lp</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数据长度，</a:t>
                      </a:r>
                      <a:r>
                        <a:rPr lang="zh-CN" altLang="zh-CN" sz="1600" kern="1200" dirty="0" smtClean="0">
                          <a:solidFill>
                            <a:schemeClr val="dk1"/>
                          </a:solidFill>
                          <a:latin typeface="+mn-lt"/>
                          <a:ea typeface="+mn-ea"/>
                          <a:cs typeface="+mn-cs"/>
                        </a:rPr>
                        <a:t>不包括标记代码，但包括本字段</a:t>
                      </a:r>
                      <a:endParaRPr lang="zh-CN" altLang="en-US" sz="1600" dirty="0" smtClean="0"/>
                    </a:p>
                  </a:txBody>
                  <a:tcPr/>
                </a:tc>
              </a:tr>
              <a:tr h="339272">
                <a:tc>
                  <a:txBody>
                    <a:bodyPr/>
                    <a:lstStyle/>
                    <a:p>
                      <a:pPr algn="ctr"/>
                      <a:r>
                        <a:rPr lang="zh-CN" altLang="en-US" sz="1600" dirty="0" smtClean="0"/>
                        <a:t>详细信息</a:t>
                      </a:r>
                      <a:endParaRPr lang="zh-CN" altLang="en-US" sz="1600" dirty="0"/>
                    </a:p>
                  </a:txBody>
                  <a:tcPr/>
                </a:tc>
                <a:tc>
                  <a:txBody>
                    <a:bodyPr/>
                    <a:lstStyle/>
                    <a:p>
                      <a:pPr algn="ctr"/>
                      <a:r>
                        <a:rPr lang="zh-CN" altLang="en-US" sz="1600" dirty="0" smtClean="0"/>
                        <a:t>数据长度</a:t>
                      </a: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内容不定</a:t>
                      </a:r>
                    </a:p>
                  </a:txBody>
                  <a:tcPr/>
                </a:tc>
              </a:tr>
            </a:tbl>
          </a:graphicData>
        </a:graphic>
      </p:graphicFrame>
      <p:graphicFrame>
        <p:nvGraphicFramePr>
          <p:cNvPr id="6" name="表格 5"/>
          <p:cNvGraphicFramePr>
            <a:graphicFrameLocks noGrp="1"/>
          </p:cNvGraphicFramePr>
          <p:nvPr/>
        </p:nvGraphicFramePr>
        <p:xfrm>
          <a:off x="899592" y="3356992"/>
          <a:ext cx="7848872" cy="2600297"/>
        </p:xfrm>
        <a:graphic>
          <a:graphicData uri="http://schemas.openxmlformats.org/drawingml/2006/table">
            <a:tbl>
              <a:tblPr firstRow="1" bandRow="1">
                <a:tableStyleId>{5C22544A-7EE6-4342-B048-85BDC9FD1C3A}</a:tableStyleId>
              </a:tblPr>
              <a:tblGrid>
                <a:gridCol w="1368152"/>
                <a:gridCol w="1478987"/>
                <a:gridCol w="5001733"/>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0xFFDB</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lq</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(Pq,Tq)</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精度及量化表</a:t>
                      </a:r>
                      <a:r>
                        <a:rPr lang="en-US" altLang="zh-CN" sz="1600" kern="1200" dirty="0" smtClean="0">
                          <a:solidFill>
                            <a:schemeClr val="dk1"/>
                          </a:solidFill>
                          <a:latin typeface="+mn-lt"/>
                          <a:ea typeface="+mn-ea"/>
                          <a:cs typeface="+mn-cs"/>
                        </a:rPr>
                        <a:t>ID</a:t>
                      </a:r>
                    </a:p>
                    <a:p>
                      <a:r>
                        <a:rPr lang="zh-CN" altLang="zh-CN" sz="1600" kern="1200" dirty="0" smtClean="0">
                          <a:solidFill>
                            <a:schemeClr val="dk1"/>
                          </a:solidFill>
                          <a:latin typeface="+mn-lt"/>
                          <a:ea typeface="+mn-ea"/>
                          <a:cs typeface="+mn-cs"/>
                        </a:rPr>
                        <a:t>高四位</a:t>
                      </a:r>
                      <a:r>
                        <a:rPr lang="en-US" altLang="zh-CN" sz="1600" kern="1200" dirty="0" err="1" smtClean="0">
                          <a:solidFill>
                            <a:schemeClr val="dk1"/>
                          </a:solidFill>
                          <a:latin typeface="+mn-lt"/>
                          <a:ea typeface="+mn-ea"/>
                          <a:cs typeface="+mn-cs"/>
                        </a:rPr>
                        <a:t>Pq</a:t>
                      </a:r>
                      <a:r>
                        <a:rPr lang="zh-CN" altLang="zh-CN" sz="1600" kern="1200" dirty="0" smtClean="0">
                          <a:solidFill>
                            <a:schemeClr val="dk1"/>
                          </a:solidFill>
                          <a:latin typeface="+mn-lt"/>
                          <a:ea typeface="+mn-ea"/>
                          <a:cs typeface="+mn-cs"/>
                        </a:rPr>
                        <a:t>为量化表的数据精确度，</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8</a:t>
                      </a:r>
                      <a:r>
                        <a:rPr lang="zh-CN" altLang="zh-CN" sz="1600" kern="1200" dirty="0" smtClean="0">
                          <a:solidFill>
                            <a:schemeClr val="dk1"/>
                          </a:solidFill>
                          <a:latin typeface="+mn-lt"/>
                          <a:ea typeface="+mn-ea"/>
                          <a:cs typeface="+mn-cs"/>
                        </a:rPr>
                        <a:t>位，</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16</a:t>
                      </a:r>
                      <a:r>
                        <a:rPr lang="zh-CN" altLang="zh-CN" sz="1600" kern="1200" dirty="0" smtClean="0">
                          <a:solidFill>
                            <a:schemeClr val="dk1"/>
                          </a:solidFill>
                          <a:latin typeface="+mn-lt"/>
                          <a:ea typeface="+mn-ea"/>
                          <a:cs typeface="+mn-cs"/>
                        </a:rPr>
                        <a:t>位</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zh-CN" altLang="en-US" sz="1600" kern="1200" dirty="0" smtClean="0">
                          <a:solidFill>
                            <a:schemeClr val="dk1"/>
                          </a:solidFill>
                          <a:latin typeface="+mn-lt"/>
                          <a:ea typeface="+mn-ea"/>
                          <a:cs typeface="+mn-cs"/>
                        </a:rPr>
                        <a:t>为</a:t>
                      </a:r>
                      <a:r>
                        <a:rPr lang="zh-CN" altLang="zh-CN" sz="1600" kern="1200" dirty="0" smtClean="0">
                          <a:solidFill>
                            <a:schemeClr val="dk1"/>
                          </a:solidFill>
                          <a:latin typeface="+mn-lt"/>
                          <a:ea typeface="+mn-ea"/>
                          <a:cs typeface="+mn-cs"/>
                        </a:rPr>
                        <a:t>量化表的编号，为</a:t>
                      </a:r>
                      <a:r>
                        <a:rPr lang="en-US" altLang="zh-CN" sz="1600" kern="1200" dirty="0" smtClean="0">
                          <a:solidFill>
                            <a:schemeClr val="dk1"/>
                          </a:solidFill>
                          <a:latin typeface="+mn-lt"/>
                          <a:ea typeface="+mn-ea"/>
                          <a:cs typeface="+mn-cs"/>
                        </a:rPr>
                        <a:t>0~3</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Pq</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Tq</a:t>
                      </a:r>
                      <a:r>
                        <a:rPr lang="en-US" altLang="zh-CN" sz="1600" kern="1200" dirty="0" smtClean="0">
                          <a:solidFill>
                            <a:schemeClr val="dk1"/>
                          </a:solidFill>
                          <a:latin typeface="+mn-lt"/>
                          <a:ea typeface="+mn-ea"/>
                          <a:cs typeface="+mn-cs"/>
                        </a:rPr>
                        <a:t>=0~1</a:t>
                      </a:r>
                      <a:r>
                        <a:rPr lang="zh-CN" altLang="zh-CN" sz="1600" kern="1200" dirty="0" smtClean="0">
                          <a:solidFill>
                            <a:schemeClr val="dk1"/>
                          </a:solidFill>
                          <a:latin typeface="+mn-lt"/>
                          <a:ea typeface="+mn-ea"/>
                          <a:cs typeface="+mn-cs"/>
                        </a:rPr>
                        <a:t>，</a:t>
                      </a:r>
                      <a:r>
                        <a:rPr lang="zh-CN" altLang="en-US" sz="1600" kern="1200" dirty="0" smtClean="0">
                          <a:solidFill>
                            <a:schemeClr val="dk1"/>
                          </a:solidFill>
                          <a:latin typeface="+mn-lt"/>
                          <a:ea typeface="+mn-ea"/>
                          <a:cs typeface="+mn-cs"/>
                        </a:rPr>
                        <a:t>即</a:t>
                      </a:r>
                      <a:r>
                        <a:rPr lang="zh-CN" altLang="zh-CN" sz="1600" kern="1200" dirty="0" smtClean="0">
                          <a:solidFill>
                            <a:schemeClr val="dk1"/>
                          </a:solidFill>
                          <a:latin typeface="+mn-lt"/>
                          <a:ea typeface="+mn-ea"/>
                          <a:cs typeface="+mn-cs"/>
                        </a:rPr>
                        <a:t>最多两个量化表</a:t>
                      </a:r>
                      <a:endParaRPr lang="zh-CN" altLang="en-US" sz="1600" dirty="0"/>
                    </a:p>
                  </a:txBody>
                  <a:tcPr/>
                </a:tc>
              </a:tr>
              <a:tr h="378131">
                <a:tc>
                  <a:txBody>
                    <a:bodyPr/>
                    <a:lstStyle/>
                    <a:p>
                      <a:r>
                        <a:rPr lang="en-US" altLang="zh-CN" sz="1600" dirty="0" smtClean="0"/>
                        <a:t>Q1,…,Q64</a:t>
                      </a:r>
                      <a:endParaRPr lang="zh-CN" altLang="en-US" sz="1600" dirty="0"/>
                    </a:p>
                  </a:txBody>
                  <a:tcPr/>
                </a:tc>
                <a:tc>
                  <a:txBody>
                    <a:bodyPr/>
                    <a:lstStyle/>
                    <a:p>
                      <a:r>
                        <a:rPr lang="en-US" altLang="zh-CN" sz="1600" dirty="0" smtClean="0"/>
                        <a:t>64×(Pq+1)</a:t>
                      </a:r>
                      <a:endParaRPr lang="zh-CN" altLang="en-US" sz="1600" dirty="0"/>
                    </a:p>
                  </a:txBody>
                  <a:tcPr/>
                </a:tc>
                <a:tc>
                  <a:txBody>
                    <a:bodyPr/>
                    <a:lstStyle/>
                    <a:p>
                      <a:r>
                        <a:rPr lang="zh-CN" altLang="en-US" sz="1600" dirty="0" smtClean="0"/>
                        <a:t>量化表的值</a:t>
                      </a:r>
                      <a:endParaRPr lang="zh-CN" altLang="en-US" sz="1600" dirty="0"/>
                    </a:p>
                  </a:txBody>
                  <a:tcPr/>
                </a:tc>
              </a:tr>
            </a:tbl>
          </a:graphicData>
        </a:graphic>
      </p:graphicFrame>
      <p:sp>
        <p:nvSpPr>
          <p:cNvPr id="8" name="左大括号 7"/>
          <p:cNvSpPr/>
          <p:nvPr/>
        </p:nvSpPr>
        <p:spPr bwMode="auto">
          <a:xfrm>
            <a:off x="539552" y="4517129"/>
            <a:ext cx="288032" cy="1440160"/>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9" name="TextBox 8"/>
          <p:cNvSpPr txBox="1"/>
          <p:nvPr/>
        </p:nvSpPr>
        <p:spPr>
          <a:xfrm>
            <a:off x="179512" y="4612944"/>
            <a:ext cx="360040" cy="1323439"/>
          </a:xfrm>
          <a:prstGeom prst="rect">
            <a:avLst/>
          </a:prstGeom>
          <a:noFill/>
        </p:spPr>
        <p:txBody>
          <a:bodyPr wrap="square" rtlCol="0">
            <a:spAutoFit/>
          </a:bodyPr>
          <a:lstStyle/>
          <a:p>
            <a:r>
              <a:rPr lang="zh-CN" altLang="en-US" sz="1600" dirty="0" smtClean="0"/>
              <a:t>量化表字段</a:t>
            </a:r>
            <a:endParaRPr lang="zh-CN" altLang="en-US" sz="1600"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899592" y="5373216"/>
            <a:ext cx="7787208" cy="1059012"/>
          </a:xfrm>
        </p:spPr>
        <p:txBody>
          <a:bodyPr/>
          <a:lstStyle/>
          <a:p>
            <a:r>
              <a:rPr lang="en-US" altLang="zh-CN" sz="2000" dirty="0" smtClean="0"/>
              <a:t>FFDB </a:t>
            </a:r>
            <a:r>
              <a:rPr lang="zh-CN" altLang="zh-CN" sz="2000" dirty="0" smtClean="0"/>
              <a:t>标记后的长度值为</a:t>
            </a:r>
            <a:r>
              <a:rPr lang="en-US" altLang="zh-CN" sz="2000" dirty="0" smtClean="0"/>
              <a:t>67</a:t>
            </a:r>
            <a:r>
              <a:rPr lang="zh-CN" altLang="zh-CN" sz="2000" dirty="0" smtClean="0"/>
              <a:t>，接下来的是</a:t>
            </a:r>
            <a:r>
              <a:rPr lang="zh-CN" altLang="en-US" sz="2000" dirty="0" smtClean="0"/>
              <a:t>量化表</a:t>
            </a:r>
            <a:r>
              <a:rPr lang="zh-CN" altLang="zh-CN" sz="2000" dirty="0" smtClean="0"/>
              <a:t>信息，占一个字节；这里是</a:t>
            </a:r>
            <a:r>
              <a:rPr lang="en-US" altLang="zh-CN" sz="2000" dirty="0" smtClean="0"/>
              <a:t>0</a:t>
            </a:r>
            <a:r>
              <a:rPr lang="zh-CN" altLang="zh-CN" sz="2000" dirty="0" smtClean="0"/>
              <a:t>，表示这个</a:t>
            </a:r>
            <a:r>
              <a:rPr lang="en-US" altLang="zh-CN" sz="2000" dirty="0" smtClean="0"/>
              <a:t> </a:t>
            </a:r>
            <a:r>
              <a:rPr lang="zh-CN" altLang="en-US" sz="2000" dirty="0" smtClean="0"/>
              <a:t>量化</a:t>
            </a:r>
            <a:r>
              <a:rPr lang="en-US" altLang="zh-CN" sz="2000" dirty="0" smtClean="0"/>
              <a:t> </a:t>
            </a:r>
            <a:r>
              <a:rPr lang="zh-CN" altLang="zh-CN" sz="2000" dirty="0" smtClean="0"/>
              <a:t>表编号为</a:t>
            </a:r>
            <a:r>
              <a:rPr lang="en-US" altLang="zh-CN" sz="2000" dirty="0" smtClean="0"/>
              <a:t>0</a:t>
            </a:r>
            <a:r>
              <a:rPr lang="zh-CN" altLang="zh-CN" sz="2000" dirty="0" smtClean="0"/>
              <a:t>，并且精度是</a:t>
            </a:r>
            <a:r>
              <a:rPr lang="en-US" altLang="zh-CN" sz="2000" dirty="0" smtClean="0"/>
              <a:t>8bit</a:t>
            </a:r>
            <a:r>
              <a:rPr lang="zh-CN" altLang="zh-CN" sz="2000" dirty="0" smtClean="0"/>
              <a:t>。然后后面就是</a:t>
            </a:r>
            <a:r>
              <a:rPr lang="en-US" altLang="zh-CN" sz="2000" dirty="0" smtClean="0"/>
              <a:t>64</a:t>
            </a:r>
            <a:r>
              <a:rPr lang="zh-CN" altLang="zh-CN" sz="2000" dirty="0" smtClean="0"/>
              <a:t>个</a:t>
            </a:r>
            <a:r>
              <a:rPr lang="en-US" altLang="zh-CN" sz="2000" dirty="0" smtClean="0"/>
              <a:t>8x8</a:t>
            </a:r>
            <a:r>
              <a:rPr lang="zh-CN" altLang="zh-CN" sz="2000" dirty="0" smtClean="0"/>
              <a:t>的</a:t>
            </a:r>
            <a:r>
              <a:rPr lang="zh-CN" altLang="en-US" sz="2000" dirty="0" smtClean="0"/>
              <a:t>量化</a:t>
            </a:r>
            <a:r>
              <a:rPr lang="zh-CN" altLang="zh-CN" sz="2000" dirty="0" smtClean="0"/>
              <a:t>表的各个</a:t>
            </a:r>
            <a:r>
              <a:rPr lang="en-US" altLang="zh-CN" sz="2000" dirty="0" smtClean="0"/>
              <a:t> item </a:t>
            </a:r>
            <a:r>
              <a:rPr lang="zh-CN" altLang="zh-CN" sz="2000" dirty="0" smtClean="0"/>
              <a:t>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0690" name="Picture 2" descr="figure24"/>
          <p:cNvPicPr>
            <a:picLocks noChangeAspect="1" noChangeArrowheads="1"/>
          </p:cNvPicPr>
          <p:nvPr/>
        </p:nvPicPr>
        <p:blipFill>
          <a:blip r:embed="rId2" cstate="print"/>
          <a:srcRect l="2657" t="24029" r="3010"/>
          <a:stretch>
            <a:fillRect/>
          </a:stretch>
        </p:blipFill>
        <p:spPr bwMode="auto">
          <a:xfrm>
            <a:off x="971600" y="1052736"/>
            <a:ext cx="7587762" cy="4392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DQT</a:t>
            </a:r>
            <a:r>
              <a:rPr lang="zh-CN" altLang="en-US" dirty="0" smtClean="0"/>
              <a:t>量化表实例</a:t>
            </a:r>
            <a:endParaRPr lang="zh-CN" altLang="en-US" dirty="0"/>
          </a:p>
        </p:txBody>
      </p:sp>
      <p:sp>
        <p:nvSpPr>
          <p:cNvPr id="3" name="内容占位符 2"/>
          <p:cNvSpPr>
            <a:spLocks noGrp="1"/>
          </p:cNvSpPr>
          <p:nvPr>
            <p:ph idx="1"/>
          </p:nvPr>
        </p:nvSpPr>
        <p:spPr>
          <a:xfrm>
            <a:off x="251520" y="1587624"/>
            <a:ext cx="4176464" cy="4001616"/>
          </a:xfrm>
        </p:spPr>
        <p:txBody>
          <a:bodyPr/>
          <a:lstStyle/>
          <a:p>
            <a:pPr>
              <a:buNone/>
            </a:pPr>
            <a:r>
              <a:rPr lang="zh-CN" altLang="zh-CN" sz="2000" dirty="0" smtClean="0"/>
              <a:t>第一个</a:t>
            </a:r>
            <a:r>
              <a:rPr lang="en-US" altLang="zh-CN" sz="2000" dirty="0" smtClean="0"/>
              <a:t> DQT </a:t>
            </a:r>
            <a:r>
              <a:rPr lang="zh-CN" altLang="zh-CN" sz="2000" dirty="0" smtClean="0"/>
              <a:t>量化表的内容表示为十进制：</a:t>
            </a: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endParaRPr lang="en-US" altLang="zh-CN" sz="2000" dirty="0" smtClean="0"/>
          </a:p>
          <a:p>
            <a:pPr>
              <a:buNone/>
            </a:pPr>
            <a:r>
              <a:rPr lang="zh-CN" altLang="zh-CN" sz="2000" dirty="0" smtClean="0"/>
              <a:t>这个表即为</a:t>
            </a:r>
            <a:r>
              <a:rPr lang="en-US" altLang="zh-CN" sz="2000" dirty="0" smtClean="0"/>
              <a:t> JPEG </a:t>
            </a:r>
            <a:r>
              <a:rPr lang="zh-CN" altLang="zh-CN" sz="2000" dirty="0" smtClean="0"/>
              <a:t>亮度量化表</a:t>
            </a:r>
            <a:endParaRPr lang="en-US" altLang="zh-CN"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4788024" y="1556792"/>
            <a:ext cx="4032448" cy="410445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第二个量化表的内容为：</a:t>
            </a: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lang="en-US" altLang="zh-CN" sz="2000" kern="0" dirty="0" smtClean="0">
              <a:latin typeface="+mn-lt"/>
              <a:ea typeface="+mn-ea"/>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endParaRPr kumimoji="0" lang="en-US" altLang="zh-CN" sz="2000" b="1" i="0" u="none" strike="noStrike" kern="0" cap="none" spc="0" normalizeH="0" baseline="0" noProof="0" dirty="0" smtClean="0">
              <a:ln>
                <a:noFill/>
              </a:ln>
              <a:solidFill>
                <a:schemeClr val="tx1"/>
              </a:solidFill>
              <a:effectLst/>
              <a:uLnTx/>
              <a:uFillTx/>
              <a:latin typeface="+mn-lt"/>
              <a:ea typeface="+mn-ea"/>
              <a:cs typeface="+mn-cs"/>
            </a:endParaRPr>
          </a:p>
          <a:p>
            <a:pPr marL="342900" marR="0" lvl="0" indent="-342900" algn="l" defTabSz="914400" rtl="0" eaLnBrk="0" fontAlgn="base" latinLnBrk="0" hangingPunct="0">
              <a:lnSpc>
                <a:spcPct val="100000"/>
              </a:lnSpc>
              <a:spcBef>
                <a:spcPct val="20000"/>
              </a:spcBef>
              <a:spcAft>
                <a:spcPct val="0"/>
              </a:spcAft>
              <a:buClr>
                <a:schemeClr val="tx2"/>
              </a:buClr>
              <a:buSzTx/>
              <a:tabLst/>
              <a:defRPr/>
            </a:pP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这个表即为</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JPEG </a:t>
            </a:r>
            <a:r>
              <a:rPr kumimoji="0" lang="zh-CN" altLang="zh-CN" sz="2000" b="1" i="0" u="none" strike="noStrike" kern="0" cap="none" spc="0" normalizeH="0" baseline="0" noProof="0" dirty="0" smtClean="0">
                <a:ln>
                  <a:noFill/>
                </a:ln>
                <a:solidFill>
                  <a:schemeClr val="tx1"/>
                </a:solidFill>
                <a:effectLst/>
                <a:uLnTx/>
                <a:uFillTx/>
                <a:latin typeface="+mn-lt"/>
                <a:ea typeface="+mn-ea"/>
                <a:cs typeface="+mn-cs"/>
              </a:rPr>
              <a:t>色度量化表</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pic>
        <p:nvPicPr>
          <p:cNvPr id="371714" name="Picture 2" descr="figure25"/>
          <p:cNvPicPr>
            <a:picLocks noChangeAspect="1" noChangeArrowheads="1"/>
          </p:cNvPicPr>
          <p:nvPr/>
        </p:nvPicPr>
        <p:blipFill>
          <a:blip r:embed="rId2" cstate="print"/>
          <a:srcRect/>
          <a:stretch>
            <a:fillRect/>
          </a:stretch>
        </p:blipFill>
        <p:spPr bwMode="auto">
          <a:xfrm>
            <a:off x="467544" y="2289300"/>
            <a:ext cx="3888432" cy="2723876"/>
          </a:xfrm>
          <a:prstGeom prst="rect">
            <a:avLst/>
          </a:prstGeom>
          <a:noFill/>
          <a:ln w="9525">
            <a:noFill/>
            <a:miter lim="800000"/>
            <a:headEnd/>
            <a:tailEnd/>
          </a:ln>
        </p:spPr>
      </p:pic>
      <p:pic>
        <p:nvPicPr>
          <p:cNvPr id="371715" name="Picture 3" descr="figure26"/>
          <p:cNvPicPr>
            <a:picLocks noChangeAspect="1" noChangeArrowheads="1"/>
          </p:cNvPicPr>
          <p:nvPr/>
        </p:nvPicPr>
        <p:blipFill>
          <a:blip r:embed="rId3" cstate="print"/>
          <a:srcRect/>
          <a:stretch>
            <a:fillRect/>
          </a:stretch>
        </p:blipFill>
        <p:spPr bwMode="auto">
          <a:xfrm>
            <a:off x="4644008" y="2276872"/>
            <a:ext cx="4055242"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1066800" y="1196752"/>
            <a:ext cx="7620000" cy="5112568"/>
          </a:xfrm>
        </p:spPr>
        <p:txBody>
          <a:bodyPr/>
          <a:lstStyle/>
          <a:p>
            <a:r>
              <a:rPr lang="en-US" altLang="zh-CN" sz="2400" dirty="0" smtClean="0"/>
              <a:t>SOF(Start of Frame) </a:t>
            </a:r>
          </a:p>
          <a:p>
            <a:pPr lvl="1"/>
            <a:r>
              <a:rPr lang="zh-CN" altLang="zh-CN" sz="2000" dirty="0" smtClean="0"/>
              <a:t>在基本系统中，只处理</a:t>
            </a:r>
            <a:r>
              <a:rPr lang="en-US" altLang="zh-CN" sz="2000" dirty="0" smtClean="0"/>
              <a:t>SOF0</a:t>
            </a:r>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lvl="1"/>
            <a:r>
              <a:rPr lang="zh-CN" altLang="en-US" sz="2000" dirty="0" smtClean="0"/>
              <a:t>颜色分量信息</a:t>
            </a:r>
            <a:r>
              <a:rPr lang="zh-CN" altLang="zh-CN" sz="2000" dirty="0" smtClean="0"/>
              <a:t>应该重复出现，有多少个颜色分量</a:t>
            </a:r>
            <a:r>
              <a:rPr lang="zh-CN" altLang="en-US" sz="2000" dirty="0" smtClean="0"/>
              <a:t>数</a:t>
            </a:r>
            <a:r>
              <a:rPr lang="en-US" altLang="zh-CN" sz="2000" dirty="0" err="1" smtClean="0"/>
              <a:t>Nf</a:t>
            </a:r>
            <a:r>
              <a:rPr lang="zh-CN" altLang="zh-CN" sz="2000" dirty="0" smtClean="0"/>
              <a:t>，就出现多少次（一般为</a:t>
            </a:r>
            <a:r>
              <a:rPr lang="en-US" altLang="zh-CN" sz="2000" dirty="0" smtClean="0"/>
              <a:t>3</a:t>
            </a:r>
            <a:r>
              <a:rPr lang="zh-CN" altLang="zh-CN" sz="2000" dirty="0" smtClean="0"/>
              <a:t>次）</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259632" y="1988840"/>
          <a:ext cx="7344816" cy="3596830"/>
        </p:xfrm>
        <a:graphic>
          <a:graphicData uri="http://schemas.openxmlformats.org/drawingml/2006/table">
            <a:tbl>
              <a:tblPr firstRow="1" bandRow="1">
                <a:tableStyleId>{5C22544A-7EE6-4342-B048-85BDC9FD1C3A}</a:tableStyleId>
              </a:tblPr>
              <a:tblGrid>
                <a:gridCol w="1070561"/>
                <a:gridCol w="802921"/>
                <a:gridCol w="5471334"/>
              </a:tblGrid>
              <a:tr h="32378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3785">
                <a:tc>
                  <a:txBody>
                    <a:bodyPr/>
                    <a:lstStyle/>
                    <a:p>
                      <a:pPr algn="ctr"/>
                      <a:r>
                        <a:rPr lang="en-US" altLang="zh-CN" sz="1600" dirty="0" smtClean="0"/>
                        <a:t>0xFFC0</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23785">
                <a:tc>
                  <a:txBody>
                    <a:bodyPr/>
                    <a:lstStyle/>
                    <a:p>
                      <a:pPr algn="ctr"/>
                      <a:r>
                        <a:rPr lang="en-US" altLang="zh-CN" sz="1600" dirty="0" smtClean="0"/>
                        <a:t>lf</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23785">
                <a:tc>
                  <a:txBody>
                    <a:bodyPr/>
                    <a:lstStyle/>
                    <a:p>
                      <a:pPr algn="ctr"/>
                      <a:r>
                        <a:rPr lang="en-US" altLang="zh-CN" sz="1600" dirty="0" smtClean="0"/>
                        <a:t>P</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每个数据样本的位数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基本系统中，为</a:t>
                      </a:r>
                      <a:r>
                        <a:rPr lang="en-US" altLang="zh-CN" sz="1600" kern="1200" dirty="0" smtClean="0">
                          <a:solidFill>
                            <a:schemeClr val="dk1"/>
                          </a:solidFill>
                          <a:latin typeface="+mn-lt"/>
                          <a:ea typeface="+mn-ea"/>
                          <a:cs typeface="+mn-cs"/>
                        </a:rPr>
                        <a:t>0x08</a:t>
                      </a:r>
                      <a:endParaRPr lang="zh-CN" altLang="en-US" sz="1600" dirty="0" smtClean="0"/>
                    </a:p>
                  </a:txBody>
                  <a:tcPr/>
                </a:tc>
              </a:tr>
              <a:tr h="323785">
                <a:tc>
                  <a:txBody>
                    <a:bodyPr/>
                    <a:lstStyle/>
                    <a:p>
                      <a:pPr algn="ctr"/>
                      <a:r>
                        <a:rPr lang="en-US" altLang="zh-CN" sz="1600" dirty="0" smtClean="0"/>
                        <a:t>Y</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图像高度（单位：像素）</a:t>
                      </a:r>
                    </a:p>
                  </a:txBody>
                  <a:tcPr/>
                </a:tc>
              </a:tr>
              <a:tr h="335470">
                <a:tc>
                  <a:txBody>
                    <a:bodyPr/>
                    <a:lstStyle/>
                    <a:p>
                      <a:pPr algn="ctr"/>
                      <a:r>
                        <a:rPr lang="en-US" altLang="zh-CN" sz="1600" dirty="0" smtClean="0"/>
                        <a:t>X</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图像宽度（单位：像素）</a:t>
                      </a:r>
                    </a:p>
                  </a:txBody>
                  <a:tcPr/>
                </a:tc>
              </a:tr>
              <a:tr h="323785">
                <a:tc>
                  <a:txBody>
                    <a:bodyPr/>
                    <a:lstStyle/>
                    <a:p>
                      <a:pPr algn="ctr"/>
                      <a:r>
                        <a:rPr lang="en-US" altLang="zh-CN" sz="1600" dirty="0" err="1" smtClean="0"/>
                        <a:t>Nf</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颜色分量数，仅限</a:t>
                      </a:r>
                      <a:r>
                        <a:rPr lang="en-US" altLang="zh-CN" sz="1600" kern="1200" dirty="0" smtClean="0">
                          <a:solidFill>
                            <a:schemeClr val="dk1"/>
                          </a:solidFill>
                          <a:latin typeface="+mn-lt"/>
                          <a:ea typeface="+mn-ea"/>
                          <a:cs typeface="+mn-cs"/>
                        </a:rPr>
                        <a:t>3</a:t>
                      </a:r>
                      <a:r>
                        <a:rPr lang="zh-CN" altLang="en-US" sz="1600" kern="1200" dirty="0" smtClean="0">
                          <a:solidFill>
                            <a:schemeClr val="dk1"/>
                          </a:solidFill>
                          <a:latin typeface="+mn-lt"/>
                          <a:ea typeface="+mn-ea"/>
                          <a:cs typeface="+mn-cs"/>
                        </a:rPr>
                        <a:t>种，</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：灰度图；</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YIQ</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CMYK</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JFIF</a:t>
                      </a:r>
                      <a:r>
                        <a:rPr lang="zh-CN" altLang="zh-CN" sz="1600" kern="1200" dirty="0" smtClean="0">
                          <a:solidFill>
                            <a:schemeClr val="dk1"/>
                          </a:solidFill>
                          <a:latin typeface="+mn-lt"/>
                          <a:ea typeface="+mn-ea"/>
                          <a:cs typeface="+mn-cs"/>
                        </a:rPr>
                        <a:t>中使用</a:t>
                      </a:r>
                      <a:r>
                        <a:rPr lang="en-US" altLang="zh-CN" sz="1600" kern="1200" dirty="0" err="1" smtClean="0">
                          <a:solidFill>
                            <a:schemeClr val="dk1"/>
                          </a:solidFill>
                          <a:latin typeface="+mn-lt"/>
                          <a:ea typeface="+mn-ea"/>
                          <a:cs typeface="+mn-cs"/>
                        </a:rPr>
                        <a:t>YCrCb</a:t>
                      </a:r>
                      <a:r>
                        <a:rPr lang="zh-CN" altLang="zh-CN" sz="1600" kern="1200" dirty="0" smtClean="0">
                          <a:solidFill>
                            <a:schemeClr val="dk1"/>
                          </a:solidFill>
                          <a:latin typeface="+mn-lt"/>
                          <a:ea typeface="+mn-ea"/>
                          <a:cs typeface="+mn-cs"/>
                        </a:rPr>
                        <a:t>，故这里颜色分量数恒为</a:t>
                      </a:r>
                      <a:r>
                        <a:rPr lang="en-US" altLang="zh-CN" sz="1600" kern="1200" dirty="0" smtClean="0">
                          <a:solidFill>
                            <a:schemeClr val="dk1"/>
                          </a:solidFill>
                          <a:latin typeface="+mn-lt"/>
                          <a:ea typeface="+mn-ea"/>
                          <a:cs typeface="+mn-cs"/>
                        </a:rPr>
                        <a:t>3</a:t>
                      </a:r>
                      <a:endParaRPr lang="zh-CN" altLang="en-US" sz="1600" kern="1200" dirty="0" smtClean="0">
                        <a:solidFill>
                          <a:schemeClr val="dk1"/>
                        </a:solidFill>
                        <a:latin typeface="+mn-lt"/>
                        <a:ea typeface="+mn-ea"/>
                        <a:cs typeface="+mn-cs"/>
                      </a:endParaRPr>
                    </a:p>
                  </a:txBody>
                  <a:tcPr/>
                </a:tc>
              </a:tr>
              <a:tr h="323785">
                <a:tc>
                  <a:txBody>
                    <a:bodyPr/>
                    <a:lstStyle/>
                    <a:p>
                      <a:pPr algn="ctr"/>
                      <a:r>
                        <a:rPr lang="en-US" altLang="zh-CN" sz="1600" dirty="0" smtClean="0"/>
                        <a:t>C1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颜色分量</a:t>
                      </a:r>
                      <a:r>
                        <a:rPr lang="en-US" altLang="zh-CN" sz="1600" dirty="0" smtClean="0"/>
                        <a:t>ID</a:t>
                      </a:r>
                      <a:endParaRPr lang="zh-CN" altLang="en-US" sz="1600" dirty="0" smtClean="0"/>
                    </a:p>
                  </a:txBody>
                  <a:tcPr/>
                </a:tc>
              </a:tr>
              <a:tr h="323785">
                <a:tc>
                  <a:txBody>
                    <a:bodyPr/>
                    <a:lstStyle/>
                    <a:p>
                      <a:pPr algn="ctr"/>
                      <a:r>
                        <a:rPr lang="zh-CN" altLang="zh-CN" sz="1600" kern="1200" dirty="0" smtClean="0">
                          <a:solidFill>
                            <a:schemeClr val="dk1"/>
                          </a:solidFill>
                          <a:latin typeface="+mn-lt"/>
                          <a:ea typeface="+mn-ea"/>
                          <a:cs typeface="+mn-cs"/>
                        </a:rPr>
                        <a:t>(H1,V1)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高</a:t>
                      </a:r>
                      <a:r>
                        <a:rPr lang="en-US" altLang="zh-CN" sz="1600" dirty="0" smtClean="0"/>
                        <a:t>4</a:t>
                      </a:r>
                      <a:r>
                        <a:rPr lang="zh-CN" altLang="en-US" sz="1600" dirty="0" smtClean="0"/>
                        <a:t>位：水平采样因子，低</a:t>
                      </a:r>
                      <a:r>
                        <a:rPr lang="en-US" altLang="zh-CN" sz="1600" dirty="0" smtClean="0"/>
                        <a:t>4</a:t>
                      </a:r>
                      <a:r>
                        <a:rPr lang="zh-CN" altLang="en-US" sz="1600" dirty="0" smtClean="0"/>
                        <a:t>位：垂直采样因子</a:t>
                      </a:r>
                    </a:p>
                  </a:txBody>
                  <a:tcPr/>
                </a:tc>
              </a:tr>
              <a:tr h="323785">
                <a:tc>
                  <a:txBody>
                    <a:bodyPr/>
                    <a:lstStyle/>
                    <a:p>
                      <a:pPr algn="ctr"/>
                      <a:r>
                        <a:rPr lang="zh-CN" altLang="zh-CN" sz="1600" kern="1200" dirty="0" smtClean="0">
                          <a:solidFill>
                            <a:schemeClr val="dk1"/>
                          </a:solidFill>
                          <a:latin typeface="+mn-lt"/>
                          <a:ea typeface="+mn-ea"/>
                          <a:cs typeface="+mn-cs"/>
                        </a:rPr>
                        <a:t>Tq1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当前分量使用的量化表的</a:t>
                      </a:r>
                      <a:r>
                        <a:rPr lang="en-US" altLang="zh-CN" sz="1600" kern="1200" dirty="0" smtClean="0">
                          <a:solidFill>
                            <a:schemeClr val="dk1"/>
                          </a:solidFill>
                          <a:latin typeface="+mn-lt"/>
                          <a:ea typeface="+mn-ea"/>
                          <a:cs typeface="+mn-cs"/>
                        </a:rPr>
                        <a:t>ID</a:t>
                      </a:r>
                      <a:endParaRPr lang="zh-CN" altLang="en-US" sz="1600" dirty="0" smtClean="0"/>
                    </a:p>
                  </a:txBody>
                  <a:tcPr/>
                </a:tc>
              </a:tr>
            </a:tbl>
          </a:graphicData>
        </a:graphic>
      </p:graphicFrame>
      <p:sp>
        <p:nvSpPr>
          <p:cNvPr id="6" name="左大括号 5"/>
          <p:cNvSpPr/>
          <p:nvPr/>
        </p:nvSpPr>
        <p:spPr bwMode="auto">
          <a:xfrm>
            <a:off x="971600" y="4653136"/>
            <a:ext cx="216024" cy="936104"/>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467544" y="4379620"/>
            <a:ext cx="360040" cy="1569660"/>
          </a:xfrm>
          <a:prstGeom prst="rect">
            <a:avLst/>
          </a:prstGeom>
          <a:noFill/>
        </p:spPr>
        <p:txBody>
          <a:bodyPr wrap="square" rtlCol="0">
            <a:spAutoFit/>
          </a:bodyPr>
          <a:lstStyle/>
          <a:p>
            <a:r>
              <a:rPr lang="zh-CN" altLang="en-US" sz="1600" dirty="0" smtClean="0"/>
              <a:t>颜色分量信息</a:t>
            </a:r>
            <a:endParaRPr lang="zh-CN" altLang="en-US" sz="16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p:txBody>
          <a:bodyPr/>
          <a:lstStyle/>
          <a:p>
            <a:r>
              <a:rPr lang="zh-CN" altLang="en-US" smtClean="0">
                <a:ea typeface="宋体" pitchFamily="2" charset="-122"/>
              </a:rPr>
              <a:t>软硬件系统</a:t>
            </a:r>
          </a:p>
        </p:txBody>
      </p:sp>
      <p:sp>
        <p:nvSpPr>
          <p:cNvPr id="31747" name="内容占位符 2"/>
          <p:cNvSpPr>
            <a:spLocks noGrp="1"/>
          </p:cNvSpPr>
          <p:nvPr>
            <p:ph idx="1"/>
          </p:nvPr>
        </p:nvSpPr>
        <p:spPr>
          <a:xfrm>
            <a:off x="642938" y="1143000"/>
            <a:ext cx="8043862" cy="4929188"/>
          </a:xfrm>
        </p:spPr>
        <p:txBody>
          <a:bodyPr/>
          <a:lstStyle/>
          <a:p>
            <a:r>
              <a:rPr kumimoji="1" lang="zh-CN" altLang="en-US" smtClean="0">
                <a:ea typeface="宋体" pitchFamily="2" charset="-122"/>
              </a:rPr>
              <a:t>有些压缩解压工作可用软件实现。设计系统时必须充分考虑</a:t>
            </a:r>
            <a:endParaRPr kumimoji="1" lang="en-US" altLang="zh-CN" smtClean="0">
              <a:ea typeface="宋体" pitchFamily="2" charset="-122"/>
            </a:endParaRPr>
          </a:p>
          <a:p>
            <a:pPr lvl="1"/>
            <a:r>
              <a:rPr kumimoji="1" lang="zh-CN" altLang="en-US" b="1" smtClean="0">
                <a:latin typeface="Arial" pitchFamily="34" charset="0"/>
                <a:ea typeface="宋体" pitchFamily="2" charset="-122"/>
              </a:rPr>
              <a:t>算法复杂 － 压缩解压过程长</a:t>
            </a:r>
            <a:endParaRPr kumimoji="1" lang="en-US" altLang="zh-CN" b="1" smtClean="0">
              <a:latin typeface="Arial" pitchFamily="34" charset="0"/>
              <a:ea typeface="宋体" pitchFamily="2" charset="-122"/>
            </a:endParaRPr>
          </a:p>
          <a:p>
            <a:pPr lvl="1"/>
            <a:r>
              <a:rPr kumimoji="1" lang="zh-CN" altLang="en-US" b="1" smtClean="0">
                <a:latin typeface="Arial" pitchFamily="34" charset="0"/>
                <a:ea typeface="宋体" pitchFamily="2" charset="-122"/>
              </a:rPr>
              <a:t>算法简单 － 压缩效果差</a:t>
            </a:r>
            <a:endParaRPr kumimoji="1" lang="en-US" altLang="zh-CN" smtClean="0">
              <a:latin typeface="Arial" pitchFamily="34" charset="0"/>
              <a:ea typeface="宋体" pitchFamily="2" charset="-122"/>
            </a:endParaRPr>
          </a:p>
          <a:p>
            <a:r>
              <a:rPr kumimoji="1" lang="zh-CN" altLang="en-US" smtClean="0">
                <a:ea typeface="宋体" pitchFamily="2" charset="-122"/>
              </a:rPr>
              <a:t>目前有些特殊硬件可用于加速压缩/解压</a:t>
            </a:r>
            <a:endParaRPr kumimoji="1" lang="en-US" altLang="zh-CN" smtClean="0">
              <a:ea typeface="宋体" pitchFamily="2" charset="-122"/>
            </a:endParaRPr>
          </a:p>
          <a:p>
            <a:pPr lvl="1"/>
            <a:r>
              <a:rPr kumimoji="1" lang="zh-CN" altLang="en-US" smtClean="0">
                <a:latin typeface="Arial" pitchFamily="34" charset="0"/>
                <a:ea typeface="宋体" pitchFamily="2" charset="-122"/>
              </a:rPr>
              <a:t>硬接线系统速度快</a:t>
            </a:r>
            <a:endParaRPr kumimoji="1" lang="en-US" altLang="zh-CN" smtClean="0">
              <a:latin typeface="Arial" pitchFamily="34" charset="0"/>
              <a:ea typeface="宋体" pitchFamily="2" charset="-122"/>
            </a:endParaRPr>
          </a:p>
          <a:p>
            <a:pPr lvl="1"/>
            <a:r>
              <a:rPr kumimoji="1" lang="zh-CN" altLang="en-US" smtClean="0">
                <a:latin typeface="Arial" pitchFamily="34" charset="0"/>
                <a:ea typeface="宋体" pitchFamily="2" charset="-122"/>
              </a:rPr>
              <a:t>各种选择在初始设计时已确定，一般不能更改</a:t>
            </a:r>
            <a:endParaRPr kumimoji="1" lang="en-US" altLang="zh-CN" smtClean="0">
              <a:latin typeface="Arial" pitchFamily="34" charset="0"/>
              <a:ea typeface="宋体" pitchFamily="2" charset="-122"/>
            </a:endParaRPr>
          </a:p>
          <a:p>
            <a:r>
              <a:rPr kumimoji="1" lang="zh-CN" altLang="en-US" smtClean="0">
                <a:ea typeface="宋体" pitchFamily="2" charset="-122"/>
              </a:rPr>
              <a:t>因此在设计硬接线压缩/解压系统时必须先将算法标准化。</a:t>
            </a:r>
            <a:endParaRPr lang="zh-CN" altLang="en-US" smtClean="0">
              <a:ea typeface="宋体" pitchFamily="2" charset="-122"/>
            </a:endParaRPr>
          </a:p>
        </p:txBody>
      </p:sp>
      <p:sp>
        <p:nvSpPr>
          <p:cNvPr id="31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图像信息</a:t>
            </a:r>
            <a:r>
              <a:rPr lang="en-US" altLang="zh-CN" dirty="0" smtClean="0"/>
              <a:t>SOF</a:t>
            </a:r>
            <a:r>
              <a:rPr lang="zh-CN" altLang="en-US" dirty="0" smtClean="0"/>
              <a:t>实例</a:t>
            </a:r>
            <a:endParaRPr lang="zh-CN" altLang="en-US" dirty="0"/>
          </a:p>
        </p:txBody>
      </p:sp>
      <p:sp>
        <p:nvSpPr>
          <p:cNvPr id="3" name="内容占位符 2"/>
          <p:cNvSpPr>
            <a:spLocks noGrp="1"/>
          </p:cNvSpPr>
          <p:nvPr>
            <p:ph idx="1"/>
          </p:nvPr>
        </p:nvSpPr>
        <p:spPr>
          <a:xfrm>
            <a:off x="539552" y="4293096"/>
            <a:ext cx="8280920" cy="1944216"/>
          </a:xfrm>
        </p:spPr>
        <p:txBody>
          <a:bodyPr/>
          <a:lstStyle/>
          <a:p>
            <a:r>
              <a:rPr lang="en-US" altLang="zh-CN" sz="2000" dirty="0" smtClean="0"/>
              <a:t>FFC0 </a:t>
            </a:r>
            <a:r>
              <a:rPr lang="zh-CN" altLang="zh-CN" sz="2000" dirty="0" smtClean="0"/>
              <a:t>标记后即是长度，为</a:t>
            </a:r>
            <a:r>
              <a:rPr lang="en-US" altLang="zh-CN" sz="2000" dirty="0" smtClean="0"/>
              <a:t>17</a:t>
            </a:r>
            <a:r>
              <a:rPr lang="zh-CN" altLang="zh-CN" sz="2000" dirty="0" smtClean="0"/>
              <a:t>，然后是一个字节的数据精度，通常是为</a:t>
            </a:r>
            <a:r>
              <a:rPr lang="en-US" altLang="zh-CN" sz="2000" dirty="0" smtClean="0"/>
              <a:t>8</a:t>
            </a:r>
            <a:r>
              <a:rPr lang="zh-CN" altLang="zh-CN" sz="2000" dirty="0" smtClean="0"/>
              <a:t>，代表样本位数。接下来是图片的高度，占两字节，这里即为</a:t>
            </a:r>
            <a:r>
              <a:rPr lang="en-US" altLang="zh-CN" sz="2000" dirty="0" smtClean="0"/>
              <a:t>8</a:t>
            </a:r>
            <a:r>
              <a:rPr lang="zh-CN" altLang="zh-CN" sz="2000" dirty="0" smtClean="0"/>
              <a:t>，然后是图片的宽度，也为</a:t>
            </a:r>
            <a:r>
              <a:rPr lang="en-US" altLang="zh-CN" sz="2000" dirty="0" smtClean="0"/>
              <a:t>8</a:t>
            </a:r>
            <a:r>
              <a:rPr lang="zh-CN" altLang="zh-CN" sz="2000" dirty="0" smtClean="0"/>
              <a:t>。然后是</a:t>
            </a:r>
            <a:r>
              <a:rPr lang="en-US" altLang="zh-CN" sz="2000" dirty="0" smtClean="0"/>
              <a:t> component </a:t>
            </a:r>
            <a:r>
              <a:rPr lang="zh-CN" altLang="zh-CN" sz="2000" dirty="0" smtClean="0"/>
              <a:t>的个数，这里是</a:t>
            </a:r>
            <a:r>
              <a:rPr lang="en-US" altLang="zh-CN" sz="2000" dirty="0" smtClean="0"/>
              <a:t>3</a:t>
            </a:r>
            <a:r>
              <a:rPr lang="zh-CN" altLang="zh-CN" sz="2000" dirty="0" smtClean="0"/>
              <a:t>，表示</a:t>
            </a:r>
            <a:r>
              <a:rPr lang="en-US" altLang="zh-CN" sz="2000" dirty="0" smtClean="0"/>
              <a:t> YUV</a:t>
            </a:r>
            <a:r>
              <a:rPr lang="zh-CN" altLang="zh-CN" sz="2000" dirty="0" smtClean="0"/>
              <a:t>。接下来是三组数据，每组数据里，第一个是</a:t>
            </a:r>
            <a:r>
              <a:rPr lang="en-US" altLang="zh-CN" sz="2000" dirty="0" smtClean="0"/>
              <a:t> component ID</a:t>
            </a:r>
            <a:r>
              <a:rPr lang="zh-CN" altLang="zh-CN" sz="2000" dirty="0" smtClean="0"/>
              <a:t>，第二个是采样系数，这里</a:t>
            </a:r>
            <a:r>
              <a:rPr lang="en-US" altLang="zh-CN" sz="2000" dirty="0" smtClean="0"/>
              <a:t> Y </a:t>
            </a:r>
            <a:r>
              <a:rPr lang="zh-CN" altLang="zh-CN" sz="2000" dirty="0" smtClean="0"/>
              <a:t>的采样系数为</a:t>
            </a:r>
            <a:r>
              <a:rPr lang="en-US" altLang="zh-CN" sz="2000" dirty="0" smtClean="0"/>
              <a:t>22</a:t>
            </a:r>
            <a:r>
              <a:rPr lang="zh-CN" altLang="zh-CN" sz="2000" dirty="0" smtClean="0"/>
              <a:t>，说明垂直是</a:t>
            </a:r>
            <a:r>
              <a:rPr lang="en-US" altLang="zh-CN" sz="2000" dirty="0" smtClean="0"/>
              <a:t>2</a:t>
            </a:r>
            <a:r>
              <a:rPr lang="zh-CN" altLang="zh-CN" sz="2000" dirty="0" smtClean="0"/>
              <a:t>，水平是</a:t>
            </a:r>
            <a:r>
              <a:rPr lang="en-US" altLang="zh-CN" sz="2000" dirty="0" smtClean="0"/>
              <a:t>2</a:t>
            </a:r>
            <a:r>
              <a:rPr lang="zh-CN" altLang="zh-CN" sz="2000" dirty="0" smtClean="0"/>
              <a:t>。再后面就是量化表的编号了。</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2738" name="Picture 2" descr="figure27"/>
          <p:cNvPicPr>
            <a:picLocks noChangeAspect="1" noChangeArrowheads="1"/>
          </p:cNvPicPr>
          <p:nvPr/>
        </p:nvPicPr>
        <p:blipFill>
          <a:blip r:embed="rId2" cstate="print"/>
          <a:srcRect l="2667" t="50716" r="2668"/>
          <a:stretch>
            <a:fillRect/>
          </a:stretch>
        </p:blipFill>
        <p:spPr bwMode="auto">
          <a:xfrm>
            <a:off x="611560" y="1052736"/>
            <a:ext cx="8303418" cy="3312368"/>
          </a:xfrm>
          <a:prstGeom prst="rect">
            <a:avLst/>
          </a:prstGeom>
          <a:noFill/>
          <a:ln w="9525">
            <a:noFill/>
            <a:miter lim="800000"/>
            <a:headEnd/>
            <a:tailEnd/>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a:t>
            </a:r>
            <a:endParaRPr lang="zh-CN" altLang="en-US" dirty="0"/>
          </a:p>
        </p:txBody>
      </p:sp>
      <p:sp>
        <p:nvSpPr>
          <p:cNvPr id="3" name="内容占位符 2"/>
          <p:cNvSpPr>
            <a:spLocks noGrp="1"/>
          </p:cNvSpPr>
          <p:nvPr>
            <p:ph idx="1"/>
          </p:nvPr>
        </p:nvSpPr>
        <p:spPr>
          <a:xfrm>
            <a:off x="899592" y="1340768"/>
            <a:ext cx="7488832" cy="4752528"/>
          </a:xfrm>
        </p:spPr>
        <p:txBody>
          <a:bodyPr/>
          <a:lstStyle/>
          <a:p>
            <a:r>
              <a:rPr lang="en-US" altLang="zh-CN" sz="2400" dirty="0" smtClean="0"/>
              <a:t>SOF0</a:t>
            </a:r>
            <a:r>
              <a:rPr lang="zh-CN" altLang="en-US" sz="2400" dirty="0" smtClean="0"/>
              <a:t>指定了</a:t>
            </a:r>
            <a:r>
              <a:rPr lang="en-US" altLang="zh-CN" sz="2400" dirty="0" smtClean="0"/>
              <a:t>MCU</a:t>
            </a:r>
            <a:r>
              <a:rPr lang="zh-CN" altLang="en-US" sz="2400" dirty="0" smtClean="0"/>
              <a:t>像素矩阵的大小</a:t>
            </a:r>
            <a:endParaRPr lang="en-US" altLang="zh-CN" sz="2400" dirty="0" smtClean="0"/>
          </a:p>
          <a:p>
            <a:pPr lvl="1"/>
            <a:r>
              <a:rPr lang="zh-CN" altLang="zh-CN" sz="2000" dirty="0" smtClean="0"/>
              <a:t>查阅标记</a:t>
            </a:r>
            <a:r>
              <a:rPr lang="en-US" altLang="zh-CN" sz="2000" dirty="0" smtClean="0"/>
              <a:t>SOF0</a:t>
            </a:r>
            <a:r>
              <a:rPr lang="zh-CN" altLang="zh-CN" sz="2000" dirty="0" smtClean="0"/>
              <a:t>，可以得到图像不同颜色分量的采样因子，即</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三个分量各自的水平采样因子和垂直采样因子。大多图片的采样因子为</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或</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p>
          <a:p>
            <a:pPr lvl="1"/>
            <a:r>
              <a:rPr lang="zh-CN" altLang="zh-CN" sz="2000" dirty="0" smtClean="0"/>
              <a:t>记三个分量中水平采样因子最大值为</a:t>
            </a:r>
            <a:r>
              <a:rPr lang="en-US" altLang="zh-CN" sz="2000" dirty="0" err="1" smtClean="0"/>
              <a:t>Hmax</a:t>
            </a:r>
            <a:r>
              <a:rPr lang="zh-CN" altLang="zh-CN" sz="2000" dirty="0" smtClean="0"/>
              <a:t>，垂直采样因子最大值为</a:t>
            </a:r>
            <a:r>
              <a:rPr lang="en-US" altLang="zh-CN" sz="2000" dirty="0" err="1" smtClean="0"/>
              <a:t>Vmax</a:t>
            </a:r>
            <a:r>
              <a:rPr lang="zh-CN" altLang="zh-CN" sz="2000" dirty="0" smtClean="0"/>
              <a:t>，那么单个</a:t>
            </a:r>
            <a:r>
              <a:rPr lang="en-US" altLang="zh-CN" sz="2000" dirty="0" smtClean="0"/>
              <a:t>MCU</a:t>
            </a:r>
            <a:r>
              <a:rPr lang="zh-CN" altLang="zh-CN" sz="2000" dirty="0" smtClean="0"/>
              <a:t>矩阵的宽就是</a:t>
            </a:r>
            <a:r>
              <a:rPr lang="en-US" altLang="zh-CN" sz="2000" dirty="0" err="1" smtClean="0"/>
              <a:t>Hmax</a:t>
            </a:r>
            <a:r>
              <a:rPr lang="en-US" altLang="zh-CN" sz="2000" dirty="0" smtClean="0"/>
              <a:t> × 8</a:t>
            </a:r>
            <a:r>
              <a:rPr lang="zh-CN" altLang="zh-CN" sz="2000" dirty="0" smtClean="0"/>
              <a:t>像素，高就是</a:t>
            </a:r>
            <a:r>
              <a:rPr lang="en-US" altLang="zh-CN" sz="2000" dirty="0" err="1" smtClean="0"/>
              <a:t>Vmax</a:t>
            </a:r>
            <a:r>
              <a:rPr lang="en-US" altLang="zh-CN" sz="2000" dirty="0" smtClean="0"/>
              <a:t> × 8</a:t>
            </a:r>
            <a:r>
              <a:rPr lang="zh-CN" altLang="zh-CN" sz="2000" dirty="0" smtClean="0"/>
              <a:t>像素</a:t>
            </a:r>
            <a:endParaRPr lang="en-US" altLang="zh-CN" sz="2000" dirty="0" smtClean="0"/>
          </a:p>
          <a:p>
            <a:r>
              <a:rPr lang="en-US" altLang="zh-CN" sz="2400" dirty="0" smtClean="0"/>
              <a:t>MCU</a:t>
            </a:r>
            <a:r>
              <a:rPr lang="zh-CN" altLang="zh-CN" sz="2400" dirty="0" smtClean="0"/>
              <a:t>的排列</a:t>
            </a:r>
            <a:r>
              <a:rPr lang="zh-CN" altLang="en-US" sz="2400" dirty="0" smtClean="0"/>
              <a:t>顺序：</a:t>
            </a:r>
            <a:r>
              <a:rPr lang="zh-CN" altLang="zh-CN" sz="2400" dirty="0" smtClean="0"/>
              <a:t>从左到右，从上到下</a:t>
            </a:r>
            <a:endParaRPr lang="en-US" altLang="zh-CN" sz="2400" dirty="0" smtClean="0"/>
          </a:p>
          <a:p>
            <a:r>
              <a:rPr lang="zh-CN" altLang="zh-CN" sz="2400" dirty="0" smtClean="0"/>
              <a:t>如果整幅图像的宽度和高度不是</a:t>
            </a:r>
            <a:r>
              <a:rPr lang="en-US" altLang="zh-CN" sz="2400" dirty="0" smtClean="0"/>
              <a:t>MCU</a:t>
            </a:r>
            <a:r>
              <a:rPr lang="zh-CN" altLang="zh-CN" sz="2400" dirty="0" smtClean="0"/>
              <a:t>宽度和高度的整数倍</a:t>
            </a:r>
            <a:endParaRPr lang="en-US" altLang="zh-CN" sz="2400" dirty="0" smtClean="0"/>
          </a:p>
          <a:p>
            <a:pPr lvl="1"/>
            <a:r>
              <a:rPr lang="zh-CN" altLang="zh-CN" sz="2000" dirty="0" smtClean="0"/>
              <a:t>编码时会用某些数值填充进去，保证解码过程中</a:t>
            </a:r>
            <a:r>
              <a:rPr lang="en-US" altLang="zh-CN" sz="2000" dirty="0" smtClean="0"/>
              <a:t>MCU</a:t>
            </a:r>
            <a:r>
              <a:rPr lang="zh-CN" altLang="zh-CN" sz="2000" dirty="0" smtClean="0"/>
              <a:t>的完整性</a:t>
            </a:r>
            <a:endParaRPr lang="en-US" altLang="zh-CN" sz="2000" dirty="0" smtClean="0"/>
          </a:p>
          <a:p>
            <a:pPr lvl="1"/>
            <a:r>
              <a:rPr lang="zh-CN" altLang="zh-CN" sz="2000" dirty="0" smtClean="0"/>
              <a:t>解码完成后，可直接忽视图像宽度和高度外的数据</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内部数据单元的结构</a:t>
            </a:r>
            <a:endParaRPr lang="zh-CN" altLang="en-US" dirty="0"/>
          </a:p>
        </p:txBody>
      </p:sp>
      <p:sp>
        <p:nvSpPr>
          <p:cNvPr id="3" name="内容占位符 2"/>
          <p:cNvSpPr>
            <a:spLocks noGrp="1"/>
          </p:cNvSpPr>
          <p:nvPr>
            <p:ph idx="1"/>
          </p:nvPr>
        </p:nvSpPr>
        <p:spPr/>
        <p:txBody>
          <a:bodyPr/>
          <a:lstStyle/>
          <a:p>
            <a:r>
              <a:rPr lang="zh-CN" altLang="zh-CN" sz="2400" dirty="0" smtClean="0"/>
              <a:t>每个</a:t>
            </a:r>
            <a:r>
              <a:rPr lang="en-US" altLang="zh-CN" sz="2400" dirty="0" smtClean="0"/>
              <a:t>MCU</a:t>
            </a:r>
            <a:r>
              <a:rPr lang="zh-CN" altLang="zh-CN" sz="2400" dirty="0" smtClean="0"/>
              <a:t>又分为若干个数据单元</a:t>
            </a:r>
            <a:r>
              <a:rPr lang="zh-CN" altLang="en-US" sz="2400" dirty="0" smtClean="0"/>
              <a:t>，</a:t>
            </a:r>
            <a:r>
              <a:rPr lang="zh-CN" altLang="zh-CN" sz="2400" dirty="0" smtClean="0"/>
              <a:t>数据单元的大小必定为</a:t>
            </a:r>
            <a:r>
              <a:rPr lang="en-US" altLang="zh-CN" sz="2400" dirty="0" smtClean="0"/>
              <a:t>8 × 8</a:t>
            </a:r>
            <a:endParaRPr lang="zh-CN" altLang="zh-CN" sz="2400" dirty="0" smtClean="0"/>
          </a:p>
          <a:p>
            <a:r>
              <a:rPr lang="en-US" altLang="zh-CN" sz="2400" dirty="0" smtClean="0"/>
              <a:t>JPEG</a:t>
            </a:r>
            <a:r>
              <a:rPr lang="zh-CN" altLang="zh-CN" sz="2400" dirty="0" smtClean="0"/>
              <a:t>的</a:t>
            </a:r>
            <a:r>
              <a:rPr lang="zh-CN" altLang="en-US" sz="2400" dirty="0" smtClean="0"/>
              <a:t>颜色分量</a:t>
            </a:r>
            <a:r>
              <a:rPr lang="zh-CN" altLang="zh-CN" sz="2400" dirty="0" smtClean="0"/>
              <a:t>压缩方法</a:t>
            </a:r>
            <a:endParaRPr lang="en-US" altLang="zh-CN" sz="2400" dirty="0" smtClean="0"/>
          </a:p>
          <a:p>
            <a:pPr lvl="1"/>
            <a:r>
              <a:rPr lang="en-US" altLang="zh-CN" sz="2000" dirty="0" smtClean="0"/>
              <a:t>BMP</a:t>
            </a:r>
            <a:r>
              <a:rPr lang="zh-CN" altLang="zh-CN" sz="2000" dirty="0" smtClean="0"/>
              <a:t>文件</a:t>
            </a:r>
            <a:r>
              <a:rPr lang="zh-CN" altLang="en-US" sz="2000" dirty="0" smtClean="0"/>
              <a:t>：</a:t>
            </a:r>
            <a:r>
              <a:rPr lang="zh-CN" altLang="zh-CN" sz="2000" dirty="0" smtClean="0"/>
              <a:t>每个像素的颜色分量连续存储在一起</a:t>
            </a:r>
            <a:endParaRPr lang="en-US" altLang="zh-CN" sz="2000" dirty="0" smtClean="0"/>
          </a:p>
          <a:p>
            <a:pPr lvl="1"/>
            <a:r>
              <a:rPr lang="en-US" altLang="zh-CN" sz="2000" dirty="0" smtClean="0"/>
              <a:t>JPEG</a:t>
            </a:r>
            <a:r>
              <a:rPr lang="zh-CN" altLang="en-US" sz="2000" dirty="0" smtClean="0"/>
              <a:t>文件：</a:t>
            </a:r>
            <a:r>
              <a:rPr lang="zh-CN" altLang="zh-CN" sz="2000" dirty="0" smtClean="0"/>
              <a:t>把图片分成</a:t>
            </a:r>
            <a:r>
              <a:rPr lang="en-US" altLang="zh-CN" sz="2000" dirty="0" smtClean="0"/>
              <a:t>Y</a:t>
            </a:r>
            <a:r>
              <a:rPr lang="zh-CN" altLang="zh-CN" sz="2000" dirty="0" smtClean="0"/>
              <a:t>，</a:t>
            </a:r>
            <a:r>
              <a:rPr lang="en-US" altLang="zh-CN" sz="2000" dirty="0" err="1" smtClean="0"/>
              <a:t>Cb</a:t>
            </a:r>
            <a:r>
              <a:rPr lang="zh-CN" altLang="zh-CN" sz="2000" dirty="0" smtClean="0"/>
              <a:t>，</a:t>
            </a:r>
            <a:r>
              <a:rPr lang="en-US" altLang="zh-CN" sz="2000" dirty="0" smtClean="0"/>
              <a:t>Cr</a:t>
            </a:r>
            <a:r>
              <a:rPr lang="zh-CN" altLang="zh-CN" sz="2000" dirty="0" smtClean="0"/>
              <a:t>三张子图，然后分别压缩。三个颜色分量的采样密度（即采样因子）可能一样（例如</a:t>
            </a:r>
            <a:r>
              <a:rPr lang="en-US" altLang="zh-CN" sz="2000" dirty="0" smtClean="0"/>
              <a:t>1</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）也可能不一样（例如</a:t>
            </a:r>
            <a:r>
              <a:rPr lang="en-US" altLang="zh-CN" sz="2000" dirty="0" smtClean="0"/>
              <a:t>4</a:t>
            </a:r>
            <a:r>
              <a:rPr lang="zh-CN" altLang="zh-CN" sz="2000" dirty="0" smtClean="0"/>
              <a:t>：</a:t>
            </a:r>
            <a:r>
              <a:rPr lang="en-US" altLang="zh-CN" sz="2000" dirty="0" smtClean="0"/>
              <a:t>1</a:t>
            </a:r>
            <a:r>
              <a:rPr lang="zh-CN" altLang="zh-CN" sz="2000" dirty="0" smtClean="0"/>
              <a:t>：</a:t>
            </a:r>
            <a:r>
              <a:rPr lang="en-US" altLang="zh-CN" sz="2000" dirty="0" smtClean="0"/>
              <a:t>1</a:t>
            </a:r>
            <a:r>
              <a:rPr lang="zh-CN" altLang="zh-CN" sz="2000" dirty="0" smtClean="0"/>
              <a:t>）</a:t>
            </a:r>
          </a:p>
          <a:p>
            <a:r>
              <a:rPr lang="zh-CN" altLang="zh-CN" sz="2400" dirty="0" smtClean="0"/>
              <a:t>每个</a:t>
            </a:r>
            <a:r>
              <a:rPr lang="en-US" altLang="zh-CN" sz="2400" dirty="0" smtClean="0"/>
              <a:t>MCU</a:t>
            </a:r>
            <a:r>
              <a:rPr lang="zh-CN" altLang="zh-CN" sz="2400" dirty="0" smtClean="0"/>
              <a:t>内部，数据的顺序是</a:t>
            </a:r>
            <a:r>
              <a:rPr lang="en-US" altLang="zh-CN" sz="2400" dirty="0" smtClean="0"/>
              <a:t>Y</a:t>
            </a:r>
            <a:r>
              <a:rPr lang="zh-CN" altLang="zh-CN" sz="2400" dirty="0" smtClean="0"/>
              <a:t>、</a:t>
            </a:r>
            <a:r>
              <a:rPr lang="en-US" altLang="zh-CN" sz="2400" dirty="0" err="1" smtClean="0"/>
              <a:t>Cb</a:t>
            </a:r>
            <a:r>
              <a:rPr lang="zh-CN" altLang="zh-CN" sz="2400" dirty="0" smtClean="0"/>
              <a:t>、</a:t>
            </a:r>
            <a:r>
              <a:rPr lang="en-US" altLang="zh-CN" sz="2400" dirty="0" smtClean="0"/>
              <a:t>Cr</a:t>
            </a:r>
            <a:r>
              <a:rPr lang="zh-CN" altLang="zh-CN" sz="2400" dirty="0" smtClean="0"/>
              <a:t>。如果一个颜色分量有多个数据单元，则顺序是从左到右，从上到下</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MCU</a:t>
            </a:r>
            <a:r>
              <a:rPr lang="zh-CN" altLang="en-US" dirty="0" smtClean="0"/>
              <a:t>的结构举例</a:t>
            </a:r>
            <a:endParaRPr lang="zh-CN" altLang="en-US" dirty="0"/>
          </a:p>
        </p:txBody>
      </p:sp>
      <p:sp>
        <p:nvSpPr>
          <p:cNvPr id="3" name="内容占位符 2"/>
          <p:cNvSpPr>
            <a:spLocks noGrp="1"/>
          </p:cNvSpPr>
          <p:nvPr>
            <p:ph idx="1"/>
          </p:nvPr>
        </p:nvSpPr>
        <p:spPr>
          <a:xfrm>
            <a:off x="3707904" y="1268760"/>
            <a:ext cx="5256584" cy="5040560"/>
          </a:xfrm>
        </p:spPr>
        <p:txBody>
          <a:bodyPr/>
          <a:lstStyle/>
          <a:p>
            <a:r>
              <a:rPr lang="zh-CN" altLang="zh-CN" sz="2200" dirty="0" smtClean="0"/>
              <a:t>灰色部分为实际图像大小</a:t>
            </a:r>
            <a:r>
              <a:rPr lang="en-US" altLang="zh-CN" sz="2200" dirty="0" smtClean="0"/>
              <a:t>(32×35)</a:t>
            </a:r>
            <a:r>
              <a:rPr lang="zh-CN" altLang="zh-CN" sz="2200" dirty="0" smtClean="0"/>
              <a:t>；粗</a:t>
            </a:r>
            <a:r>
              <a:rPr lang="zh-CN" altLang="en-US" sz="2200" dirty="0" smtClean="0"/>
              <a:t>实</a:t>
            </a:r>
            <a:r>
              <a:rPr lang="zh-CN" altLang="zh-CN" sz="2200" dirty="0" smtClean="0"/>
              <a:t>线表示各个</a:t>
            </a:r>
            <a:r>
              <a:rPr lang="en-US" altLang="zh-CN" sz="2200" dirty="0" smtClean="0"/>
              <a:t>MCU</a:t>
            </a:r>
            <a:r>
              <a:rPr lang="zh-CN" altLang="zh-CN" sz="2200" dirty="0" smtClean="0"/>
              <a:t>的分界；细虚线表示</a:t>
            </a:r>
            <a:r>
              <a:rPr lang="en-US" altLang="zh-CN" sz="2200" dirty="0" smtClean="0"/>
              <a:t>MCU</a:t>
            </a:r>
            <a:r>
              <a:rPr lang="zh-CN" altLang="zh-CN" sz="2200" dirty="0" smtClean="0"/>
              <a:t>内部数据单元的分界</a:t>
            </a:r>
            <a:endParaRPr lang="en-US" altLang="zh-CN" sz="2200" dirty="0" smtClean="0"/>
          </a:p>
          <a:p>
            <a:r>
              <a:rPr lang="zh-CN" altLang="zh-CN" sz="2200" dirty="0" smtClean="0"/>
              <a:t>采样因子为</a:t>
            </a:r>
            <a:r>
              <a:rPr lang="en-US" altLang="zh-CN" sz="2200" dirty="0" smtClean="0"/>
              <a:t>4</a:t>
            </a:r>
            <a:r>
              <a:rPr lang="zh-CN" altLang="zh-CN" sz="2200" dirty="0" smtClean="0"/>
              <a:t>：</a:t>
            </a:r>
            <a:r>
              <a:rPr lang="en-US" altLang="zh-CN" sz="2200" dirty="0" smtClean="0"/>
              <a:t>1</a:t>
            </a:r>
            <a:r>
              <a:rPr lang="zh-CN" altLang="zh-CN" sz="2200" dirty="0" smtClean="0"/>
              <a:t>：</a:t>
            </a:r>
            <a:r>
              <a:rPr lang="en-US" altLang="zh-CN" sz="2200" dirty="0" smtClean="0"/>
              <a:t>1</a:t>
            </a:r>
            <a:endParaRPr lang="zh-CN" altLang="zh-CN" sz="2200" dirty="0" smtClean="0"/>
          </a:p>
          <a:p>
            <a:pPr lvl="1"/>
            <a:r>
              <a:rPr lang="en-US" altLang="zh-CN" sz="1800" dirty="0" smtClean="0">
                <a:latin typeface="+mn-lt"/>
              </a:rPr>
              <a:t>MCU</a:t>
            </a:r>
            <a:r>
              <a:rPr lang="zh-CN" altLang="zh-CN" sz="1800" dirty="0" smtClean="0">
                <a:latin typeface="+mn-lt"/>
              </a:rPr>
              <a:t>的宽为</a:t>
            </a:r>
            <a:r>
              <a:rPr lang="en-US" altLang="zh-CN" sz="1800" dirty="0" smtClean="0">
                <a:latin typeface="+mn-lt"/>
              </a:rPr>
              <a:t>16</a:t>
            </a:r>
            <a:r>
              <a:rPr lang="zh-CN" altLang="zh-CN" sz="1800" dirty="0" smtClean="0">
                <a:latin typeface="+mn-lt"/>
              </a:rPr>
              <a:t>像素，高为</a:t>
            </a:r>
            <a:r>
              <a:rPr lang="en-US" altLang="zh-CN" sz="1800" dirty="0" smtClean="0">
                <a:latin typeface="+mn-lt"/>
              </a:rPr>
              <a:t>16</a:t>
            </a:r>
            <a:r>
              <a:rPr lang="zh-CN" altLang="zh-CN" sz="1800" dirty="0" smtClean="0">
                <a:latin typeface="+mn-lt"/>
              </a:rPr>
              <a:t>像素。图像实际的宽刚好是</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，但高则稍稍大于</a:t>
            </a:r>
            <a:r>
              <a:rPr lang="en-US" altLang="zh-CN" sz="1800" dirty="0" smtClean="0">
                <a:latin typeface="+mn-lt"/>
              </a:rPr>
              <a:t>2</a:t>
            </a:r>
            <a:r>
              <a:rPr lang="zh-CN" altLang="zh-CN" sz="1800" dirty="0" smtClean="0">
                <a:latin typeface="+mn-lt"/>
              </a:rPr>
              <a:t>个</a:t>
            </a:r>
            <a:r>
              <a:rPr lang="en-US" altLang="zh-CN" sz="1800" dirty="0" smtClean="0">
                <a:latin typeface="+mn-lt"/>
              </a:rPr>
              <a:t>MCU</a:t>
            </a:r>
            <a:r>
              <a:rPr lang="zh-CN" altLang="zh-CN" sz="1800" dirty="0" smtClean="0">
                <a:latin typeface="+mn-lt"/>
              </a:rPr>
              <a:t>的高度，所以要补足</a:t>
            </a:r>
            <a:r>
              <a:rPr lang="en-US" altLang="zh-CN" sz="1800" dirty="0" smtClean="0">
                <a:latin typeface="+mn-lt"/>
              </a:rPr>
              <a:t>3</a:t>
            </a:r>
            <a:r>
              <a:rPr lang="zh-CN" altLang="zh-CN" sz="1800" dirty="0" smtClean="0">
                <a:latin typeface="+mn-lt"/>
              </a:rPr>
              <a:t>行</a:t>
            </a:r>
            <a:r>
              <a:rPr lang="en-US" altLang="zh-CN" sz="1800" dirty="0" smtClean="0">
                <a:latin typeface="+mn-lt"/>
              </a:rPr>
              <a:t>MCU</a:t>
            </a:r>
            <a:endParaRPr lang="zh-CN" altLang="zh-CN" sz="1800" dirty="0" smtClean="0">
              <a:latin typeface="+mn-lt"/>
            </a:endParaRPr>
          </a:p>
          <a:p>
            <a:pPr lvl="1"/>
            <a:r>
              <a:rPr lang="zh-CN" altLang="zh-CN" sz="1800" dirty="0" smtClean="0">
                <a:latin typeface="+mn-lt"/>
              </a:rPr>
              <a:t>在数据流中，</a:t>
            </a:r>
            <a:r>
              <a:rPr lang="en-US" altLang="zh-CN" sz="1800" dirty="0" smtClean="0">
                <a:latin typeface="+mn-lt"/>
              </a:rPr>
              <a:t>MCU</a:t>
            </a:r>
            <a:r>
              <a:rPr lang="zh-CN" altLang="zh-CN" sz="1800" dirty="0" smtClean="0">
                <a:latin typeface="+mn-lt"/>
              </a:rPr>
              <a:t>的顺序是</a:t>
            </a:r>
            <a:r>
              <a:rPr lang="en-US" altLang="zh-CN" sz="1800" dirty="0" smtClean="0">
                <a:latin typeface="+mn-lt"/>
              </a:rPr>
              <a:t>MCU1</a:t>
            </a:r>
            <a:r>
              <a:rPr lang="en-US" altLang="zh-CN" sz="1800" dirty="0" smtClean="0">
                <a:latin typeface="+mn-lt"/>
                <a:cs typeface="Arial"/>
              </a:rPr>
              <a:t>→</a:t>
            </a:r>
            <a:r>
              <a:rPr lang="en-US" altLang="zh-CN" sz="1800" dirty="0" smtClean="0">
                <a:latin typeface="+mn-lt"/>
              </a:rPr>
              <a:t>MCU2</a:t>
            </a:r>
            <a:r>
              <a:rPr lang="en-US" altLang="zh-CN" sz="1800" dirty="0" smtClean="0">
                <a:latin typeface="+mn-lt"/>
                <a:cs typeface="Arial"/>
              </a:rPr>
              <a:t> → </a:t>
            </a:r>
            <a:r>
              <a:rPr lang="en-US" altLang="zh-CN" sz="1800" dirty="0" smtClean="0">
                <a:latin typeface="+mn-lt"/>
              </a:rPr>
              <a:t>MCU3</a:t>
            </a:r>
            <a:r>
              <a:rPr lang="en-US" altLang="zh-CN" sz="1800" dirty="0" smtClean="0">
                <a:latin typeface="+mn-lt"/>
                <a:cs typeface="Arial"/>
              </a:rPr>
              <a:t> → </a:t>
            </a:r>
            <a:r>
              <a:rPr lang="en-US" altLang="zh-CN" sz="1800" dirty="0" smtClean="0">
                <a:latin typeface="+mn-lt"/>
              </a:rPr>
              <a:t>MCU4</a:t>
            </a:r>
            <a:r>
              <a:rPr lang="en-US" altLang="zh-CN" sz="1800" dirty="0" smtClean="0">
                <a:latin typeface="+mn-lt"/>
                <a:cs typeface="Arial"/>
              </a:rPr>
              <a:t> → </a:t>
            </a:r>
            <a:r>
              <a:rPr lang="en-US" altLang="zh-CN" sz="1800" dirty="0" smtClean="0">
                <a:latin typeface="+mn-lt"/>
              </a:rPr>
              <a:t>MCU5</a:t>
            </a:r>
            <a:r>
              <a:rPr lang="en-US" altLang="zh-CN" sz="1800" dirty="0" smtClean="0">
                <a:latin typeface="+mn-lt"/>
                <a:cs typeface="Arial"/>
              </a:rPr>
              <a:t> → </a:t>
            </a:r>
            <a:r>
              <a:rPr lang="en-US" altLang="zh-CN" sz="1800" dirty="0" smtClean="0">
                <a:latin typeface="+mn-lt"/>
              </a:rPr>
              <a:t>MCU6</a:t>
            </a:r>
          </a:p>
          <a:p>
            <a:pPr lvl="1"/>
            <a:r>
              <a:rPr lang="zh-CN" altLang="zh-CN" sz="1800" dirty="0" smtClean="0">
                <a:latin typeface="+mn-lt"/>
              </a:rPr>
              <a:t>对于整张图片来说，数据流的数据依次是</a:t>
            </a:r>
            <a:r>
              <a:rPr lang="en-US" altLang="zh-CN" sz="1800" dirty="0" smtClean="0">
                <a:latin typeface="+mn-lt"/>
              </a:rPr>
              <a:t>[Y</a:t>
            </a:r>
            <a:r>
              <a:rPr lang="en-US" altLang="zh-CN" sz="1800" baseline="-25000" dirty="0" smtClean="0">
                <a:latin typeface="+mn-lt"/>
              </a:rPr>
              <a:t>1 </a:t>
            </a:r>
            <a:r>
              <a:rPr lang="zh-CN" altLang="zh-CN" sz="1800" dirty="0" smtClean="0">
                <a:latin typeface="+mn-lt"/>
              </a:rPr>
              <a:t>、</a:t>
            </a:r>
            <a:r>
              <a:rPr lang="en-US" altLang="zh-CN" sz="1800" dirty="0" smtClean="0">
                <a:latin typeface="+mn-lt"/>
              </a:rPr>
              <a:t>Y</a:t>
            </a:r>
            <a:r>
              <a:rPr lang="en-US" altLang="zh-CN" sz="1800" baseline="-25000" dirty="0" smtClean="0">
                <a:latin typeface="+mn-lt"/>
              </a:rPr>
              <a:t>2 </a:t>
            </a:r>
            <a:r>
              <a:rPr lang="zh-CN" altLang="zh-CN" sz="1800" dirty="0" smtClean="0">
                <a:latin typeface="+mn-lt"/>
              </a:rPr>
              <a:t>、</a:t>
            </a:r>
            <a:r>
              <a:rPr lang="en-US" altLang="zh-CN" sz="1800" dirty="0" smtClean="0">
                <a:latin typeface="+mn-lt"/>
              </a:rPr>
              <a:t>Y</a:t>
            </a:r>
            <a:r>
              <a:rPr lang="en-US" altLang="zh-CN" sz="1800" baseline="-25000" dirty="0" smtClean="0">
                <a:latin typeface="+mn-lt"/>
              </a:rPr>
              <a:t>5 </a:t>
            </a:r>
            <a:r>
              <a:rPr lang="zh-CN" altLang="zh-CN" sz="1800" dirty="0" smtClean="0">
                <a:latin typeface="+mn-lt"/>
              </a:rPr>
              <a:t>、</a:t>
            </a:r>
            <a:r>
              <a:rPr lang="en-US" altLang="zh-CN" sz="1800" dirty="0" smtClean="0">
                <a:latin typeface="+mn-lt"/>
              </a:rPr>
              <a:t>Y</a:t>
            </a:r>
            <a:r>
              <a:rPr lang="en-US" altLang="zh-CN" sz="1800" baseline="-25000" dirty="0" smtClean="0">
                <a:latin typeface="+mn-lt"/>
              </a:rPr>
              <a:t>6 </a:t>
            </a:r>
            <a:r>
              <a:rPr lang="zh-CN" altLang="zh-CN" sz="1800" dirty="0" smtClean="0">
                <a:latin typeface="+mn-lt"/>
              </a:rPr>
              <a:t>、</a:t>
            </a:r>
            <a:r>
              <a:rPr lang="en-US" altLang="zh-CN" sz="1800" dirty="0" smtClean="0">
                <a:latin typeface="+mn-lt"/>
              </a:rPr>
              <a:t>Cb</a:t>
            </a:r>
            <a:r>
              <a:rPr lang="en-US" altLang="zh-CN" sz="1800" baseline="-25000" dirty="0" smtClean="0">
                <a:latin typeface="+mn-lt"/>
              </a:rPr>
              <a:t>1256 </a:t>
            </a:r>
            <a:r>
              <a:rPr lang="zh-CN" altLang="zh-CN" sz="1800" dirty="0" smtClean="0">
                <a:latin typeface="+mn-lt"/>
              </a:rPr>
              <a:t>、</a:t>
            </a:r>
            <a:r>
              <a:rPr lang="en-US" altLang="zh-CN" sz="1800" dirty="0" smtClean="0">
                <a:latin typeface="+mn-lt"/>
              </a:rPr>
              <a:t>Cr</a:t>
            </a:r>
            <a:r>
              <a:rPr lang="en-US" altLang="zh-CN" sz="1800" baseline="-25000" dirty="0" smtClean="0">
                <a:latin typeface="+mn-lt"/>
              </a:rPr>
              <a:t>1256</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3 </a:t>
            </a:r>
            <a:r>
              <a:rPr lang="zh-CN" altLang="zh-CN" sz="1800" dirty="0" smtClean="0">
                <a:latin typeface="+mn-lt"/>
              </a:rPr>
              <a:t>、</a:t>
            </a:r>
            <a:r>
              <a:rPr lang="en-US" altLang="zh-CN" sz="1800" dirty="0" smtClean="0">
                <a:latin typeface="+mn-lt"/>
              </a:rPr>
              <a:t>Y</a:t>
            </a:r>
            <a:r>
              <a:rPr lang="en-US" altLang="zh-CN" sz="1800" baseline="-25000" dirty="0" smtClean="0">
                <a:latin typeface="+mn-lt"/>
              </a:rPr>
              <a:t>4 </a:t>
            </a:r>
            <a:r>
              <a:rPr lang="zh-CN" altLang="zh-CN" sz="1800" dirty="0" smtClean="0">
                <a:latin typeface="+mn-lt"/>
              </a:rPr>
              <a:t>、</a:t>
            </a:r>
            <a:r>
              <a:rPr lang="en-US" altLang="zh-CN" sz="1800" dirty="0" smtClean="0">
                <a:latin typeface="+mn-lt"/>
              </a:rPr>
              <a:t>Y</a:t>
            </a:r>
            <a:r>
              <a:rPr lang="en-US" altLang="zh-CN" sz="1800" baseline="-25000" dirty="0" smtClean="0">
                <a:latin typeface="+mn-lt"/>
              </a:rPr>
              <a:t>7 </a:t>
            </a:r>
            <a:r>
              <a:rPr lang="zh-CN" altLang="zh-CN" sz="1800" dirty="0" smtClean="0">
                <a:latin typeface="+mn-lt"/>
              </a:rPr>
              <a:t>、</a:t>
            </a:r>
            <a:r>
              <a:rPr lang="en-US" altLang="zh-CN" sz="1800" dirty="0" smtClean="0">
                <a:latin typeface="+mn-lt"/>
              </a:rPr>
              <a:t>Y</a:t>
            </a:r>
            <a:r>
              <a:rPr lang="en-US" altLang="zh-CN" sz="1800" baseline="-25000" dirty="0" smtClean="0">
                <a:latin typeface="+mn-lt"/>
              </a:rPr>
              <a:t>8 </a:t>
            </a:r>
            <a:r>
              <a:rPr lang="zh-CN" altLang="zh-CN" sz="1800" dirty="0" smtClean="0">
                <a:latin typeface="+mn-lt"/>
              </a:rPr>
              <a:t>、</a:t>
            </a:r>
            <a:r>
              <a:rPr lang="en-US" altLang="zh-CN" sz="1800" dirty="0" smtClean="0">
                <a:latin typeface="+mn-lt"/>
              </a:rPr>
              <a:t>Cb</a:t>
            </a:r>
            <a:r>
              <a:rPr lang="en-US" altLang="zh-CN" sz="1800" baseline="-25000" dirty="0" smtClean="0">
                <a:latin typeface="+mn-lt"/>
              </a:rPr>
              <a:t>3478 </a:t>
            </a:r>
            <a:r>
              <a:rPr lang="zh-CN" altLang="zh-CN" sz="1800" dirty="0" smtClean="0">
                <a:latin typeface="+mn-lt"/>
              </a:rPr>
              <a:t>、</a:t>
            </a:r>
            <a:r>
              <a:rPr lang="en-US" altLang="zh-CN" sz="1800" dirty="0" smtClean="0">
                <a:latin typeface="+mn-lt"/>
              </a:rPr>
              <a:t>Cr</a:t>
            </a:r>
            <a:r>
              <a:rPr lang="en-US" altLang="zh-CN" sz="1800" baseline="-25000" dirty="0" smtClean="0">
                <a:latin typeface="+mn-lt"/>
              </a:rPr>
              <a:t>3478</a:t>
            </a:r>
            <a:r>
              <a:rPr lang="en-US" altLang="zh-CN" sz="1800" dirty="0" smtClean="0">
                <a:latin typeface="+mn-lt"/>
              </a:rPr>
              <a:t>] </a:t>
            </a:r>
            <a:r>
              <a:rPr lang="zh-CN" altLang="zh-CN" sz="1800" dirty="0" smtClean="0">
                <a:latin typeface="+mn-lt"/>
              </a:rPr>
              <a:t>、</a:t>
            </a:r>
            <a:r>
              <a:rPr lang="en-US" altLang="zh-CN" sz="1800" dirty="0" smtClean="0">
                <a:latin typeface="+mn-lt"/>
              </a:rPr>
              <a:t>[Y</a:t>
            </a:r>
            <a:r>
              <a:rPr lang="en-US" altLang="zh-CN" sz="1800" baseline="-25000" dirty="0" smtClean="0">
                <a:latin typeface="+mn-lt"/>
              </a:rPr>
              <a:t>9 </a:t>
            </a:r>
            <a:r>
              <a:rPr lang="zh-CN" altLang="zh-CN" sz="1800" dirty="0" smtClean="0">
                <a:latin typeface="+mn-lt"/>
              </a:rPr>
              <a:t>、</a:t>
            </a:r>
            <a:r>
              <a:rPr lang="en-US" altLang="zh-CN" sz="1800" dirty="0" smtClean="0">
                <a:latin typeface="+mn-lt"/>
              </a:rPr>
              <a:t>Y</a:t>
            </a:r>
            <a:r>
              <a:rPr lang="en-US" altLang="zh-CN" sz="1800" baseline="-25000" dirty="0" smtClean="0">
                <a:latin typeface="+mn-lt"/>
              </a:rPr>
              <a:t>10 </a:t>
            </a:r>
            <a:r>
              <a:rPr lang="zh-CN" altLang="zh-CN" sz="1800" dirty="0" smtClean="0">
                <a:latin typeface="+mn-lt"/>
              </a:rPr>
              <a:t>、</a:t>
            </a:r>
            <a:r>
              <a:rPr lang="en-US" altLang="zh-CN" sz="1800" dirty="0" smtClean="0">
                <a:latin typeface="+mn-lt"/>
              </a:rPr>
              <a:t>Y</a:t>
            </a:r>
            <a:r>
              <a:rPr lang="en-US" altLang="zh-CN" sz="1800" baseline="-25000" dirty="0" smtClean="0">
                <a:latin typeface="+mn-lt"/>
              </a:rPr>
              <a:t>13 </a:t>
            </a:r>
            <a:r>
              <a:rPr lang="zh-CN" altLang="zh-CN" sz="1800" dirty="0" smtClean="0">
                <a:latin typeface="+mn-lt"/>
              </a:rPr>
              <a:t>、</a:t>
            </a:r>
            <a:r>
              <a:rPr lang="en-US" altLang="zh-CN" sz="1800" dirty="0" smtClean="0">
                <a:latin typeface="+mn-lt"/>
              </a:rPr>
              <a:t>Y</a:t>
            </a:r>
            <a:r>
              <a:rPr lang="en-US" altLang="zh-CN" sz="1800" baseline="-25000" dirty="0" smtClean="0">
                <a:latin typeface="+mn-lt"/>
              </a:rPr>
              <a:t>14 </a:t>
            </a:r>
            <a:r>
              <a:rPr lang="zh-CN" altLang="zh-CN" sz="1800" dirty="0" smtClean="0">
                <a:latin typeface="+mn-lt"/>
              </a:rPr>
              <a:t>、</a:t>
            </a:r>
            <a:r>
              <a:rPr lang="en-US" altLang="zh-CN" sz="1800" dirty="0" smtClean="0">
                <a:latin typeface="+mn-lt"/>
              </a:rPr>
              <a:t>Cb</a:t>
            </a:r>
            <a:r>
              <a:rPr lang="en-US" altLang="zh-CN" sz="1800" baseline="-25000" dirty="0" smtClean="0">
                <a:latin typeface="+mn-lt"/>
              </a:rPr>
              <a:t>9101314 </a:t>
            </a:r>
            <a:r>
              <a:rPr lang="zh-CN" altLang="zh-CN" sz="1800" dirty="0" smtClean="0">
                <a:latin typeface="+mn-lt"/>
              </a:rPr>
              <a:t>、</a:t>
            </a:r>
            <a:r>
              <a:rPr lang="en-US" altLang="zh-CN" sz="1800" dirty="0" smtClean="0">
                <a:latin typeface="+mn-lt"/>
              </a:rPr>
              <a:t>Cr</a:t>
            </a:r>
            <a:r>
              <a:rPr lang="en-US" altLang="zh-CN" sz="1800" baseline="-25000" dirty="0" smtClean="0">
                <a:latin typeface="+mn-lt"/>
              </a:rPr>
              <a:t>9101314 </a:t>
            </a:r>
            <a:r>
              <a:rPr lang="en-US" altLang="zh-CN" sz="1800" dirty="0" smtClean="0">
                <a:latin typeface="+mn-lt"/>
              </a:rPr>
              <a:t>]</a:t>
            </a:r>
            <a:r>
              <a:rPr lang="zh-CN" altLang="zh-CN" sz="1800" dirty="0" smtClean="0">
                <a:latin typeface="+mn-lt"/>
              </a:rPr>
              <a:t>、……</a:t>
            </a:r>
            <a:endParaRPr lang="en-US" altLang="zh-CN" sz="1800" dirty="0" smtClean="0">
              <a:latin typeface="+mn-lt"/>
            </a:endParaRPr>
          </a:p>
          <a:p>
            <a:r>
              <a:rPr lang="zh-CN" altLang="zh-CN" sz="2200" dirty="0" smtClean="0"/>
              <a:t>采样因子为</a:t>
            </a:r>
            <a:r>
              <a:rPr lang="en-US" altLang="zh-CN" sz="2200" dirty="0" smtClean="0"/>
              <a:t>1</a:t>
            </a:r>
            <a:r>
              <a:rPr lang="zh-CN" altLang="zh-CN" sz="2200" dirty="0" smtClean="0"/>
              <a:t>：</a:t>
            </a:r>
            <a:r>
              <a:rPr lang="en-US" altLang="zh-CN" sz="2200" dirty="0" smtClean="0"/>
              <a:t>1</a:t>
            </a:r>
            <a:r>
              <a:rPr lang="zh-CN" altLang="zh-CN" sz="2200" dirty="0" smtClean="0"/>
              <a:t>：</a:t>
            </a:r>
            <a:r>
              <a:rPr lang="en-US" altLang="zh-CN" sz="2200" dirty="0" smtClean="0"/>
              <a:t>1</a:t>
            </a:r>
            <a:r>
              <a:rPr lang="zh-CN" altLang="en-US" sz="2200" dirty="0" smtClean="0"/>
              <a:t>？</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7858" name="Picture 2"/>
          <p:cNvPicPr>
            <a:picLocks noChangeAspect="1" noChangeArrowheads="1"/>
          </p:cNvPicPr>
          <p:nvPr/>
        </p:nvPicPr>
        <p:blipFill>
          <a:blip r:embed="rId3" cstate="print"/>
          <a:srcRect/>
          <a:stretch>
            <a:fillRect/>
          </a:stretch>
        </p:blipFill>
        <p:spPr bwMode="auto">
          <a:xfrm>
            <a:off x="539552" y="1412776"/>
            <a:ext cx="3096344" cy="4644516"/>
          </a:xfrm>
          <a:prstGeom prst="rect">
            <a:avLst/>
          </a:prstGeom>
          <a:noFill/>
          <a:ln w="9525">
            <a:noFill/>
            <a:miter lim="800000"/>
            <a:headEnd/>
            <a:tailEnd/>
          </a:ln>
        </p:spPr>
      </p:pic>
      <p:sp>
        <p:nvSpPr>
          <p:cNvPr id="8" name="TextBox 7"/>
          <p:cNvSpPr txBox="1"/>
          <p:nvPr/>
        </p:nvSpPr>
        <p:spPr>
          <a:xfrm>
            <a:off x="1187624" y="6093296"/>
            <a:ext cx="2113079" cy="400110"/>
          </a:xfrm>
          <a:prstGeom prst="rect">
            <a:avLst/>
          </a:prstGeom>
          <a:noFill/>
        </p:spPr>
        <p:txBody>
          <a:bodyPr wrap="none" rtlCol="0">
            <a:spAutoFit/>
          </a:bodyPr>
          <a:lstStyle/>
          <a:p>
            <a:r>
              <a:rPr lang="en-US" altLang="zh-CN" sz="2000" dirty="0" smtClean="0"/>
              <a:t>MCU</a:t>
            </a:r>
            <a:r>
              <a:rPr lang="zh-CN" altLang="en-US" sz="2000" dirty="0" smtClean="0"/>
              <a:t>结构示意图</a:t>
            </a:r>
            <a:endParaRPr lang="zh-CN" altLang="en-US" sz="2000"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27584" y="980728"/>
            <a:ext cx="8064896" cy="5472608"/>
          </a:xfrm>
        </p:spPr>
        <p:txBody>
          <a:bodyPr/>
          <a:lstStyle/>
          <a:p>
            <a:r>
              <a:rPr lang="en-US" altLang="zh-CN" sz="2400" dirty="0" smtClean="0"/>
              <a:t>DHT(Define Huffman Table)</a:t>
            </a:r>
            <a:r>
              <a:rPr lang="zh-CN" altLang="en-US" sz="2400" dirty="0" smtClean="0"/>
              <a:t>定义哈夫曼表</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r>
              <a:rPr lang="zh-CN" altLang="en-US" sz="2000" dirty="0" smtClean="0"/>
              <a:t>哈夫曼表</a:t>
            </a:r>
            <a:r>
              <a:rPr lang="zh-CN" altLang="zh-CN" sz="2000" dirty="0" smtClean="0"/>
              <a:t>字段可以重复出现（一般</a:t>
            </a:r>
            <a:r>
              <a:rPr lang="en-US" altLang="zh-CN" sz="2000" dirty="0" smtClean="0"/>
              <a:t>4</a:t>
            </a:r>
            <a:r>
              <a:rPr lang="zh-CN" altLang="zh-CN" sz="2000" dirty="0" smtClean="0"/>
              <a:t>次），也可以</a:t>
            </a:r>
            <a:r>
              <a:rPr lang="zh-CN" altLang="en-US" sz="2000" dirty="0" smtClean="0"/>
              <a:t>只</a:t>
            </a:r>
            <a:r>
              <a:rPr lang="zh-CN" altLang="zh-CN" sz="2000" dirty="0" smtClean="0"/>
              <a:t>出现</a:t>
            </a:r>
            <a:r>
              <a:rPr lang="en-US" altLang="zh-CN" sz="2000" dirty="0" smtClean="0"/>
              <a:t>1</a:t>
            </a:r>
            <a:r>
              <a:rPr lang="zh-CN" altLang="zh-CN" sz="2000" dirty="0" smtClean="0"/>
              <a:t>次。例如，</a:t>
            </a:r>
            <a:r>
              <a:rPr lang="en-US" altLang="zh-CN" sz="2000" dirty="0" smtClean="0"/>
              <a:t>Adobe Photoshop </a:t>
            </a:r>
            <a:r>
              <a:rPr lang="zh-CN" altLang="zh-CN" sz="2000" dirty="0" smtClean="0"/>
              <a:t>生成的</a:t>
            </a:r>
            <a:r>
              <a:rPr lang="en-US" altLang="zh-CN" sz="2000" dirty="0" smtClean="0"/>
              <a:t>JPEG</a:t>
            </a:r>
            <a:r>
              <a:rPr lang="zh-CN" altLang="zh-CN" sz="2000" dirty="0" smtClean="0"/>
              <a:t>图片文件中只有</a:t>
            </a:r>
            <a:r>
              <a:rPr lang="en-US" altLang="zh-CN" sz="2000" dirty="0" smtClean="0"/>
              <a:t>1</a:t>
            </a:r>
            <a:r>
              <a:rPr lang="zh-CN" altLang="zh-CN" sz="2000" dirty="0" smtClean="0"/>
              <a:t>个</a:t>
            </a:r>
            <a:r>
              <a:rPr lang="en-US" altLang="zh-CN" sz="2000" dirty="0" smtClean="0"/>
              <a:t>DHT</a:t>
            </a:r>
            <a:r>
              <a:rPr lang="zh-CN" altLang="zh-CN" sz="2000" dirty="0" smtClean="0"/>
              <a:t>标记段，里边包含了</a:t>
            </a:r>
            <a:r>
              <a:rPr lang="en-US" altLang="zh-CN" sz="2000" dirty="0" smtClean="0"/>
              <a:t>4</a:t>
            </a:r>
            <a:r>
              <a:rPr lang="zh-CN" altLang="zh-CN" sz="2000" dirty="0" smtClean="0"/>
              <a:t>个哈夫曼表；而</a:t>
            </a:r>
            <a:r>
              <a:rPr lang="en-US" altLang="zh-CN" sz="2000" dirty="0" smtClean="0"/>
              <a:t>Macromedia Fireworks</a:t>
            </a:r>
            <a:r>
              <a:rPr lang="zh-CN" altLang="zh-CN" sz="2000" dirty="0" smtClean="0"/>
              <a:t>生成的</a:t>
            </a:r>
            <a:r>
              <a:rPr lang="en-US" altLang="zh-CN" sz="2000" dirty="0" smtClean="0"/>
              <a:t>JPEG</a:t>
            </a:r>
            <a:r>
              <a:rPr lang="zh-CN" altLang="zh-CN" sz="2000" dirty="0" smtClean="0"/>
              <a:t>图片文件则有</a:t>
            </a:r>
            <a:r>
              <a:rPr lang="en-US" altLang="zh-CN" sz="2000" dirty="0" smtClean="0"/>
              <a:t>4</a:t>
            </a:r>
            <a:r>
              <a:rPr lang="zh-CN" altLang="zh-CN" sz="2000" dirty="0" smtClean="0"/>
              <a:t>个</a:t>
            </a:r>
            <a:r>
              <a:rPr lang="en-US" altLang="zh-CN" sz="2000" dirty="0" smtClean="0"/>
              <a:t>DHT</a:t>
            </a:r>
            <a:r>
              <a:rPr lang="zh-CN" altLang="zh-CN" sz="2000" dirty="0" smtClean="0"/>
              <a:t>标记段，每个</a:t>
            </a:r>
            <a:r>
              <a:rPr lang="en-US" altLang="zh-CN" sz="2000" dirty="0" smtClean="0"/>
              <a:t>DHT</a:t>
            </a:r>
            <a:r>
              <a:rPr lang="zh-CN" altLang="zh-CN" sz="2000" dirty="0" smtClean="0"/>
              <a:t>标记段只有一个哈夫曼表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1525960"/>
          <a:ext cx="7848872" cy="3423257"/>
        </p:xfrm>
        <a:graphic>
          <a:graphicData uri="http://schemas.openxmlformats.org/drawingml/2006/table">
            <a:tbl>
              <a:tblPr firstRow="1" bandRow="1">
                <a:tableStyleId>{5C22544A-7EE6-4342-B048-85BDC9FD1C3A}</a:tableStyleId>
              </a:tblPr>
              <a:tblGrid>
                <a:gridCol w="1368152"/>
                <a:gridCol w="1008112"/>
                <a:gridCol w="547260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0xFFC4</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lh</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a:t>
                      </a:r>
                      <a:endParaRPr lang="zh-CN" altLang="en-US" sz="1600" dirty="0"/>
                    </a:p>
                  </a:txBody>
                  <a:tcPr/>
                </a:tc>
              </a:tr>
              <a:tr h="1087773">
                <a:tc>
                  <a:txBody>
                    <a:bodyPr/>
                    <a:lstStyle/>
                    <a:p>
                      <a:r>
                        <a:rPr lang="zh-CN"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,T</a:t>
                      </a:r>
                      <a:r>
                        <a:rPr lang="en-US" altLang="zh-CN" sz="1600" kern="1200" dirty="0" smtClean="0">
                          <a:solidFill>
                            <a:schemeClr val="dk1"/>
                          </a:solidFill>
                          <a:latin typeface="+mn-lt"/>
                          <a:ea typeface="+mn-ea"/>
                          <a:cs typeface="+mn-cs"/>
                        </a:rPr>
                        <a:t>h</a:t>
                      </a:r>
                      <a:r>
                        <a:rPr lang="zh-CN" altLang="zh-CN" sz="1600" kern="1200" dirty="0" smtClean="0">
                          <a:solidFill>
                            <a:schemeClr val="dk1"/>
                          </a:solidFill>
                          <a:latin typeface="+mn-lt"/>
                          <a:ea typeface="+mn-ea"/>
                          <a:cs typeface="+mn-cs"/>
                        </a:rPr>
                        <a:t>)</a:t>
                      </a:r>
                      <a:endParaRPr lang="zh-CN" altLang="en-US" sz="1600" dirty="0"/>
                    </a:p>
                  </a:txBody>
                  <a:tcPr/>
                </a:tc>
                <a:tc>
                  <a:txBody>
                    <a:bodyPr/>
                    <a:lstStyle/>
                    <a:p>
                      <a:r>
                        <a:rPr lang="en-US" altLang="zh-CN" sz="1600" dirty="0" smtClean="0"/>
                        <a:t>1</a:t>
                      </a:r>
                      <a:endParaRPr lang="zh-CN" altLang="en-US" sz="1600" dirty="0"/>
                    </a:p>
                  </a:txBody>
                  <a:tcPr/>
                </a:tc>
                <a:tc>
                  <a:txBody>
                    <a:bodyPr/>
                    <a:lstStyle/>
                    <a:p>
                      <a:r>
                        <a:rPr lang="zh-CN" altLang="en-US" sz="1600" kern="1200" dirty="0" smtClean="0">
                          <a:solidFill>
                            <a:schemeClr val="dk1"/>
                          </a:solidFill>
                          <a:latin typeface="+mn-lt"/>
                          <a:ea typeface="+mn-ea"/>
                          <a:cs typeface="+mn-cs"/>
                        </a:rPr>
                        <a:t>表类型和表</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Tc</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a:t>
                      </a:r>
                      <a:r>
                        <a:rPr lang="en-US" altLang="zh-CN" sz="1600" kern="1200" dirty="0" err="1" smtClean="0">
                          <a:solidFill>
                            <a:schemeClr val="dk1"/>
                          </a:solidFill>
                          <a:latin typeface="+mn-lt"/>
                          <a:ea typeface="+mn-ea"/>
                          <a:cs typeface="+mn-cs"/>
                        </a:rPr>
                        <a:t>Tc</a:t>
                      </a:r>
                      <a:r>
                        <a:rPr lang="en-US" altLang="zh-CN" sz="1600" kern="1200" dirty="0" smtClean="0">
                          <a:solidFill>
                            <a:schemeClr val="dk1"/>
                          </a:solidFill>
                          <a:latin typeface="+mn-lt"/>
                          <a:ea typeface="+mn-ea"/>
                          <a:cs typeface="+mn-cs"/>
                        </a:rPr>
                        <a:t>=0</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en-US" altLang="zh-CN" sz="1600" kern="1200" dirty="0" smtClean="0">
                          <a:solidFill>
                            <a:schemeClr val="dk1"/>
                          </a:solidFill>
                          <a:latin typeface="+mn-lt"/>
                          <a:ea typeface="+mn-ea"/>
                          <a:cs typeface="+mn-cs"/>
                        </a:rPr>
                        <a:t>1</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endParaRPr lang="en-US" altLang="zh-CN" sz="1600" kern="1200" dirty="0" smtClean="0">
                        <a:solidFill>
                          <a:schemeClr val="dk1"/>
                        </a:solidFill>
                        <a:latin typeface="+mn-lt"/>
                        <a:ea typeface="+mn-ea"/>
                        <a:cs typeface="+mn-cs"/>
                      </a:endParaRPr>
                    </a:p>
                    <a:p>
                      <a:r>
                        <a:rPr lang="en-US" altLang="zh-CN" sz="1600" kern="1200" dirty="0" err="1" smtClean="0">
                          <a:solidFill>
                            <a:schemeClr val="dk1"/>
                          </a:solidFill>
                          <a:latin typeface="+mn-lt"/>
                          <a:ea typeface="+mn-ea"/>
                          <a:cs typeface="+mn-cs"/>
                        </a:rPr>
                        <a:t>Th</a:t>
                      </a:r>
                      <a:r>
                        <a:rPr lang="zh-CN" altLang="zh-CN" sz="1600" kern="1200" dirty="0" smtClean="0">
                          <a:solidFill>
                            <a:schemeClr val="dk1"/>
                          </a:solidFill>
                          <a:latin typeface="+mn-lt"/>
                          <a:ea typeface="+mn-ea"/>
                          <a:cs typeface="+mn-cs"/>
                        </a:rPr>
                        <a:t>表示</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表的</a:t>
                      </a:r>
                      <a:r>
                        <a:rPr lang="en-US" altLang="zh-CN" sz="1600" kern="1200" dirty="0" smtClean="0">
                          <a:solidFill>
                            <a:schemeClr val="dk1"/>
                          </a:solidFill>
                          <a:latin typeface="+mn-lt"/>
                          <a:ea typeface="+mn-ea"/>
                          <a:cs typeface="+mn-cs"/>
                        </a:rPr>
                        <a:t>ID</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基本系统中，其值为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或</a:t>
                      </a:r>
                      <a:r>
                        <a:rPr lang="en-US" altLang="zh-CN" sz="1600" kern="1200" dirty="0" smtClean="0">
                          <a:solidFill>
                            <a:schemeClr val="dk1"/>
                          </a:solidFill>
                          <a:latin typeface="+mn-lt"/>
                          <a:ea typeface="+mn-ea"/>
                          <a:cs typeface="+mn-cs"/>
                        </a:rPr>
                        <a:t>1</a:t>
                      </a:r>
                      <a:r>
                        <a:rPr lang="zh-CN" altLang="zh-CN" sz="1600" kern="1200" dirty="0" smtClean="0">
                          <a:solidFill>
                            <a:schemeClr val="dk1"/>
                          </a:solidFill>
                          <a:latin typeface="+mn-lt"/>
                          <a:ea typeface="+mn-ea"/>
                          <a:cs typeface="+mn-cs"/>
                        </a:rPr>
                        <a:t>。</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基本系统中，最多有</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表</a:t>
                      </a:r>
                      <a:r>
                        <a:rPr lang="zh-CN" altLang="en-US"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AC</a:t>
                      </a:r>
                      <a:r>
                        <a:rPr lang="zh-CN" altLang="en-US" sz="1600" kern="1200" dirty="0" smtClean="0">
                          <a:solidFill>
                            <a:schemeClr val="dk1"/>
                          </a:solidFill>
                          <a:latin typeface="+mn-lt"/>
                          <a:ea typeface="+mn-ea"/>
                          <a:cs typeface="+mn-cs"/>
                        </a:rPr>
                        <a:t>表和</a:t>
                      </a:r>
                      <a:r>
                        <a:rPr lang="en-US" altLang="zh-CN" sz="1600" kern="1200" dirty="0" smtClean="0">
                          <a:solidFill>
                            <a:schemeClr val="dk1"/>
                          </a:solidFill>
                          <a:latin typeface="+mn-lt"/>
                          <a:ea typeface="+mn-ea"/>
                          <a:cs typeface="+mn-cs"/>
                        </a:rPr>
                        <a:t>DC</a:t>
                      </a:r>
                      <a:r>
                        <a:rPr lang="zh-CN" altLang="en-US" sz="1600" kern="1200" dirty="0" smtClean="0">
                          <a:solidFill>
                            <a:schemeClr val="dk1"/>
                          </a:solidFill>
                          <a:latin typeface="+mn-lt"/>
                          <a:ea typeface="+mn-ea"/>
                          <a:cs typeface="+mn-cs"/>
                        </a:rPr>
                        <a:t>表分开编码</a:t>
                      </a:r>
                      <a:endParaRPr lang="zh-CN" altLang="en-US" sz="1600" dirty="0"/>
                    </a:p>
                  </a:txBody>
                  <a:tcPr/>
                </a:tc>
              </a:tr>
              <a:tr h="378131">
                <a:tc>
                  <a:txBody>
                    <a:bodyPr/>
                    <a:lstStyle/>
                    <a:p>
                      <a:r>
                        <a:rPr lang="en-US" altLang="zh-CN" sz="1600" dirty="0" smtClean="0"/>
                        <a:t>L1,…,L16</a:t>
                      </a:r>
                      <a:endParaRPr lang="zh-CN" altLang="en-US" sz="1600" dirty="0"/>
                    </a:p>
                  </a:txBody>
                  <a:tcPr/>
                </a:tc>
                <a:tc>
                  <a:txBody>
                    <a:bodyPr/>
                    <a:lstStyle/>
                    <a:p>
                      <a:r>
                        <a:rPr lang="en-US" altLang="zh-CN" sz="1600" dirty="0" smtClean="0"/>
                        <a:t>16</a:t>
                      </a:r>
                      <a:endParaRPr lang="zh-CN" altLang="en-US" sz="1600" dirty="0"/>
                    </a:p>
                  </a:txBody>
                  <a:tcPr/>
                </a:tc>
                <a:tc>
                  <a:txBody>
                    <a:bodyPr/>
                    <a:lstStyle/>
                    <a:p>
                      <a:r>
                        <a:rPr lang="en-US" altLang="zh-CN" sz="1600" kern="1200" dirty="0" smtClean="0">
                          <a:solidFill>
                            <a:schemeClr val="dk1"/>
                          </a:solidFill>
                          <a:latin typeface="+mn-lt"/>
                          <a:ea typeface="+mn-ea"/>
                          <a:cs typeface="+mn-cs"/>
                        </a:rPr>
                        <a:t>n</a:t>
                      </a:r>
                      <a:r>
                        <a:rPr lang="zh-CN" altLang="en-US" sz="1600" kern="1200" dirty="0" smtClean="0">
                          <a:solidFill>
                            <a:schemeClr val="dk1"/>
                          </a:solidFill>
                          <a:latin typeface="+mn-lt"/>
                          <a:ea typeface="+mn-ea"/>
                          <a:cs typeface="+mn-cs"/>
                        </a:rPr>
                        <a:t>位数的</a:t>
                      </a:r>
                      <a:r>
                        <a:rPr lang="zh-CN" altLang="zh-CN" sz="1600" kern="1200" dirty="0" smtClean="0">
                          <a:solidFill>
                            <a:schemeClr val="dk1"/>
                          </a:solidFill>
                          <a:latin typeface="+mn-lt"/>
                          <a:ea typeface="+mn-ea"/>
                          <a:cs typeface="+mn-cs"/>
                        </a:rPr>
                        <a:t>码</a:t>
                      </a:r>
                      <a:r>
                        <a:rPr lang="zh-CN" altLang="en-US" sz="1600" kern="1200" dirty="0" smtClean="0">
                          <a:solidFill>
                            <a:schemeClr val="dk1"/>
                          </a:solidFill>
                          <a:latin typeface="+mn-lt"/>
                          <a:ea typeface="+mn-ea"/>
                          <a:cs typeface="+mn-cs"/>
                        </a:rPr>
                        <a:t>字数量</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n=1~16</a:t>
                      </a:r>
                      <a:endParaRPr lang="zh-CN" altLang="en-US" sz="1600" dirty="0"/>
                    </a:p>
                  </a:txBody>
                  <a:tcPr/>
                </a:tc>
              </a:tr>
              <a:tr h="378131">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V1,…,</a:t>
                      </a:r>
                      <a:r>
                        <a:rPr lang="en-US" altLang="zh-CN" sz="1600" dirty="0" err="1" smtClean="0"/>
                        <a:t>Vt</a:t>
                      </a:r>
                      <a:endParaRPr lang="zh-CN" altLang="en-US" sz="1600" dirty="0" smtClean="0"/>
                    </a:p>
                  </a:txBody>
                  <a:tcPr/>
                </a:tc>
                <a:tc>
                  <a:txBody>
                    <a:bodyPr/>
                    <a:lstStyle/>
                    <a:p>
                      <a:r>
                        <a:rPr lang="en-US" altLang="zh-CN" sz="1600" dirty="0" smtClean="0"/>
                        <a:t>t</a:t>
                      </a:r>
                      <a:endParaRPr lang="zh-CN" altLang="en-US" sz="1600" dirty="0"/>
                    </a:p>
                  </a:txBody>
                  <a:tcPr/>
                </a:tc>
                <a:tc>
                  <a:txBody>
                    <a:bodyPr/>
                    <a:lstStyle/>
                    <a:p>
                      <a:r>
                        <a:rPr lang="zh-CN" altLang="en-US" sz="1600" kern="1200" dirty="0" smtClean="0">
                          <a:solidFill>
                            <a:schemeClr val="dk1"/>
                          </a:solidFill>
                          <a:latin typeface="+mn-lt"/>
                          <a:ea typeface="+mn-ea"/>
                          <a:cs typeface="+mn-cs"/>
                        </a:rPr>
                        <a:t>编码内容，即</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哈夫曼</a:t>
                      </a:r>
                      <a:r>
                        <a:rPr lang="zh-CN" altLang="zh-CN" sz="1600" kern="1200" dirty="0" smtClean="0">
                          <a:solidFill>
                            <a:schemeClr val="dk1"/>
                          </a:solidFill>
                          <a:latin typeface="+mn-lt"/>
                          <a:ea typeface="+mn-ea"/>
                          <a:cs typeface="+mn-cs"/>
                        </a:rPr>
                        <a:t>码字所对应的值，对</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(Size)</a:t>
                      </a:r>
                      <a:r>
                        <a:rPr lang="zh-CN" altLang="zh-CN" sz="1600" kern="1200" dirty="0" smtClean="0">
                          <a:solidFill>
                            <a:schemeClr val="dk1"/>
                          </a:solidFill>
                          <a:latin typeface="+mn-lt"/>
                          <a:ea typeface="+mn-ea"/>
                          <a:cs typeface="+mn-cs"/>
                        </a:rPr>
                        <a:t>，对</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来说该值为</a:t>
                      </a:r>
                      <a:r>
                        <a:rPr lang="en-US" altLang="zh-CN" sz="1600" kern="1200" dirty="0" smtClean="0">
                          <a:solidFill>
                            <a:schemeClr val="dk1"/>
                          </a:solidFill>
                          <a:latin typeface="+mn-lt"/>
                          <a:ea typeface="+mn-ea"/>
                          <a:cs typeface="+mn-cs"/>
                        </a:rPr>
                        <a:t>(</a:t>
                      </a:r>
                      <a:r>
                        <a:rPr lang="en-US" altLang="zh-CN" sz="1600" kern="1200" dirty="0" err="1" smtClean="0">
                          <a:solidFill>
                            <a:schemeClr val="dk1"/>
                          </a:solidFill>
                          <a:latin typeface="+mn-lt"/>
                          <a:ea typeface="+mn-ea"/>
                          <a:cs typeface="+mn-cs"/>
                        </a:rPr>
                        <a:t>RunLength</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Size)</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t=L1+L2+…L16</a:t>
                      </a:r>
                      <a:endParaRPr lang="zh-CN" altLang="zh-CN" sz="1600" kern="1200" dirty="0" smtClean="0">
                        <a:solidFill>
                          <a:schemeClr val="dk1"/>
                        </a:solidFill>
                        <a:latin typeface="+mn-lt"/>
                        <a:ea typeface="+mn-ea"/>
                        <a:cs typeface="+mn-cs"/>
                      </a:endParaRPr>
                    </a:p>
                  </a:txBody>
                  <a:tcPr/>
                </a:tc>
              </a:tr>
            </a:tbl>
          </a:graphicData>
        </a:graphic>
      </p:graphicFrame>
      <p:sp>
        <p:nvSpPr>
          <p:cNvPr id="6" name="左大括号 5"/>
          <p:cNvSpPr/>
          <p:nvPr/>
        </p:nvSpPr>
        <p:spPr bwMode="auto">
          <a:xfrm>
            <a:off x="539552" y="2686096"/>
            <a:ext cx="288032" cy="2224239"/>
          </a:xfrm>
          <a:prstGeom prst="leftBrace">
            <a:avLst/>
          </a:prstGeom>
          <a:noFill/>
          <a:ln w="31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pPr>
            <a:endParaRPr kumimoji="0" lang="zh-CN" altLang="en-US" sz="2400" b="1" i="0" u="none" strike="noStrike" cap="none" normalizeH="0" baseline="0" smtClean="0">
              <a:ln>
                <a:noFill/>
              </a:ln>
              <a:solidFill>
                <a:schemeClr val="tx1"/>
              </a:solidFill>
              <a:effectLst/>
              <a:latin typeface="Verdana" pitchFamily="34" charset="0"/>
            </a:endParaRPr>
          </a:p>
        </p:txBody>
      </p:sp>
      <p:sp>
        <p:nvSpPr>
          <p:cNvPr id="7" name="TextBox 6"/>
          <p:cNvSpPr txBox="1"/>
          <p:nvPr/>
        </p:nvSpPr>
        <p:spPr>
          <a:xfrm>
            <a:off x="179512" y="3052644"/>
            <a:ext cx="360040" cy="1569660"/>
          </a:xfrm>
          <a:prstGeom prst="rect">
            <a:avLst/>
          </a:prstGeom>
          <a:noFill/>
        </p:spPr>
        <p:txBody>
          <a:bodyPr wrap="square" rtlCol="0">
            <a:spAutoFit/>
          </a:bodyPr>
          <a:lstStyle/>
          <a:p>
            <a:r>
              <a:rPr lang="zh-CN" altLang="en-US" sz="1600" dirty="0" smtClean="0"/>
              <a:t>哈夫曼表字段</a:t>
            </a:r>
            <a:endParaRPr lang="zh-CN" altLang="en-US" sz="1600"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DHT</a:t>
            </a:r>
            <a:r>
              <a:rPr lang="zh-CN" altLang="en-US" dirty="0" smtClean="0"/>
              <a:t>哈夫曼表实例</a:t>
            </a:r>
            <a:endParaRPr lang="zh-CN" altLang="en-US" dirty="0"/>
          </a:p>
        </p:txBody>
      </p:sp>
      <p:sp>
        <p:nvSpPr>
          <p:cNvPr id="3" name="内容占位符 2"/>
          <p:cNvSpPr>
            <a:spLocks noGrp="1"/>
          </p:cNvSpPr>
          <p:nvPr>
            <p:ph idx="1"/>
          </p:nvPr>
        </p:nvSpPr>
        <p:spPr>
          <a:xfrm>
            <a:off x="611560" y="3861048"/>
            <a:ext cx="8075240" cy="2808312"/>
          </a:xfrm>
        </p:spPr>
        <p:txBody>
          <a:bodyPr/>
          <a:lstStyle/>
          <a:p>
            <a:r>
              <a:rPr lang="en-US" altLang="zh-CN" sz="2000" dirty="0" smtClean="0"/>
              <a:t>FFC4 </a:t>
            </a:r>
            <a:r>
              <a:rPr lang="zh-CN" altLang="zh-CN" sz="2000" dirty="0" smtClean="0"/>
              <a:t>标记后的内容为数据长度，再接着的</a:t>
            </a:r>
            <a:r>
              <a:rPr lang="en-US" altLang="zh-CN" sz="2000" dirty="0" smtClean="0"/>
              <a:t>1</a:t>
            </a:r>
            <a:r>
              <a:rPr lang="zh-CN" altLang="zh-CN" sz="2000" dirty="0" smtClean="0"/>
              <a:t>字节为</a:t>
            </a:r>
            <a:r>
              <a:rPr lang="zh-CN" altLang="en-US" sz="2000" dirty="0" smtClean="0"/>
              <a:t>哈夫曼表</a:t>
            </a:r>
            <a:r>
              <a:rPr lang="zh-CN" altLang="zh-CN" sz="2000" dirty="0" smtClean="0"/>
              <a:t>的信息，低</a:t>
            </a:r>
            <a:r>
              <a:rPr lang="en-US" altLang="zh-CN" sz="2000" dirty="0" smtClean="0"/>
              <a:t>4</a:t>
            </a:r>
            <a:r>
              <a:rPr lang="zh-CN" altLang="zh-CN" sz="2000" dirty="0" smtClean="0"/>
              <a:t>位是</a:t>
            </a:r>
            <a:r>
              <a:rPr lang="en-US" altLang="zh-CN" sz="2000" dirty="0" smtClean="0"/>
              <a:t>ID</a:t>
            </a:r>
            <a:r>
              <a:rPr lang="zh-CN" altLang="zh-CN" sz="2000" dirty="0" smtClean="0"/>
              <a:t>号，</a:t>
            </a:r>
            <a:r>
              <a:rPr lang="zh-CN" altLang="en-US" sz="2000" dirty="0" smtClean="0"/>
              <a:t>高</a:t>
            </a:r>
            <a:r>
              <a:rPr lang="en-US" altLang="zh-CN" sz="2000" dirty="0" smtClean="0"/>
              <a:t>4</a:t>
            </a:r>
            <a:r>
              <a:rPr lang="zh-CN" altLang="zh-CN" sz="2000" dirty="0" smtClean="0"/>
              <a:t>位是表类型</a:t>
            </a:r>
            <a:r>
              <a:rPr lang="zh-CN" altLang="en-US" sz="2000" dirty="0" smtClean="0"/>
              <a:t>（</a:t>
            </a:r>
            <a:r>
              <a:rPr lang="en-US" altLang="zh-CN" sz="2000" dirty="0" smtClean="0"/>
              <a:t>DC=0/AC=1</a:t>
            </a:r>
            <a:r>
              <a:rPr lang="zh-CN" altLang="en-US" sz="2000" dirty="0" smtClean="0"/>
              <a:t>）</a:t>
            </a:r>
            <a:endParaRPr lang="zh-CN" altLang="zh-CN" sz="2000" dirty="0" smtClean="0"/>
          </a:p>
          <a:p>
            <a:r>
              <a:rPr lang="zh-CN" altLang="zh-CN" sz="2000" dirty="0" smtClean="0"/>
              <a:t>第一个</a:t>
            </a:r>
            <a:r>
              <a:rPr lang="en-US" altLang="zh-CN" sz="2000" dirty="0" smtClean="0"/>
              <a:t> DHT </a:t>
            </a:r>
            <a:r>
              <a:rPr lang="zh-CN" altLang="zh-CN" sz="2000" dirty="0" smtClean="0"/>
              <a:t>表，</a:t>
            </a:r>
            <a:r>
              <a:rPr lang="en-US" altLang="zh-CN" sz="2000" dirty="0" smtClean="0"/>
              <a:t>00</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0</a:t>
            </a:r>
            <a:r>
              <a:rPr lang="zh-CN" altLang="zh-CN" sz="2000" dirty="0" smtClean="0"/>
              <a:t>；</a:t>
            </a:r>
          </a:p>
          <a:p>
            <a:r>
              <a:rPr lang="zh-CN" altLang="zh-CN" sz="2000" dirty="0" smtClean="0"/>
              <a:t>第二个</a:t>
            </a:r>
            <a:r>
              <a:rPr lang="en-US" altLang="zh-CN" sz="2000" dirty="0" smtClean="0"/>
              <a:t> DHT </a:t>
            </a:r>
            <a:r>
              <a:rPr lang="zh-CN" altLang="zh-CN" sz="2000" dirty="0" smtClean="0"/>
              <a:t>表，</a:t>
            </a:r>
            <a:r>
              <a:rPr lang="en-US" altLang="zh-CN" sz="2000" dirty="0" smtClean="0"/>
              <a:t>10</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号也为</a:t>
            </a:r>
            <a:r>
              <a:rPr lang="en-US" altLang="zh-CN" sz="2000" dirty="0" smtClean="0"/>
              <a:t> 0</a:t>
            </a:r>
            <a:r>
              <a:rPr lang="zh-CN" altLang="zh-CN" sz="2000" dirty="0" smtClean="0"/>
              <a:t>；</a:t>
            </a:r>
          </a:p>
          <a:p>
            <a:r>
              <a:rPr lang="zh-CN" altLang="zh-CN" sz="2000" dirty="0" smtClean="0"/>
              <a:t>第三个</a:t>
            </a:r>
            <a:r>
              <a:rPr lang="en-US" altLang="zh-CN" sz="2000" dirty="0" smtClean="0"/>
              <a:t> DHT </a:t>
            </a:r>
            <a:r>
              <a:rPr lang="zh-CN" altLang="zh-CN" sz="2000" dirty="0" smtClean="0"/>
              <a:t>表，</a:t>
            </a:r>
            <a:r>
              <a:rPr lang="en-US" altLang="zh-CN" sz="2000" dirty="0" smtClean="0"/>
              <a:t>01</a:t>
            </a:r>
            <a:r>
              <a:rPr lang="zh-CN" altLang="zh-CN" sz="2000" dirty="0" smtClean="0"/>
              <a:t>，类型为</a:t>
            </a:r>
            <a:r>
              <a:rPr lang="en-US" altLang="zh-CN" sz="2000" dirty="0" smtClean="0"/>
              <a:t> DC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第四个</a:t>
            </a:r>
            <a:r>
              <a:rPr lang="en-US" altLang="zh-CN" sz="2000" dirty="0" smtClean="0"/>
              <a:t> DHT </a:t>
            </a:r>
            <a:r>
              <a:rPr lang="zh-CN" altLang="zh-CN" sz="2000" dirty="0" smtClean="0"/>
              <a:t>表，</a:t>
            </a:r>
            <a:r>
              <a:rPr lang="en-US" altLang="zh-CN" sz="2000" dirty="0" smtClean="0"/>
              <a:t>11</a:t>
            </a:r>
            <a:r>
              <a:rPr lang="zh-CN" altLang="zh-CN" sz="2000" dirty="0" smtClean="0"/>
              <a:t>，类型为</a:t>
            </a:r>
            <a:r>
              <a:rPr lang="en-US" altLang="zh-CN" sz="2000" dirty="0" smtClean="0"/>
              <a:t> AC table</a:t>
            </a:r>
            <a:r>
              <a:rPr lang="zh-CN" altLang="zh-CN" sz="2000" dirty="0" smtClean="0"/>
              <a:t>，</a:t>
            </a:r>
            <a:r>
              <a:rPr lang="en-US" altLang="zh-CN" sz="2000" dirty="0" smtClean="0"/>
              <a:t>HT ID </a:t>
            </a:r>
            <a:r>
              <a:rPr lang="zh-CN" altLang="zh-CN" sz="2000" dirty="0" smtClean="0"/>
              <a:t>号为</a:t>
            </a:r>
            <a:r>
              <a:rPr lang="en-US" altLang="zh-CN" sz="2000" dirty="0" smtClean="0"/>
              <a:t> 1</a:t>
            </a:r>
            <a:r>
              <a:rPr lang="zh-CN" altLang="zh-CN" sz="2000" dirty="0" smtClean="0"/>
              <a:t>；</a:t>
            </a:r>
          </a:p>
          <a:p>
            <a:r>
              <a:rPr lang="zh-CN" altLang="zh-CN" sz="2000" dirty="0" smtClean="0"/>
              <a:t>即前两个表为</a:t>
            </a:r>
            <a:r>
              <a:rPr lang="en-US" altLang="zh-CN" sz="2000" dirty="0" smtClean="0"/>
              <a:t>Y</a:t>
            </a:r>
            <a:r>
              <a:rPr lang="zh-CN" altLang="zh-CN" sz="2000" dirty="0" smtClean="0"/>
              <a:t>亮度分量的</a:t>
            </a:r>
            <a:r>
              <a:rPr lang="en-US" altLang="zh-CN" sz="2000" dirty="0" smtClean="0"/>
              <a:t> DC/AC </a:t>
            </a:r>
            <a:r>
              <a:rPr lang="zh-CN" altLang="zh-CN" sz="2000" dirty="0" smtClean="0"/>
              <a:t>表，后两个为</a:t>
            </a:r>
            <a:r>
              <a:rPr lang="en-US" altLang="zh-CN" sz="2000" dirty="0" smtClean="0"/>
              <a:t> UV </a:t>
            </a:r>
            <a:r>
              <a:rPr lang="zh-CN" altLang="zh-CN" sz="2000" dirty="0" smtClean="0"/>
              <a:t>色度分量的</a:t>
            </a:r>
            <a:r>
              <a:rPr lang="en-US" altLang="zh-CN" sz="2000" dirty="0" smtClean="0"/>
              <a:t> DC/AC </a:t>
            </a:r>
            <a:r>
              <a:rPr lang="zh-CN" altLang="zh-CN" sz="2000" dirty="0" smtClean="0"/>
              <a:t>表</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3762" name="Picture 2" descr="figure28"/>
          <p:cNvPicPr>
            <a:picLocks noChangeAspect="1" noChangeArrowheads="1"/>
          </p:cNvPicPr>
          <p:nvPr/>
        </p:nvPicPr>
        <p:blipFill>
          <a:blip r:embed="rId2" cstate="print"/>
          <a:srcRect l="1888" t="45740" r="7496"/>
          <a:stretch>
            <a:fillRect/>
          </a:stretch>
        </p:blipFill>
        <p:spPr bwMode="auto">
          <a:xfrm>
            <a:off x="683569" y="1039433"/>
            <a:ext cx="7560839" cy="2821615"/>
          </a:xfrm>
          <a:prstGeom prst="rect">
            <a:avLst/>
          </a:prstGeom>
          <a:noFill/>
          <a:ln w="9525">
            <a:noFill/>
            <a:miter lim="800000"/>
            <a:headEnd/>
            <a:tailEnd/>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亮度分量的</a:t>
            </a:r>
            <a:r>
              <a:rPr lang="en-US" altLang="zh-CN" dirty="0" smtClean="0"/>
              <a:t>DC</a:t>
            </a:r>
            <a:r>
              <a:rPr lang="zh-CN" altLang="en-US" dirty="0" smtClean="0"/>
              <a:t>表</a:t>
            </a:r>
            <a:r>
              <a:rPr lang="en-US" altLang="zh-CN" dirty="0" smtClean="0"/>
              <a:t>—</a:t>
            </a:r>
            <a:r>
              <a:rPr lang="zh-CN" altLang="en-US" dirty="0" smtClean="0"/>
              <a:t>第一个</a:t>
            </a:r>
            <a:r>
              <a:rPr lang="en-US" altLang="zh-CN" dirty="0" smtClean="0"/>
              <a:t>DHT</a:t>
            </a:r>
            <a:endParaRPr lang="zh-CN" altLang="en-US" dirty="0"/>
          </a:p>
        </p:txBody>
      </p:sp>
      <p:sp>
        <p:nvSpPr>
          <p:cNvPr id="3" name="内容占位符 2"/>
          <p:cNvSpPr>
            <a:spLocks noGrp="1"/>
          </p:cNvSpPr>
          <p:nvPr>
            <p:ph idx="1"/>
          </p:nvPr>
        </p:nvSpPr>
        <p:spPr>
          <a:xfrm>
            <a:off x="683568" y="980728"/>
            <a:ext cx="8136904" cy="5616624"/>
          </a:xfrm>
        </p:spPr>
        <p:txBody>
          <a:bodyPr/>
          <a:lstStyle/>
          <a:p>
            <a:r>
              <a:rPr lang="en-US" altLang="zh-CN" sz="2000" dirty="0" smtClean="0">
                <a:solidFill>
                  <a:srgbClr val="FF0000"/>
                </a:solidFill>
              </a:rPr>
              <a:t>00 1F </a:t>
            </a:r>
            <a:r>
              <a:rPr lang="en-US" altLang="zh-CN" sz="2000" dirty="0" smtClean="0">
                <a:solidFill>
                  <a:srgbClr val="FFC000"/>
                </a:solidFill>
              </a:rPr>
              <a:t>00</a:t>
            </a:r>
            <a:r>
              <a:rPr lang="en-US" altLang="zh-CN" sz="2000" dirty="0" smtClean="0"/>
              <a:t> </a:t>
            </a:r>
            <a:r>
              <a:rPr lang="en-US" altLang="zh-CN" sz="2000" dirty="0" smtClean="0">
                <a:solidFill>
                  <a:srgbClr val="00B050"/>
                </a:solidFill>
              </a:rPr>
              <a:t>00 01 05 01 01 01 01 01 01 00 00 00 00 00 00 00 </a:t>
            </a:r>
            <a:r>
              <a:rPr lang="en-US" altLang="zh-CN" sz="2000" dirty="0" smtClean="0">
                <a:solidFill>
                  <a:srgbClr val="0070C0"/>
                </a:solidFill>
              </a:rPr>
              <a:t>00 01 02 03 04 05 06 07 08 09 0A 0B</a:t>
            </a:r>
            <a:endParaRPr lang="en-US" altLang="zh-CN" sz="2000" dirty="0" smtClean="0">
              <a:solidFill>
                <a:srgbClr val="00B050"/>
              </a:solidFill>
            </a:endParaRPr>
          </a:p>
          <a:p>
            <a:pPr lvl="1"/>
            <a:r>
              <a:rPr lang="en-US" altLang="zh-CN" sz="2000" dirty="0" smtClean="0">
                <a:solidFill>
                  <a:srgbClr val="FF0000"/>
                </a:solidFill>
              </a:rPr>
              <a:t>001F</a:t>
            </a:r>
            <a:r>
              <a:rPr lang="zh-CN" altLang="en-US" sz="2000" dirty="0" smtClean="0"/>
              <a:t>：表的长度为</a:t>
            </a:r>
            <a:r>
              <a:rPr lang="en-US" altLang="zh-CN" sz="2000" dirty="0" smtClean="0"/>
              <a:t>31</a:t>
            </a:r>
          </a:p>
          <a:p>
            <a:pPr lvl="1"/>
            <a:r>
              <a:rPr lang="en-US" altLang="zh-CN" sz="2000" dirty="0" smtClean="0">
                <a:solidFill>
                  <a:srgbClr val="FFC000"/>
                </a:solidFill>
              </a:rPr>
              <a:t>00</a:t>
            </a:r>
            <a:r>
              <a:rPr lang="zh-CN" altLang="en-US" sz="2000" dirty="0" smtClean="0"/>
              <a:t>：是</a:t>
            </a:r>
            <a:r>
              <a:rPr lang="en-US" altLang="zh-CN" sz="2000" dirty="0" smtClean="0"/>
              <a:t>DC</a:t>
            </a:r>
            <a:r>
              <a:rPr lang="zh-CN" altLang="en-US" sz="2000" dirty="0" smtClean="0"/>
              <a:t>表，</a:t>
            </a:r>
            <a:r>
              <a:rPr lang="en-US" altLang="zh-CN" sz="2000" dirty="0" smtClean="0"/>
              <a:t>ID</a:t>
            </a:r>
            <a:r>
              <a:rPr lang="zh-CN" altLang="en-US" sz="2000" dirty="0" smtClean="0"/>
              <a:t>号为</a:t>
            </a:r>
            <a:r>
              <a:rPr lang="en-US" altLang="zh-CN" sz="2000" dirty="0" smtClean="0"/>
              <a:t>0</a:t>
            </a:r>
          </a:p>
          <a:p>
            <a:pPr lvl="1"/>
            <a:r>
              <a:rPr lang="zh-CN" altLang="en-US" sz="2000" dirty="0" smtClean="0">
                <a:solidFill>
                  <a:srgbClr val="00B050"/>
                </a:solidFill>
              </a:rPr>
              <a:t>绿色部分</a:t>
            </a:r>
            <a:r>
              <a:rPr lang="zh-CN" altLang="en-US" sz="2000" dirty="0" smtClean="0"/>
              <a:t>：不同位数的码字数量。</a:t>
            </a:r>
            <a:r>
              <a:rPr lang="zh-CN" altLang="zh-CN" sz="2000" dirty="0" smtClean="0"/>
              <a:t>这</a:t>
            </a:r>
            <a:r>
              <a:rPr lang="en-US" altLang="zh-CN" sz="2000" dirty="0" smtClean="0"/>
              <a:t>16</a:t>
            </a:r>
            <a:r>
              <a:rPr lang="zh-CN" altLang="zh-CN" sz="2000" dirty="0" smtClean="0"/>
              <a:t>个数值实际意义为：没有</a:t>
            </a:r>
            <a:r>
              <a:rPr lang="en-US" altLang="zh-CN" sz="2000" dirty="0" smtClean="0"/>
              <a:t>1</a:t>
            </a:r>
            <a:r>
              <a:rPr lang="zh-CN" altLang="zh-CN" sz="2000" dirty="0" smtClean="0"/>
              <a:t>位的哈夫曼码字；</a:t>
            </a:r>
            <a:r>
              <a:rPr lang="en-US" altLang="zh-CN" sz="2000" dirty="0" smtClean="0"/>
              <a:t>2</a:t>
            </a:r>
            <a:r>
              <a:rPr lang="zh-CN" altLang="zh-CN" sz="2000" dirty="0" smtClean="0"/>
              <a:t>位</a:t>
            </a:r>
            <a:r>
              <a:rPr lang="zh-CN" altLang="en-US" sz="2000" dirty="0" smtClean="0"/>
              <a:t>和</a:t>
            </a:r>
            <a:r>
              <a:rPr lang="en-US" altLang="zh-CN" sz="2000" dirty="0" smtClean="0"/>
              <a:t>4 </a:t>
            </a:r>
            <a:r>
              <a:rPr lang="zh-CN" altLang="en-US" sz="2000" dirty="0" smtClean="0"/>
              <a:t>～ </a:t>
            </a:r>
            <a:r>
              <a:rPr lang="en-US" altLang="zh-CN" sz="2000" dirty="0" smtClean="0"/>
              <a:t>9</a:t>
            </a:r>
            <a:r>
              <a:rPr lang="zh-CN" altLang="en-US" sz="2000" dirty="0" smtClean="0"/>
              <a:t>位</a:t>
            </a:r>
            <a:r>
              <a:rPr lang="zh-CN" altLang="zh-CN" sz="2000" dirty="0" smtClean="0"/>
              <a:t>的码字各有</a:t>
            </a:r>
            <a:r>
              <a:rPr lang="en-US" altLang="zh-CN" sz="2000" dirty="0" smtClean="0"/>
              <a:t>1</a:t>
            </a:r>
            <a:r>
              <a:rPr lang="zh-CN" altLang="zh-CN" sz="2000" dirty="0" smtClean="0"/>
              <a:t>个；</a:t>
            </a:r>
            <a:r>
              <a:rPr lang="en-US" altLang="zh-CN" sz="2000" dirty="0" smtClean="0"/>
              <a:t>3</a:t>
            </a:r>
            <a:r>
              <a:rPr lang="zh-CN" altLang="zh-CN" sz="2000" dirty="0" smtClean="0"/>
              <a:t>位</a:t>
            </a:r>
            <a:r>
              <a:rPr lang="zh-CN" altLang="en-US" sz="2000" dirty="0" smtClean="0"/>
              <a:t>的</a:t>
            </a:r>
            <a:r>
              <a:rPr lang="zh-CN" altLang="zh-CN" sz="2000" dirty="0" smtClean="0"/>
              <a:t>码字有</a:t>
            </a:r>
            <a:r>
              <a:rPr lang="en-US" altLang="zh-CN" sz="2000" dirty="0" smtClean="0"/>
              <a:t>5</a:t>
            </a:r>
            <a:r>
              <a:rPr lang="zh-CN" altLang="zh-CN" sz="2000" dirty="0" smtClean="0"/>
              <a:t>个；没有</a:t>
            </a:r>
            <a:r>
              <a:rPr lang="en-US" altLang="zh-CN" sz="2000" dirty="0" smtClean="0"/>
              <a:t>10</a:t>
            </a:r>
            <a:r>
              <a:rPr lang="zh-CN" altLang="zh-CN" sz="2000" dirty="0" smtClean="0"/>
              <a:t>位或以上的码字。</a:t>
            </a:r>
            <a:endParaRPr lang="en-US" altLang="zh-CN" sz="2000" dirty="0" smtClean="0"/>
          </a:p>
          <a:p>
            <a:pPr lvl="1"/>
            <a:r>
              <a:rPr lang="zh-CN" altLang="en-US" sz="2000" dirty="0" smtClean="0">
                <a:solidFill>
                  <a:srgbClr val="0070C0"/>
                </a:solidFill>
              </a:rPr>
              <a:t>蓝色部分</a:t>
            </a:r>
            <a:r>
              <a:rPr lang="zh-CN" altLang="en-US" sz="2000" dirty="0" smtClean="0"/>
              <a:t>：</a:t>
            </a:r>
            <a:r>
              <a:rPr lang="zh-CN" altLang="zh-CN" sz="2000" dirty="0" smtClean="0"/>
              <a:t>编码内容。由</a:t>
            </a:r>
            <a:r>
              <a:rPr lang="zh-CN" altLang="en-US" sz="2000" dirty="0" smtClean="0"/>
              <a:t>绿</a:t>
            </a:r>
            <a:r>
              <a:rPr lang="zh-CN" altLang="zh-CN" sz="2000" dirty="0" smtClean="0"/>
              <a:t>色部分数据知道，此哈夫曼树有</a:t>
            </a:r>
            <a:r>
              <a:rPr lang="en-US" altLang="zh-CN" sz="2000" dirty="0" smtClean="0"/>
              <a:t>12</a:t>
            </a:r>
            <a:r>
              <a:rPr lang="zh-CN" altLang="zh-CN" sz="2000" dirty="0" smtClean="0"/>
              <a:t>个叶子结点，即本字段应该有</a:t>
            </a:r>
            <a:r>
              <a:rPr lang="en-US" altLang="zh-CN" sz="2000" dirty="0" smtClean="0"/>
              <a:t>12</a:t>
            </a:r>
            <a:r>
              <a:rPr lang="zh-CN" altLang="zh-CN" sz="2000" dirty="0" smtClean="0"/>
              <a:t>个字节</a:t>
            </a:r>
            <a:r>
              <a:rPr lang="zh-CN" altLang="en-US" sz="2000" dirty="0" smtClean="0"/>
              <a:t>，每个字节的值表示</a:t>
            </a:r>
            <a:r>
              <a:rPr lang="zh-CN" altLang="zh-CN" sz="2000" dirty="0" smtClean="0"/>
              <a:t>该直流分量数值的二进制位数</a:t>
            </a:r>
            <a:r>
              <a:rPr lang="zh-CN" altLang="en-US" sz="2000" dirty="0" smtClean="0"/>
              <a:t>，即前面提到的分类</a:t>
            </a:r>
            <a:r>
              <a:rPr lang="en-US" altLang="zh-CN" sz="2000" dirty="0" smtClean="0"/>
              <a:t>/</a:t>
            </a:r>
            <a:r>
              <a:rPr lang="zh-CN" altLang="en-US" sz="2000" dirty="0" smtClean="0"/>
              <a:t>权值，或称为</a:t>
            </a:r>
            <a:r>
              <a:rPr lang="en-US" altLang="zh-CN" sz="2000" dirty="0" smtClean="0"/>
              <a:t>size</a:t>
            </a:r>
          </a:p>
          <a:p>
            <a:r>
              <a:rPr lang="zh-CN" altLang="en-US" sz="2000" dirty="0" smtClean="0"/>
              <a:t>哈夫曼表的建立原则</a:t>
            </a:r>
            <a:endParaRPr lang="en-US" altLang="zh-CN" sz="2000" dirty="0" smtClean="0"/>
          </a:p>
          <a:p>
            <a:pPr lvl="1"/>
            <a:r>
              <a:rPr lang="zh-CN" altLang="zh-CN" sz="2000" dirty="0" smtClean="0"/>
              <a:t>第一个码字必定为</a:t>
            </a:r>
            <a:r>
              <a:rPr lang="en-US" altLang="zh-CN" sz="2000" dirty="0" smtClean="0"/>
              <a:t>0</a:t>
            </a:r>
            <a:r>
              <a:rPr lang="zh-CN" altLang="zh-CN" sz="2000" dirty="0" smtClean="0"/>
              <a:t>。如果第一个码字位数为</a:t>
            </a:r>
            <a:r>
              <a:rPr lang="en-US" altLang="zh-CN" sz="2000" dirty="0" smtClean="0"/>
              <a:t>1</a:t>
            </a:r>
            <a:r>
              <a:rPr lang="zh-CN" altLang="zh-CN" sz="2000" dirty="0" smtClean="0"/>
              <a:t>，则码字为</a:t>
            </a:r>
            <a:r>
              <a:rPr lang="en-US" altLang="zh-CN" sz="2000" dirty="0" smtClean="0"/>
              <a:t>0</a:t>
            </a:r>
            <a:r>
              <a:rPr lang="zh-CN" altLang="zh-CN" sz="2000" dirty="0" smtClean="0"/>
              <a:t>；如果第一个码字位数为</a:t>
            </a:r>
            <a:r>
              <a:rPr lang="en-US" altLang="zh-CN" sz="2000" dirty="0" smtClean="0"/>
              <a:t>2</a:t>
            </a:r>
            <a:r>
              <a:rPr lang="zh-CN" altLang="zh-CN" sz="2000" dirty="0" smtClean="0"/>
              <a:t>，则码字为</a:t>
            </a:r>
            <a:r>
              <a:rPr lang="en-US" altLang="zh-CN" sz="2000" dirty="0" smtClean="0"/>
              <a:t>00</a:t>
            </a:r>
            <a:r>
              <a:rPr lang="zh-CN" altLang="zh-CN" sz="2000" dirty="0" smtClean="0"/>
              <a:t>；如此类推。</a:t>
            </a:r>
          </a:p>
          <a:p>
            <a:pPr lvl="1"/>
            <a:r>
              <a:rPr lang="zh-CN" altLang="zh-CN" sz="2000" dirty="0" smtClean="0"/>
              <a:t>从第二个码字开始，如果它和它前面的码字位数相同，则当前码字为它前面的码字加</a:t>
            </a:r>
            <a:r>
              <a:rPr lang="en-US" altLang="zh-CN" sz="2000" dirty="0" smtClean="0"/>
              <a:t>1</a:t>
            </a:r>
            <a:r>
              <a:rPr lang="zh-CN" altLang="zh-CN" sz="2000" dirty="0" smtClean="0"/>
              <a:t>；如果它的位数比它前面的码字位数大，则当前码字是前面的码字加</a:t>
            </a:r>
            <a:r>
              <a:rPr lang="en-US" altLang="zh-CN" sz="2000" dirty="0" smtClean="0"/>
              <a:t>1</a:t>
            </a:r>
            <a:r>
              <a:rPr lang="zh-CN" altLang="zh-CN" sz="2000" dirty="0" smtClean="0"/>
              <a:t>后再在后边添若干个</a:t>
            </a:r>
            <a:r>
              <a:rPr lang="en-US" altLang="zh-CN" sz="2000" dirty="0" smtClean="0"/>
              <a:t>0</a:t>
            </a:r>
            <a:r>
              <a:rPr lang="zh-CN" altLang="zh-CN" sz="2000" dirty="0" smtClean="0"/>
              <a:t>，直至满足位数长度为止</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DC</a:t>
            </a:r>
            <a:r>
              <a:rPr lang="zh-CN" altLang="en-US" dirty="0" smtClean="0"/>
              <a:t>哈夫曼表的建立举例</a:t>
            </a:r>
            <a:endParaRPr lang="zh-CN" altLang="en-US" dirty="0"/>
          </a:p>
        </p:txBody>
      </p:sp>
      <p:sp>
        <p:nvSpPr>
          <p:cNvPr id="3" name="内容占位符 2"/>
          <p:cNvSpPr>
            <a:spLocks noGrp="1"/>
          </p:cNvSpPr>
          <p:nvPr>
            <p:ph idx="1"/>
          </p:nvPr>
        </p:nvSpPr>
        <p:spPr>
          <a:xfrm>
            <a:off x="5652120" y="1556792"/>
            <a:ext cx="3024336" cy="4536504"/>
          </a:xfrm>
        </p:spPr>
        <p:txBody>
          <a:bodyPr/>
          <a:lstStyle/>
          <a:p>
            <a:r>
              <a:rPr lang="zh-CN" altLang="zh-CN" sz="2400" dirty="0" smtClean="0"/>
              <a:t>特别注意的是，如果中间有某个位数的码字缺失，则应该在</a:t>
            </a:r>
            <a:r>
              <a:rPr lang="zh-CN" altLang="en-US" sz="2400" dirty="0" smtClean="0"/>
              <a:t>前一位</a:t>
            </a:r>
            <a:r>
              <a:rPr lang="zh-CN" altLang="zh-CN" sz="2400" dirty="0" smtClean="0"/>
              <a:t>码字加</a:t>
            </a:r>
            <a:r>
              <a:rPr lang="en-US" altLang="zh-CN" sz="2400" dirty="0" smtClean="0"/>
              <a:t>1</a:t>
            </a:r>
            <a:r>
              <a:rPr lang="zh-CN" altLang="zh-CN" sz="2400" dirty="0" smtClean="0"/>
              <a:t>后，添加</a:t>
            </a:r>
            <a:r>
              <a:rPr lang="zh-CN" altLang="en-US" sz="2400" dirty="0" smtClean="0"/>
              <a:t>足够多的“</a:t>
            </a:r>
            <a:r>
              <a:rPr lang="en-US" altLang="zh-CN" sz="2400" dirty="0" smtClean="0"/>
              <a:t>0</a:t>
            </a:r>
            <a:r>
              <a:rPr lang="zh-CN" altLang="en-US" sz="2400" dirty="0" smtClean="0"/>
              <a:t>”</a:t>
            </a:r>
            <a:r>
              <a:rPr lang="zh-CN" altLang="zh-CN" sz="2400" dirty="0" smtClean="0"/>
              <a:t>补足</a:t>
            </a:r>
            <a:r>
              <a:rPr lang="zh-CN" altLang="en-US" sz="2400" dirty="0" smtClean="0"/>
              <a:t>后面</a:t>
            </a:r>
            <a:r>
              <a:rPr lang="zh-CN" altLang="zh-CN" sz="2400" dirty="0" smtClean="0"/>
              <a:t>位</a:t>
            </a:r>
            <a:r>
              <a:rPr lang="zh-CN" altLang="en-US" sz="2400" dirty="0" smtClean="0"/>
              <a:t>数的</a:t>
            </a:r>
            <a:r>
              <a:rPr lang="zh-CN" altLang="zh-CN" sz="2400" dirty="0" smtClean="0"/>
              <a:t>码字</a:t>
            </a:r>
            <a:endParaRPr lang="en-US" altLang="zh-CN" sz="2400" dirty="0" smtClean="0"/>
          </a:p>
          <a:p>
            <a:pPr lvl="1"/>
            <a:r>
              <a:rPr lang="zh-CN" altLang="en-US" sz="2000" dirty="0" smtClean="0"/>
              <a:t>例如，如果没有</a:t>
            </a:r>
            <a:r>
              <a:rPr lang="en-US" altLang="zh-CN" sz="2000" dirty="0" smtClean="0"/>
              <a:t>4</a:t>
            </a:r>
            <a:r>
              <a:rPr lang="zh-CN" altLang="en-US" sz="2000" dirty="0" smtClean="0"/>
              <a:t>位码字，就要在</a:t>
            </a:r>
            <a:r>
              <a:rPr lang="en-US" altLang="zh-CN" sz="2000" dirty="0" smtClean="0"/>
              <a:t>110</a:t>
            </a:r>
            <a:r>
              <a:rPr lang="zh-CN" altLang="en-US" sz="2000" dirty="0" smtClean="0"/>
              <a:t>加</a:t>
            </a:r>
            <a:r>
              <a:rPr lang="en-US" altLang="zh-CN" sz="2000" dirty="0" smtClean="0"/>
              <a:t>1</a:t>
            </a:r>
            <a:r>
              <a:rPr lang="zh-CN" altLang="en-US" sz="2000" dirty="0" smtClean="0"/>
              <a:t>变成</a:t>
            </a:r>
            <a:r>
              <a:rPr lang="en-US" altLang="zh-CN" sz="2000" dirty="0" smtClean="0"/>
              <a:t>111</a:t>
            </a:r>
            <a:r>
              <a:rPr lang="zh-CN" altLang="en-US" sz="2000" dirty="0" smtClean="0"/>
              <a:t>后，补足</a:t>
            </a:r>
            <a:r>
              <a:rPr lang="en-US" altLang="zh-CN" sz="2000" dirty="0" smtClean="0"/>
              <a:t>2</a:t>
            </a:r>
            <a:r>
              <a:rPr lang="zh-CN" altLang="en-US" sz="2000" dirty="0" smtClean="0"/>
              <a:t>个</a:t>
            </a:r>
            <a:r>
              <a:rPr lang="en-US" altLang="zh-CN" sz="2000" dirty="0" smtClean="0"/>
              <a:t>0</a:t>
            </a:r>
            <a:r>
              <a:rPr lang="zh-CN" altLang="en-US" sz="2000" dirty="0" smtClean="0"/>
              <a:t>，为</a:t>
            </a:r>
            <a:r>
              <a:rPr lang="en-US" altLang="zh-CN" sz="2000" dirty="0" smtClean="0"/>
              <a:t>11100</a:t>
            </a:r>
            <a:r>
              <a:rPr lang="zh-CN" altLang="en-US" sz="2000" dirty="0" smtClean="0"/>
              <a:t>作为</a:t>
            </a:r>
            <a:r>
              <a:rPr lang="en-US" altLang="zh-CN" sz="2000" dirty="0" smtClean="0"/>
              <a:t>5</a:t>
            </a:r>
            <a:r>
              <a:rPr lang="zh-CN" altLang="en-US" sz="2000" dirty="0" smtClean="0"/>
              <a:t>位的第一个哈夫曼编码</a:t>
            </a:r>
            <a:endParaRPr lang="zh-CN" altLang="zh-CN" sz="2000" dirty="0" smtClean="0"/>
          </a:p>
          <a:p>
            <a:pPr lvl="1"/>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27584" y="1340768"/>
          <a:ext cx="4680520" cy="4807975"/>
        </p:xfrm>
        <a:graphic>
          <a:graphicData uri="http://schemas.openxmlformats.org/drawingml/2006/table">
            <a:tbl>
              <a:tblPr firstRow="1" bandRow="1">
                <a:tableStyleId>{5C22544A-7EE6-4342-B048-85BDC9FD1C3A}</a:tableStyleId>
              </a:tblPr>
              <a:tblGrid>
                <a:gridCol w="648072"/>
                <a:gridCol w="1152128"/>
                <a:gridCol w="1512168"/>
                <a:gridCol w="1368152"/>
              </a:tblGrid>
              <a:tr h="376379">
                <a:tc>
                  <a:txBody>
                    <a:bodyPr/>
                    <a:lstStyle/>
                    <a:p>
                      <a:pPr algn="ctr"/>
                      <a:r>
                        <a:rPr lang="zh-CN" altLang="en-US" dirty="0" smtClean="0"/>
                        <a:t>序号</a:t>
                      </a:r>
                      <a:endParaRPr lang="zh-CN" altLang="en-US" dirty="0"/>
                    </a:p>
                  </a:txBody>
                  <a:tcPr/>
                </a:tc>
                <a:tc>
                  <a:txBody>
                    <a:bodyPr/>
                    <a:lstStyle/>
                    <a:p>
                      <a:pPr algn="ctr"/>
                      <a:r>
                        <a:rPr lang="zh-CN" altLang="en-US" dirty="0" smtClean="0"/>
                        <a:t>码字长度</a:t>
                      </a:r>
                      <a:endParaRPr lang="zh-CN" altLang="en-US" dirty="0"/>
                    </a:p>
                  </a:txBody>
                  <a:tcPr/>
                </a:tc>
                <a:tc>
                  <a:txBody>
                    <a:bodyPr/>
                    <a:lstStyle/>
                    <a:p>
                      <a:pPr algn="ctr"/>
                      <a:r>
                        <a:rPr lang="zh-CN" altLang="en-US" dirty="0" smtClean="0"/>
                        <a:t>哈夫曼编码</a:t>
                      </a:r>
                      <a:endParaRPr lang="zh-CN" altLang="en-US" dirty="0"/>
                    </a:p>
                  </a:txBody>
                  <a:tcPr/>
                </a:tc>
                <a:tc>
                  <a:txBody>
                    <a:bodyPr/>
                    <a:lstStyle/>
                    <a:p>
                      <a:pPr algn="ctr"/>
                      <a:r>
                        <a:rPr lang="zh-CN" altLang="en-US" dirty="0" smtClean="0"/>
                        <a:t>分类</a:t>
                      </a:r>
                      <a:r>
                        <a:rPr lang="en-US" altLang="zh-CN" dirty="0" smtClean="0"/>
                        <a:t>/size</a:t>
                      </a:r>
                      <a:endParaRPr lang="zh-CN" altLang="en-US" dirty="0"/>
                    </a:p>
                  </a:txBody>
                  <a:tcPr/>
                </a:tc>
              </a:tr>
              <a:tr h="343701">
                <a:tc>
                  <a:txBody>
                    <a:bodyPr/>
                    <a:lstStyle/>
                    <a:p>
                      <a:pPr algn="ctr"/>
                      <a:r>
                        <a:rPr lang="en-US" altLang="zh-CN" dirty="0" smtClean="0"/>
                        <a:t>1</a:t>
                      </a:r>
                      <a:endParaRPr lang="zh-CN" altLang="en-US" dirty="0"/>
                    </a:p>
                  </a:txBody>
                  <a:tcPr/>
                </a:tc>
                <a:tc>
                  <a:txBody>
                    <a:bodyPr/>
                    <a:lstStyle/>
                    <a:p>
                      <a:pPr algn="ctr"/>
                      <a:r>
                        <a:rPr lang="en-US" altLang="zh-CN" dirty="0" smtClean="0"/>
                        <a:t>2</a:t>
                      </a:r>
                      <a:endParaRPr lang="zh-CN" altLang="en-US" dirty="0"/>
                    </a:p>
                  </a:txBody>
                  <a:tcPr/>
                </a:tc>
                <a:tc>
                  <a:txBody>
                    <a:bodyPr/>
                    <a:lstStyle/>
                    <a:p>
                      <a:pPr algn="l"/>
                      <a:r>
                        <a:rPr lang="en-US" altLang="zh-CN" dirty="0" smtClean="0"/>
                        <a:t>00</a:t>
                      </a:r>
                      <a:endParaRPr lang="zh-CN" altLang="en-US" dirty="0"/>
                    </a:p>
                  </a:txBody>
                  <a:tcPr/>
                </a:tc>
                <a:tc>
                  <a:txBody>
                    <a:bodyPr/>
                    <a:lstStyle/>
                    <a:p>
                      <a:pPr algn="ctr"/>
                      <a:r>
                        <a:rPr lang="en-US" altLang="zh-CN" dirty="0" smtClean="0"/>
                        <a:t>0</a:t>
                      </a:r>
                      <a:endParaRPr lang="zh-CN" altLang="en-US" dirty="0"/>
                    </a:p>
                  </a:txBody>
                  <a:tcPr/>
                </a:tc>
              </a:tr>
              <a:tr h="265973">
                <a:tc>
                  <a:txBody>
                    <a:bodyPr/>
                    <a:lstStyle/>
                    <a:p>
                      <a:pPr algn="ctr"/>
                      <a:r>
                        <a:rPr lang="en-US" altLang="zh-CN" dirty="0" smtClean="0"/>
                        <a:t>2</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010</a:t>
                      </a:r>
                      <a:endParaRPr lang="zh-CN" altLang="en-US" dirty="0"/>
                    </a:p>
                  </a:txBody>
                  <a:tcPr/>
                </a:tc>
                <a:tc>
                  <a:txBody>
                    <a:bodyPr/>
                    <a:lstStyle/>
                    <a:p>
                      <a:pPr algn="ctr"/>
                      <a:r>
                        <a:rPr lang="en-US" altLang="zh-CN" dirty="0" smtClean="0"/>
                        <a:t>1</a:t>
                      </a:r>
                      <a:endParaRPr lang="zh-CN" altLang="en-US" dirty="0"/>
                    </a:p>
                  </a:txBody>
                  <a:tcPr/>
                </a:tc>
              </a:tr>
              <a:tr h="260253">
                <a:tc>
                  <a:txBody>
                    <a:bodyPr/>
                    <a:lstStyle/>
                    <a:p>
                      <a:pPr algn="ctr"/>
                      <a:r>
                        <a:rPr lang="en-US" altLang="zh-CN" dirty="0" smtClean="0"/>
                        <a:t>3</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011</a:t>
                      </a:r>
                      <a:endParaRPr lang="zh-CN" altLang="en-US" dirty="0"/>
                    </a:p>
                  </a:txBody>
                  <a:tcPr/>
                </a:tc>
                <a:tc>
                  <a:txBody>
                    <a:bodyPr/>
                    <a:lstStyle/>
                    <a:p>
                      <a:pPr algn="ctr"/>
                      <a:r>
                        <a:rPr lang="en-US" altLang="zh-CN" dirty="0" smtClean="0"/>
                        <a:t>2</a:t>
                      </a:r>
                      <a:endParaRPr lang="zh-CN" altLang="en-US" dirty="0"/>
                    </a:p>
                  </a:txBody>
                  <a:tcPr/>
                </a:tc>
              </a:tr>
              <a:tr h="182525">
                <a:tc>
                  <a:txBody>
                    <a:bodyPr/>
                    <a:lstStyle/>
                    <a:p>
                      <a:pPr algn="ctr"/>
                      <a:r>
                        <a:rPr lang="en-US" altLang="zh-CN" dirty="0" smtClean="0"/>
                        <a:t>4</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100</a:t>
                      </a:r>
                      <a:endParaRPr lang="zh-CN" altLang="en-US" dirty="0"/>
                    </a:p>
                  </a:txBody>
                  <a:tcPr/>
                </a:tc>
                <a:tc>
                  <a:txBody>
                    <a:bodyPr/>
                    <a:lstStyle/>
                    <a:p>
                      <a:pPr algn="ctr"/>
                      <a:r>
                        <a:rPr lang="en-US" altLang="zh-CN" dirty="0" smtClean="0"/>
                        <a:t>3</a:t>
                      </a:r>
                      <a:endParaRPr lang="zh-CN" altLang="en-US" dirty="0"/>
                    </a:p>
                  </a:txBody>
                  <a:tcPr/>
                </a:tc>
              </a:tr>
              <a:tr h="248813">
                <a:tc>
                  <a:txBody>
                    <a:bodyPr/>
                    <a:lstStyle/>
                    <a:p>
                      <a:pPr algn="ctr"/>
                      <a:r>
                        <a:rPr lang="en-US" altLang="zh-CN" dirty="0" smtClean="0"/>
                        <a:t>5</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101</a:t>
                      </a:r>
                      <a:endParaRPr lang="zh-CN" altLang="en-US" dirty="0"/>
                    </a:p>
                  </a:txBody>
                  <a:tcPr/>
                </a:tc>
                <a:tc>
                  <a:txBody>
                    <a:bodyPr/>
                    <a:lstStyle/>
                    <a:p>
                      <a:pPr algn="ctr"/>
                      <a:r>
                        <a:rPr lang="en-US" altLang="zh-CN" dirty="0" smtClean="0"/>
                        <a:t>4</a:t>
                      </a:r>
                      <a:endParaRPr lang="zh-CN" altLang="en-US" dirty="0"/>
                    </a:p>
                  </a:txBody>
                  <a:tcPr/>
                </a:tc>
              </a:tr>
              <a:tr h="243093">
                <a:tc>
                  <a:txBody>
                    <a:bodyPr/>
                    <a:lstStyle/>
                    <a:p>
                      <a:pPr algn="ctr"/>
                      <a:r>
                        <a:rPr lang="en-US" altLang="zh-CN" dirty="0" smtClean="0"/>
                        <a:t>6</a:t>
                      </a:r>
                      <a:endParaRPr lang="zh-CN" altLang="en-US" dirty="0"/>
                    </a:p>
                  </a:txBody>
                  <a:tcPr/>
                </a:tc>
                <a:tc>
                  <a:txBody>
                    <a:bodyPr/>
                    <a:lstStyle/>
                    <a:p>
                      <a:pPr algn="ctr"/>
                      <a:r>
                        <a:rPr lang="en-US" altLang="zh-CN" dirty="0" smtClean="0"/>
                        <a:t>3</a:t>
                      </a:r>
                      <a:endParaRPr lang="zh-CN" altLang="en-US" dirty="0"/>
                    </a:p>
                  </a:txBody>
                  <a:tcPr/>
                </a:tc>
                <a:tc>
                  <a:txBody>
                    <a:bodyPr/>
                    <a:lstStyle/>
                    <a:p>
                      <a:pPr algn="l"/>
                      <a:r>
                        <a:rPr lang="en-US" altLang="zh-CN" dirty="0" smtClean="0"/>
                        <a:t>110</a:t>
                      </a:r>
                      <a:endParaRPr lang="zh-CN" altLang="en-US" dirty="0"/>
                    </a:p>
                  </a:txBody>
                  <a:tcPr/>
                </a:tc>
                <a:tc>
                  <a:txBody>
                    <a:bodyPr/>
                    <a:lstStyle/>
                    <a:p>
                      <a:pPr algn="ctr"/>
                      <a:r>
                        <a:rPr lang="en-US" altLang="zh-CN" dirty="0" smtClean="0"/>
                        <a:t>5</a:t>
                      </a:r>
                      <a:endParaRPr lang="zh-CN" altLang="en-US" dirty="0"/>
                    </a:p>
                  </a:txBody>
                  <a:tcPr/>
                </a:tc>
              </a:tr>
              <a:tr h="237373">
                <a:tc>
                  <a:txBody>
                    <a:bodyPr/>
                    <a:lstStyle/>
                    <a:p>
                      <a:pPr algn="ctr"/>
                      <a:r>
                        <a:rPr lang="en-US" altLang="zh-CN" dirty="0" smtClean="0"/>
                        <a:t>7</a:t>
                      </a:r>
                      <a:endParaRPr lang="zh-CN" altLang="en-US" dirty="0"/>
                    </a:p>
                  </a:txBody>
                  <a:tcPr/>
                </a:tc>
                <a:tc>
                  <a:txBody>
                    <a:bodyPr/>
                    <a:lstStyle/>
                    <a:p>
                      <a:pPr algn="ctr"/>
                      <a:r>
                        <a:rPr lang="en-US" altLang="zh-CN" dirty="0" smtClean="0"/>
                        <a:t>4</a:t>
                      </a:r>
                      <a:endParaRPr lang="zh-CN" altLang="en-US" dirty="0"/>
                    </a:p>
                  </a:txBody>
                  <a:tcPr/>
                </a:tc>
                <a:tc>
                  <a:txBody>
                    <a:bodyPr/>
                    <a:lstStyle/>
                    <a:p>
                      <a:pPr algn="l"/>
                      <a:r>
                        <a:rPr lang="en-US" altLang="zh-CN" dirty="0" smtClean="0"/>
                        <a:t>1110</a:t>
                      </a:r>
                      <a:endParaRPr lang="zh-CN" altLang="en-US" dirty="0"/>
                    </a:p>
                  </a:txBody>
                  <a:tcPr/>
                </a:tc>
                <a:tc>
                  <a:txBody>
                    <a:bodyPr/>
                    <a:lstStyle/>
                    <a:p>
                      <a:pPr algn="ctr"/>
                      <a:r>
                        <a:rPr lang="en-US" altLang="zh-CN" dirty="0" smtClean="0"/>
                        <a:t>6</a:t>
                      </a:r>
                      <a:endParaRPr lang="zh-CN" altLang="en-US" dirty="0"/>
                    </a:p>
                  </a:txBody>
                  <a:tcPr/>
                </a:tc>
              </a:tr>
              <a:tr h="303661">
                <a:tc>
                  <a:txBody>
                    <a:bodyPr/>
                    <a:lstStyle/>
                    <a:p>
                      <a:pPr algn="ctr"/>
                      <a:r>
                        <a:rPr lang="en-US" altLang="zh-CN" dirty="0" smtClean="0"/>
                        <a:t>8</a:t>
                      </a:r>
                      <a:endParaRPr lang="zh-CN" altLang="en-US" dirty="0"/>
                    </a:p>
                  </a:txBody>
                  <a:tcPr/>
                </a:tc>
                <a:tc>
                  <a:txBody>
                    <a:bodyPr/>
                    <a:lstStyle/>
                    <a:p>
                      <a:pPr algn="ctr"/>
                      <a:r>
                        <a:rPr lang="en-US" altLang="zh-CN" dirty="0" smtClean="0"/>
                        <a:t>5</a:t>
                      </a:r>
                      <a:endParaRPr lang="zh-CN" altLang="en-US" dirty="0"/>
                    </a:p>
                  </a:txBody>
                  <a:tcPr/>
                </a:tc>
                <a:tc>
                  <a:txBody>
                    <a:bodyPr/>
                    <a:lstStyle/>
                    <a:p>
                      <a:pPr algn="l"/>
                      <a:r>
                        <a:rPr lang="en-US" altLang="zh-CN" dirty="0" smtClean="0"/>
                        <a:t>11110</a:t>
                      </a:r>
                      <a:endParaRPr lang="zh-CN" altLang="en-US" dirty="0"/>
                    </a:p>
                  </a:txBody>
                  <a:tcPr/>
                </a:tc>
                <a:tc>
                  <a:txBody>
                    <a:bodyPr/>
                    <a:lstStyle/>
                    <a:p>
                      <a:pPr algn="ctr"/>
                      <a:r>
                        <a:rPr lang="en-US" altLang="zh-CN" dirty="0" smtClean="0"/>
                        <a:t>7</a:t>
                      </a:r>
                      <a:endParaRPr lang="zh-CN" altLang="en-US" dirty="0"/>
                    </a:p>
                  </a:txBody>
                  <a:tcPr/>
                </a:tc>
              </a:tr>
              <a:tr h="376379">
                <a:tc>
                  <a:txBody>
                    <a:bodyPr/>
                    <a:lstStyle/>
                    <a:p>
                      <a:pPr algn="ctr"/>
                      <a:r>
                        <a:rPr lang="en-US" altLang="zh-CN" dirty="0" smtClean="0"/>
                        <a:t>9</a:t>
                      </a:r>
                      <a:endParaRPr lang="zh-CN" altLang="en-US" dirty="0"/>
                    </a:p>
                  </a:txBody>
                  <a:tcPr/>
                </a:tc>
                <a:tc>
                  <a:txBody>
                    <a:bodyPr/>
                    <a:lstStyle/>
                    <a:p>
                      <a:pPr algn="ctr"/>
                      <a:r>
                        <a:rPr lang="en-US" altLang="zh-CN" dirty="0" smtClean="0"/>
                        <a:t>6</a:t>
                      </a:r>
                      <a:endParaRPr lang="zh-CN" altLang="en-US" dirty="0"/>
                    </a:p>
                  </a:txBody>
                  <a:tcPr/>
                </a:tc>
                <a:tc>
                  <a:txBody>
                    <a:bodyPr/>
                    <a:lstStyle/>
                    <a:p>
                      <a:pPr algn="l"/>
                      <a:r>
                        <a:rPr lang="en-US" altLang="zh-CN" dirty="0" smtClean="0"/>
                        <a:t>111110</a:t>
                      </a:r>
                      <a:endParaRPr lang="zh-CN" altLang="en-US" dirty="0"/>
                    </a:p>
                  </a:txBody>
                  <a:tcPr/>
                </a:tc>
                <a:tc>
                  <a:txBody>
                    <a:bodyPr/>
                    <a:lstStyle/>
                    <a:p>
                      <a:pPr algn="ctr"/>
                      <a:r>
                        <a:rPr lang="en-US" altLang="zh-CN" dirty="0" smtClean="0"/>
                        <a:t>8</a:t>
                      </a:r>
                      <a:endParaRPr lang="zh-CN" altLang="en-US" dirty="0"/>
                    </a:p>
                  </a:txBody>
                  <a:tcPr/>
                </a:tc>
              </a:tr>
              <a:tr h="376379">
                <a:tc>
                  <a:txBody>
                    <a:bodyPr/>
                    <a:lstStyle/>
                    <a:p>
                      <a:pPr algn="ctr"/>
                      <a:r>
                        <a:rPr lang="en-US" altLang="zh-CN" dirty="0" smtClean="0"/>
                        <a:t>10</a:t>
                      </a:r>
                      <a:endParaRPr lang="zh-CN" altLang="en-US" dirty="0"/>
                    </a:p>
                  </a:txBody>
                  <a:tcPr/>
                </a:tc>
                <a:tc>
                  <a:txBody>
                    <a:bodyPr/>
                    <a:lstStyle/>
                    <a:p>
                      <a:pPr algn="ctr"/>
                      <a:r>
                        <a:rPr lang="en-US" altLang="zh-CN" dirty="0" smtClean="0"/>
                        <a:t>7</a:t>
                      </a:r>
                      <a:endParaRPr lang="zh-CN" altLang="en-US" dirty="0"/>
                    </a:p>
                  </a:txBody>
                  <a:tcPr/>
                </a:tc>
                <a:tc>
                  <a:txBody>
                    <a:bodyPr/>
                    <a:lstStyle/>
                    <a:p>
                      <a:pPr algn="l"/>
                      <a:r>
                        <a:rPr lang="en-US" altLang="zh-CN" dirty="0" smtClean="0"/>
                        <a:t>1111110</a:t>
                      </a:r>
                      <a:endParaRPr lang="zh-CN" altLang="en-US" dirty="0"/>
                    </a:p>
                  </a:txBody>
                  <a:tcPr/>
                </a:tc>
                <a:tc>
                  <a:txBody>
                    <a:bodyPr/>
                    <a:lstStyle/>
                    <a:p>
                      <a:pPr algn="ctr"/>
                      <a:r>
                        <a:rPr lang="en-US" altLang="zh-CN" dirty="0" smtClean="0"/>
                        <a:t>9</a:t>
                      </a:r>
                      <a:endParaRPr lang="zh-CN" altLang="en-US" dirty="0"/>
                    </a:p>
                  </a:txBody>
                  <a:tcPr/>
                </a:tc>
              </a:tr>
              <a:tr h="376379">
                <a:tc>
                  <a:txBody>
                    <a:bodyPr/>
                    <a:lstStyle/>
                    <a:p>
                      <a:pPr algn="ctr"/>
                      <a:r>
                        <a:rPr lang="en-US" altLang="zh-CN" dirty="0" smtClean="0"/>
                        <a:t>11</a:t>
                      </a:r>
                      <a:endParaRPr lang="zh-CN" altLang="en-US" dirty="0"/>
                    </a:p>
                  </a:txBody>
                  <a:tcPr/>
                </a:tc>
                <a:tc>
                  <a:txBody>
                    <a:bodyPr/>
                    <a:lstStyle/>
                    <a:p>
                      <a:pPr algn="ctr"/>
                      <a:r>
                        <a:rPr lang="en-US" altLang="zh-CN" dirty="0" smtClean="0"/>
                        <a:t>8</a:t>
                      </a:r>
                      <a:endParaRPr lang="zh-CN" altLang="en-US" dirty="0"/>
                    </a:p>
                  </a:txBody>
                  <a:tcPr/>
                </a:tc>
                <a:tc>
                  <a:txBody>
                    <a:bodyPr/>
                    <a:lstStyle/>
                    <a:p>
                      <a:pPr algn="l"/>
                      <a:r>
                        <a:rPr lang="en-US" altLang="zh-CN" dirty="0" smtClean="0"/>
                        <a:t>11111110</a:t>
                      </a:r>
                      <a:endParaRPr lang="zh-CN" altLang="en-US" dirty="0"/>
                    </a:p>
                  </a:txBody>
                  <a:tcPr/>
                </a:tc>
                <a:tc>
                  <a:txBody>
                    <a:bodyPr/>
                    <a:lstStyle/>
                    <a:p>
                      <a:pPr algn="ctr"/>
                      <a:r>
                        <a:rPr lang="en-US" altLang="zh-CN" dirty="0" smtClean="0"/>
                        <a:t>10</a:t>
                      </a:r>
                      <a:endParaRPr lang="zh-CN" altLang="en-US" dirty="0"/>
                    </a:p>
                  </a:txBody>
                  <a:tcPr/>
                </a:tc>
              </a:tr>
              <a:tr h="376379">
                <a:tc>
                  <a:txBody>
                    <a:bodyPr/>
                    <a:lstStyle/>
                    <a:p>
                      <a:pPr algn="ctr"/>
                      <a:r>
                        <a:rPr lang="en-US" altLang="zh-CN" dirty="0" smtClean="0"/>
                        <a:t>12</a:t>
                      </a:r>
                      <a:endParaRPr lang="zh-CN" altLang="en-US" dirty="0"/>
                    </a:p>
                  </a:txBody>
                  <a:tcPr/>
                </a:tc>
                <a:tc>
                  <a:txBody>
                    <a:bodyPr/>
                    <a:lstStyle/>
                    <a:p>
                      <a:pPr algn="ctr"/>
                      <a:r>
                        <a:rPr lang="en-US" altLang="zh-CN" dirty="0" smtClean="0"/>
                        <a:t>9</a:t>
                      </a:r>
                      <a:endParaRPr lang="zh-CN" altLang="en-US" dirty="0"/>
                    </a:p>
                  </a:txBody>
                  <a:tcPr/>
                </a:tc>
                <a:tc>
                  <a:txBody>
                    <a:bodyPr/>
                    <a:lstStyle/>
                    <a:p>
                      <a:pPr algn="l"/>
                      <a:r>
                        <a:rPr lang="en-US" altLang="zh-CN" dirty="0" smtClean="0"/>
                        <a:t>111111110</a:t>
                      </a:r>
                      <a:endParaRPr lang="zh-CN" altLang="en-US" dirty="0"/>
                    </a:p>
                  </a:txBody>
                  <a:tcPr/>
                </a:tc>
                <a:tc>
                  <a:txBody>
                    <a:bodyPr/>
                    <a:lstStyle/>
                    <a:p>
                      <a:pPr algn="ctr"/>
                      <a:r>
                        <a:rPr lang="en-US" altLang="zh-CN" dirty="0" smtClean="0"/>
                        <a:t>11</a:t>
                      </a:r>
                      <a:endParaRPr lang="zh-CN" altLang="en-US" dirty="0"/>
                    </a:p>
                  </a:txBody>
                  <a:tcPr/>
                </a:tc>
              </a:tr>
            </a:tbl>
          </a:graphicData>
        </a:graphic>
      </p:graphicFrame>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p:txBody>
          <a:bodyPr/>
          <a:lstStyle/>
          <a:p>
            <a:r>
              <a:rPr lang="en-US" altLang="zh-CN" sz="2400" dirty="0" smtClean="0"/>
              <a:t>DRI (Define Restart Interval) </a:t>
            </a:r>
            <a:r>
              <a:rPr lang="zh-CN" altLang="zh-CN" sz="2400" dirty="0" smtClean="0"/>
              <a:t>定义差分编码累计复位的间隔</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899592" y="2348880"/>
          <a:ext cx="7848872" cy="2688873"/>
        </p:xfrm>
        <a:graphic>
          <a:graphicData uri="http://schemas.openxmlformats.org/drawingml/2006/table">
            <a:tbl>
              <a:tblPr firstRow="1" bandRow="1">
                <a:tableStyleId>{5C22544A-7EE6-4342-B048-85BDC9FD1C3A}</a:tableStyleId>
              </a:tblPr>
              <a:tblGrid>
                <a:gridCol w="1152128"/>
                <a:gridCol w="864096"/>
                <a:gridCol w="5832648"/>
              </a:tblGrid>
              <a:tr h="378131">
                <a:tc>
                  <a:txBody>
                    <a:bodyPr/>
                    <a:lstStyle/>
                    <a:p>
                      <a:r>
                        <a:rPr lang="zh-CN" altLang="en-US" sz="1600" dirty="0" smtClean="0"/>
                        <a:t>标记结构</a:t>
                      </a:r>
                      <a:endParaRPr lang="zh-CN" altLang="en-US" sz="1600" dirty="0"/>
                    </a:p>
                  </a:txBody>
                  <a:tcPr/>
                </a:tc>
                <a:tc>
                  <a:txBody>
                    <a:bodyPr/>
                    <a:lstStyle/>
                    <a:p>
                      <a:r>
                        <a:rPr lang="zh-CN" altLang="en-US" sz="1600" dirty="0" smtClean="0"/>
                        <a:t>字节数</a:t>
                      </a:r>
                      <a:endParaRPr lang="zh-CN" altLang="en-US" sz="1600" dirty="0"/>
                    </a:p>
                  </a:txBody>
                  <a:tcPr/>
                </a:tc>
                <a:tc>
                  <a:txBody>
                    <a:bodyPr/>
                    <a:lstStyle/>
                    <a:p>
                      <a:r>
                        <a:rPr lang="zh-CN" altLang="en-US" sz="1600" dirty="0" smtClean="0"/>
                        <a:t>意义</a:t>
                      </a:r>
                      <a:endParaRPr lang="zh-CN" altLang="en-US" sz="1600" dirty="0"/>
                    </a:p>
                  </a:txBody>
                  <a:tcPr/>
                </a:tc>
              </a:tr>
              <a:tr h="378131">
                <a:tc>
                  <a:txBody>
                    <a:bodyPr/>
                    <a:lstStyle/>
                    <a:p>
                      <a:r>
                        <a:rPr lang="en-US" altLang="zh-CN" sz="1600" dirty="0" smtClean="0"/>
                        <a:t>0xFFDD</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dirty="0" smtClean="0"/>
                        <a:t>标记代码</a:t>
                      </a:r>
                      <a:endParaRPr lang="zh-CN" altLang="en-US" sz="1600" dirty="0"/>
                    </a:p>
                  </a:txBody>
                  <a:tcPr/>
                </a:tc>
              </a:tr>
              <a:tr h="378131">
                <a:tc>
                  <a:txBody>
                    <a:bodyPr/>
                    <a:lstStyle/>
                    <a:p>
                      <a:r>
                        <a:rPr lang="en-US" altLang="zh-CN" sz="1600" dirty="0" err="1" smtClean="0"/>
                        <a:t>lr</a:t>
                      </a:r>
                      <a:endParaRPr lang="zh-CN" altLang="en-US" sz="1600" dirty="0"/>
                    </a:p>
                  </a:txBody>
                  <a:tcPr/>
                </a:tc>
                <a:tc>
                  <a:txBody>
                    <a:bodyPr/>
                    <a:lstStyle/>
                    <a:p>
                      <a:r>
                        <a:rPr lang="en-US" altLang="zh-CN" sz="1600" dirty="0" smtClean="0"/>
                        <a:t>2</a:t>
                      </a:r>
                      <a:endParaRPr lang="zh-CN" altLang="en-US" sz="1600" dirty="0"/>
                    </a:p>
                  </a:txBody>
                  <a:tcPr/>
                </a:tc>
                <a:tc>
                  <a:txBody>
                    <a:bodyPr/>
                    <a:lstStyle/>
                    <a:p>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长度，不包括</a:t>
                      </a:r>
                      <a:r>
                        <a:rPr lang="zh-CN" altLang="en-US" sz="1600" kern="1200" dirty="0" smtClean="0">
                          <a:solidFill>
                            <a:schemeClr val="dk1"/>
                          </a:solidFill>
                          <a:latin typeface="+mn-lt"/>
                          <a:ea typeface="+mn-ea"/>
                          <a:cs typeface="+mn-cs"/>
                        </a:rPr>
                        <a:t>标记代码，但包括本字段，取固定值</a:t>
                      </a:r>
                      <a:r>
                        <a:rPr lang="en-US" altLang="zh-CN" sz="1600" kern="1200" dirty="0" smtClean="0">
                          <a:solidFill>
                            <a:schemeClr val="dk1"/>
                          </a:solidFill>
                          <a:latin typeface="+mn-lt"/>
                          <a:ea typeface="+mn-ea"/>
                          <a:cs typeface="+mn-cs"/>
                        </a:rPr>
                        <a:t>4</a:t>
                      </a:r>
                      <a:endParaRPr lang="zh-CN" altLang="en-US" sz="1600" dirty="0"/>
                    </a:p>
                  </a:txBody>
                  <a:tcPr/>
                </a:tc>
              </a:tr>
              <a:tr h="1087773">
                <a:tc>
                  <a:txBody>
                    <a:bodyPr/>
                    <a:lstStyle/>
                    <a:p>
                      <a:r>
                        <a:rPr lang="en-US" altLang="zh-CN" sz="1600" dirty="0" err="1" smtClean="0"/>
                        <a:t>Ri</a:t>
                      </a:r>
                      <a:endParaRPr lang="zh-CN" altLang="en-US" sz="1600" dirty="0"/>
                    </a:p>
                  </a:txBody>
                  <a:tcPr/>
                </a:tc>
                <a:tc>
                  <a:txBody>
                    <a:bodyPr/>
                    <a:lstStyle/>
                    <a:p>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块的单元中的重新开始间隔</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每个</a:t>
                      </a:r>
                      <a:r>
                        <a:rPr lang="zh-CN" altLang="en-US" sz="1600" kern="1200" dirty="0" smtClean="0">
                          <a:solidFill>
                            <a:schemeClr val="dk1"/>
                          </a:solidFill>
                          <a:latin typeface="+mn-lt"/>
                          <a:ea typeface="+mn-ea"/>
                          <a:cs typeface="+mn-cs"/>
                        </a:rPr>
                        <a:t>复位</a:t>
                      </a:r>
                      <a:r>
                        <a:rPr lang="zh-CN" altLang="zh-CN" sz="1600" kern="1200" dirty="0" smtClean="0">
                          <a:solidFill>
                            <a:schemeClr val="dk1"/>
                          </a:solidFill>
                          <a:latin typeface="+mn-lt"/>
                          <a:ea typeface="+mn-ea"/>
                          <a:cs typeface="+mn-cs"/>
                        </a:rPr>
                        <a:t>间隔各自独立编码</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设其值为</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，则表示每</a:t>
                      </a:r>
                      <a:r>
                        <a:rPr lang="en-US" altLang="zh-CN" sz="1600" kern="1200" dirty="0" smtClean="0">
                          <a:solidFill>
                            <a:schemeClr val="dk1"/>
                          </a:solidFill>
                          <a:latin typeface="+mn-lt"/>
                          <a:ea typeface="+mn-ea"/>
                          <a:cs typeface="+mn-cs"/>
                        </a:rPr>
                        <a:t>n</a:t>
                      </a:r>
                      <a:r>
                        <a:rPr lang="zh-CN" altLang="zh-CN" sz="1600" kern="1200" dirty="0" smtClean="0">
                          <a:solidFill>
                            <a:schemeClr val="dk1"/>
                          </a:solidFill>
                          <a:latin typeface="+mn-lt"/>
                          <a:ea typeface="+mn-ea"/>
                          <a:cs typeface="+mn-cs"/>
                        </a:rPr>
                        <a:t>个</a:t>
                      </a:r>
                      <a:r>
                        <a:rPr lang="en-US" altLang="zh-CN" sz="1600" kern="1200" dirty="0" smtClean="0">
                          <a:solidFill>
                            <a:schemeClr val="dk1"/>
                          </a:solidFill>
                          <a:latin typeface="+mn-lt"/>
                          <a:ea typeface="+mn-ea"/>
                          <a:cs typeface="+mn-cs"/>
                        </a:rPr>
                        <a:t>MCU</a:t>
                      </a:r>
                      <a:r>
                        <a:rPr lang="zh-CN" altLang="zh-CN" sz="1600" kern="1200" dirty="0" smtClean="0">
                          <a:solidFill>
                            <a:schemeClr val="dk1"/>
                          </a:solidFill>
                          <a:latin typeface="+mn-lt"/>
                          <a:ea typeface="+mn-ea"/>
                          <a:cs typeface="+mn-cs"/>
                        </a:rPr>
                        <a:t>块就有一个</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标记</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第一个标记是</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，第二个是</a:t>
                      </a:r>
                      <a:r>
                        <a:rPr lang="en-US" altLang="zh-CN" sz="1600" kern="1200" dirty="0" smtClean="0">
                          <a:solidFill>
                            <a:schemeClr val="dk1"/>
                          </a:solidFill>
                          <a:latin typeface="+mn-lt"/>
                          <a:ea typeface="+mn-ea"/>
                          <a:cs typeface="+mn-cs"/>
                        </a:rPr>
                        <a:t>RST1</a:t>
                      </a:r>
                      <a:r>
                        <a:rPr lang="zh-CN" altLang="zh-CN" sz="1600" kern="1200" dirty="0" smtClean="0">
                          <a:solidFill>
                            <a:schemeClr val="dk1"/>
                          </a:solidFill>
                          <a:latin typeface="+mn-lt"/>
                          <a:ea typeface="+mn-ea"/>
                          <a:cs typeface="+mn-cs"/>
                        </a:rPr>
                        <a:t>等，</a:t>
                      </a:r>
                      <a:r>
                        <a:rPr lang="en-US" altLang="zh-CN" sz="1600" kern="1200" dirty="0" smtClean="0">
                          <a:solidFill>
                            <a:schemeClr val="dk1"/>
                          </a:solidFill>
                          <a:latin typeface="+mn-lt"/>
                          <a:ea typeface="+mn-ea"/>
                          <a:cs typeface="+mn-cs"/>
                        </a:rPr>
                        <a:t>RST7</a:t>
                      </a:r>
                      <a:r>
                        <a:rPr lang="zh-CN" altLang="zh-CN" sz="1600" kern="1200" dirty="0" smtClean="0">
                          <a:solidFill>
                            <a:schemeClr val="dk1"/>
                          </a:solidFill>
                          <a:latin typeface="+mn-lt"/>
                          <a:ea typeface="+mn-ea"/>
                          <a:cs typeface="+mn-cs"/>
                        </a:rPr>
                        <a:t>后再从</a:t>
                      </a:r>
                      <a:r>
                        <a:rPr lang="en-US" altLang="zh-CN" sz="1600" kern="1200" dirty="0" smtClean="0">
                          <a:solidFill>
                            <a:schemeClr val="dk1"/>
                          </a:solidFill>
                          <a:latin typeface="+mn-lt"/>
                          <a:ea typeface="+mn-ea"/>
                          <a:cs typeface="+mn-cs"/>
                        </a:rPr>
                        <a:t>RST0</a:t>
                      </a:r>
                      <a:r>
                        <a:rPr lang="zh-CN" altLang="zh-CN" sz="1600" kern="1200" dirty="0" smtClean="0">
                          <a:solidFill>
                            <a:schemeClr val="dk1"/>
                          </a:solidFill>
                          <a:latin typeface="+mn-lt"/>
                          <a:ea typeface="+mn-ea"/>
                          <a:cs typeface="+mn-cs"/>
                        </a:rPr>
                        <a:t>重复</a:t>
                      </a:r>
                      <a:endParaRPr lang="en-US" altLang="zh-CN" sz="1600" kern="1200" dirty="0" smtClean="0">
                        <a:solidFill>
                          <a:schemeClr val="dk1"/>
                        </a:solidFill>
                        <a:latin typeface="+mn-lt"/>
                        <a:ea typeface="+mn-ea"/>
                        <a:cs typeface="+mn-cs"/>
                      </a:endParaRPr>
                    </a:p>
                    <a:p>
                      <a:r>
                        <a:rPr lang="zh-CN" altLang="zh-CN" sz="1600" kern="1200" dirty="0" smtClean="0">
                          <a:solidFill>
                            <a:schemeClr val="dk1"/>
                          </a:solidFill>
                          <a:latin typeface="+mn-lt"/>
                          <a:ea typeface="+mn-ea"/>
                          <a:cs typeface="+mn-cs"/>
                        </a:rPr>
                        <a:t>当数据流中出现标记</a:t>
                      </a:r>
                      <a:r>
                        <a:rPr lang="en-US" altLang="zh-CN" sz="1600" kern="1200" dirty="0" err="1" smtClean="0">
                          <a:solidFill>
                            <a:schemeClr val="dk1"/>
                          </a:solidFill>
                          <a:latin typeface="+mn-lt"/>
                          <a:ea typeface="+mn-ea"/>
                          <a:cs typeface="+mn-cs"/>
                        </a:rPr>
                        <a:t>RSTn</a:t>
                      </a:r>
                      <a:r>
                        <a:rPr lang="zh-CN" altLang="zh-CN" sz="1600" kern="1200" dirty="0" smtClean="0">
                          <a:solidFill>
                            <a:schemeClr val="dk1"/>
                          </a:solidFill>
                          <a:latin typeface="+mn-lt"/>
                          <a:ea typeface="+mn-ea"/>
                          <a:cs typeface="+mn-cs"/>
                        </a:rPr>
                        <a:t>，则</a:t>
                      </a:r>
                      <a:r>
                        <a:rPr lang="en-US" altLang="zh-CN" sz="1600" kern="1200" dirty="0" smtClean="0">
                          <a:solidFill>
                            <a:schemeClr val="dk1"/>
                          </a:solidFill>
                          <a:latin typeface="+mn-lt"/>
                          <a:ea typeface="+mn-ea"/>
                          <a:cs typeface="+mn-cs"/>
                        </a:rPr>
                        <a:t>3</a:t>
                      </a:r>
                      <a:r>
                        <a:rPr lang="zh-CN" altLang="zh-CN" sz="1600" kern="1200" dirty="0" smtClean="0">
                          <a:solidFill>
                            <a:schemeClr val="dk1"/>
                          </a:solidFill>
                          <a:latin typeface="+mn-lt"/>
                          <a:ea typeface="+mn-ea"/>
                          <a:cs typeface="+mn-cs"/>
                        </a:rPr>
                        <a:t>个颜色分量的直流差分校正变量都需要重新复位到</a:t>
                      </a:r>
                      <a:r>
                        <a:rPr lang="en-US" altLang="zh-CN" sz="1600" kern="1200" dirty="0" smtClean="0">
                          <a:solidFill>
                            <a:schemeClr val="dk1"/>
                          </a:solidFill>
                          <a:latin typeface="+mn-lt"/>
                          <a:ea typeface="+mn-ea"/>
                          <a:cs typeface="+mn-cs"/>
                        </a:rPr>
                        <a:t>0</a:t>
                      </a:r>
                    </a:p>
                    <a:p>
                      <a:r>
                        <a:rPr lang="zh-CN" altLang="zh-CN" sz="1600" kern="1200" dirty="0" smtClean="0">
                          <a:solidFill>
                            <a:schemeClr val="dk1"/>
                          </a:solidFill>
                          <a:latin typeface="+mn-lt"/>
                          <a:ea typeface="+mn-ea"/>
                          <a:cs typeface="+mn-cs"/>
                        </a:rPr>
                        <a:t>如果没有本标记段，或间隔值为</a:t>
                      </a:r>
                      <a:r>
                        <a:rPr lang="en-US" altLang="zh-CN" sz="1600" kern="1200" dirty="0" smtClean="0">
                          <a:solidFill>
                            <a:schemeClr val="dk1"/>
                          </a:solidFill>
                          <a:latin typeface="+mn-lt"/>
                          <a:ea typeface="+mn-ea"/>
                          <a:cs typeface="+mn-cs"/>
                        </a:rPr>
                        <a:t>0</a:t>
                      </a:r>
                      <a:r>
                        <a:rPr lang="zh-CN" altLang="zh-CN" sz="1600" kern="1200" dirty="0" smtClean="0">
                          <a:solidFill>
                            <a:schemeClr val="dk1"/>
                          </a:solidFill>
                          <a:latin typeface="+mn-lt"/>
                          <a:ea typeface="+mn-ea"/>
                          <a:cs typeface="+mn-cs"/>
                        </a:rPr>
                        <a:t>时，就表示不存在重开始间隔</a:t>
                      </a:r>
                      <a:endParaRPr lang="zh-CN" altLang="en-US" sz="1600" dirty="0"/>
                    </a:p>
                  </a:txBody>
                  <a:tcPr/>
                </a:tc>
              </a:tr>
            </a:tbl>
          </a:graphicData>
        </a:graphic>
      </p:graphicFrame>
      <p:graphicFrame>
        <p:nvGraphicFramePr>
          <p:cNvPr id="6" name="表格 5"/>
          <p:cNvGraphicFramePr>
            <a:graphicFrameLocks noGrp="1"/>
          </p:cNvGraphicFramePr>
          <p:nvPr/>
        </p:nvGraphicFramePr>
        <p:xfrm>
          <a:off x="971601" y="5252906"/>
          <a:ext cx="7704855" cy="1005840"/>
        </p:xfrm>
        <a:graphic>
          <a:graphicData uri="http://schemas.openxmlformats.org/drawingml/2006/table">
            <a:tbl>
              <a:tblPr firstRow="1" bandRow="1">
                <a:tableStyleId>{5C22544A-7EE6-4342-B048-85BDC9FD1C3A}</a:tableStyleId>
              </a:tblPr>
              <a:tblGrid>
                <a:gridCol w="1638222"/>
                <a:gridCol w="2970289"/>
                <a:gridCol w="3096344"/>
              </a:tblGrid>
              <a:tr h="322854">
                <a:tc>
                  <a:txBody>
                    <a:bodyPr/>
                    <a:lstStyle/>
                    <a:p>
                      <a:r>
                        <a:rPr lang="en-US" altLang="zh-CN" sz="1600" dirty="0" smtClean="0"/>
                        <a:t>RST0</a:t>
                      </a:r>
                      <a:endParaRPr lang="zh-CN" altLang="en-US" sz="1600" dirty="0"/>
                    </a:p>
                  </a:txBody>
                  <a:tcPr anchor="ctr" anchorCtr="1"/>
                </a:tc>
                <a:tc>
                  <a:txBody>
                    <a:bodyPr/>
                    <a:lstStyle/>
                    <a:p>
                      <a:r>
                        <a:rPr lang="en-US" altLang="zh-CN" sz="1600" dirty="0" smtClean="0"/>
                        <a:t>0xFFD0</a:t>
                      </a:r>
                      <a:endParaRPr lang="zh-CN" altLang="en-US" sz="1600" dirty="0"/>
                    </a:p>
                  </a:txBody>
                  <a:tcPr anchor="ctr" anchorCtr="1"/>
                </a:tc>
                <a:tc rowSpan="3">
                  <a:txBody>
                    <a:bodyPr/>
                    <a:lstStyle/>
                    <a:p>
                      <a:r>
                        <a:rPr lang="zh-CN" altLang="zh-CN" sz="1600" b="1" kern="1200" dirty="0" smtClean="0">
                          <a:solidFill>
                            <a:schemeClr val="lt1"/>
                          </a:solidFill>
                          <a:latin typeface="+mn-lt"/>
                          <a:ea typeface="+mn-ea"/>
                          <a:cs typeface="+mn-cs"/>
                        </a:rPr>
                        <a:t>差分编码累计复位，共</a:t>
                      </a:r>
                      <a:r>
                        <a:rPr lang="en-US" altLang="zh-CN" sz="1600" b="1" kern="1200" dirty="0" smtClean="0">
                          <a:solidFill>
                            <a:schemeClr val="lt1"/>
                          </a:solidFill>
                          <a:latin typeface="+mn-lt"/>
                          <a:ea typeface="+mn-ea"/>
                          <a:cs typeface="+mn-cs"/>
                        </a:rPr>
                        <a:t>8</a:t>
                      </a:r>
                      <a:r>
                        <a:rPr lang="zh-CN" altLang="zh-CN" sz="1600" b="1" kern="1200" dirty="0" smtClean="0">
                          <a:solidFill>
                            <a:schemeClr val="lt1"/>
                          </a:solidFill>
                          <a:latin typeface="+mn-lt"/>
                          <a:ea typeface="+mn-ea"/>
                          <a:cs typeface="+mn-cs"/>
                        </a:rPr>
                        <a:t>个</a:t>
                      </a:r>
                      <a:endParaRPr lang="zh-CN" altLang="en-US" sz="1600" dirty="0"/>
                    </a:p>
                  </a:txBody>
                  <a:tcPr anchor="ctr" anchorCtr="1"/>
                </a:tc>
              </a:tr>
              <a:tr h="311830">
                <a:tc>
                  <a:txBody>
                    <a:bodyPr/>
                    <a:lstStyle/>
                    <a:p>
                      <a:r>
                        <a:rPr lang="en-US" altLang="zh-CN" sz="1600" dirty="0" smtClean="0"/>
                        <a:t>…</a:t>
                      </a:r>
                      <a:endParaRPr lang="zh-CN" altLang="en-US" sz="1600" dirty="0"/>
                    </a:p>
                  </a:txBody>
                  <a:tcPr anchor="ctr" anchorCtr="1"/>
                </a:tc>
                <a:tc>
                  <a:txBody>
                    <a:bodyPr/>
                    <a:lstStyle/>
                    <a:p>
                      <a:r>
                        <a:rPr lang="en-US" altLang="zh-CN" sz="1600" dirty="0" smtClean="0"/>
                        <a:t>…</a:t>
                      </a:r>
                      <a:endParaRPr lang="zh-CN" altLang="en-US" sz="1600" dirty="0"/>
                    </a:p>
                  </a:txBody>
                  <a:tcPr anchor="ctr" anchorCtr="1"/>
                </a:tc>
                <a:tc vMerge="1">
                  <a:txBody>
                    <a:bodyPr/>
                    <a:lstStyle/>
                    <a:p>
                      <a:endParaRPr lang="zh-CN" altLang="en-US" sz="1600" dirty="0"/>
                    </a:p>
                  </a:txBody>
                  <a:tcPr/>
                </a:tc>
              </a:tr>
              <a:tr h="322854">
                <a:tc>
                  <a:txBody>
                    <a:bodyPr/>
                    <a:lstStyle/>
                    <a:p>
                      <a:r>
                        <a:rPr lang="en-US" altLang="zh-CN" sz="1600" dirty="0" smtClean="0"/>
                        <a:t>RST7</a:t>
                      </a:r>
                      <a:endParaRPr lang="zh-CN" altLang="en-US" sz="1600" dirty="0"/>
                    </a:p>
                  </a:txBody>
                  <a:tcPr anchor="ctr" anchorCtr="1"/>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smtClean="0"/>
                        <a:t>0xFFD7</a:t>
                      </a:r>
                      <a:endParaRPr lang="zh-CN" altLang="en-US" sz="1600" dirty="0" smtClean="0"/>
                    </a:p>
                  </a:txBody>
                  <a:tcPr anchor="ctr" anchorCtr="1"/>
                </a:tc>
                <a:tc vMerge="1">
                  <a:txBody>
                    <a:bodyPr/>
                    <a:lstStyle/>
                    <a:p>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17165"/>
            <a:ext cx="7086600" cy="563563"/>
          </a:xfrm>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611560" y="1052736"/>
            <a:ext cx="8388424" cy="4731420"/>
          </a:xfrm>
        </p:spPr>
        <p:txBody>
          <a:bodyPr/>
          <a:lstStyle/>
          <a:p>
            <a:r>
              <a:rPr lang="en-US" altLang="zh-CN" sz="2400" dirty="0" smtClean="0"/>
              <a:t>SOS (Start of Scan) </a:t>
            </a:r>
            <a:r>
              <a:rPr lang="zh-CN" altLang="zh-CN" sz="2400" dirty="0" smtClean="0"/>
              <a:t>扫描开始</a:t>
            </a:r>
            <a:r>
              <a:rPr lang="zh-CN" altLang="en-US" sz="2400" dirty="0" smtClean="0"/>
              <a:t>（一帧只有一个</a:t>
            </a:r>
            <a:r>
              <a:rPr lang="en-US" altLang="zh-CN" sz="2400" dirty="0" smtClean="0"/>
              <a:t>SOS</a:t>
            </a:r>
            <a:r>
              <a:rPr lang="zh-CN" altLang="en-US" sz="2400" dirty="0" smtClean="0"/>
              <a:t>）</a:t>
            </a:r>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endParaRPr lang="en-US" altLang="zh-CN" sz="2400" dirty="0" smtClean="0"/>
          </a:p>
          <a:p>
            <a:pPr lvl="1">
              <a:spcBef>
                <a:spcPts val="2400"/>
              </a:spcBef>
            </a:pPr>
            <a:r>
              <a:rPr lang="zh-CN" altLang="zh-CN" sz="2000" dirty="0" smtClean="0"/>
              <a:t>本段结束后，紧接着就是真正的图像信息了。图像信息直至遇到一个标记代码就自动结束，一般就是以</a:t>
            </a:r>
            <a:r>
              <a:rPr lang="en-US" altLang="zh-CN" sz="2000" dirty="0" smtClean="0"/>
              <a:t>EOI</a:t>
            </a:r>
            <a:r>
              <a:rPr lang="zh-CN" altLang="zh-CN" sz="2000" dirty="0" smtClean="0"/>
              <a:t>标记表示结束。</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323528" y="1484784"/>
          <a:ext cx="8568952" cy="4205588"/>
        </p:xfrm>
        <a:graphic>
          <a:graphicData uri="http://schemas.openxmlformats.org/drawingml/2006/table">
            <a:tbl>
              <a:tblPr firstRow="1" bandRow="1">
                <a:tableStyleId>{5C22544A-7EE6-4342-B048-85BDC9FD1C3A}</a:tableStyleId>
              </a:tblPr>
              <a:tblGrid>
                <a:gridCol w="1428159"/>
                <a:gridCol w="901995"/>
                <a:gridCol w="6238798"/>
              </a:tblGrid>
              <a:tr h="350455">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50455">
                <a:tc>
                  <a:txBody>
                    <a:bodyPr/>
                    <a:lstStyle/>
                    <a:p>
                      <a:pPr algn="ctr"/>
                      <a:r>
                        <a:rPr lang="en-US" altLang="zh-CN" sz="1600" dirty="0" smtClean="0"/>
                        <a:t>0xFFDA</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algn="l"/>
                      <a:r>
                        <a:rPr lang="zh-CN" altLang="en-US" sz="1600" dirty="0" smtClean="0"/>
                        <a:t>标记代码</a:t>
                      </a:r>
                      <a:endParaRPr lang="zh-CN" altLang="en-US" sz="1600" dirty="0"/>
                    </a:p>
                  </a:txBody>
                  <a:tcPr/>
                </a:tc>
              </a:tr>
              <a:tr h="350455">
                <a:tc>
                  <a:txBody>
                    <a:bodyPr/>
                    <a:lstStyle/>
                    <a:p>
                      <a:pPr algn="ctr"/>
                      <a:r>
                        <a:rPr lang="en-US" altLang="zh-CN" sz="1600" dirty="0" err="1" smtClean="0"/>
                        <a:t>ls</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数据</a:t>
                      </a:r>
                      <a:r>
                        <a:rPr lang="zh-CN" altLang="zh-CN" sz="1600" kern="1200" dirty="0" smtClean="0">
                          <a:solidFill>
                            <a:schemeClr val="dk1"/>
                          </a:solidFill>
                          <a:latin typeface="+mn-lt"/>
                          <a:ea typeface="+mn-ea"/>
                          <a:cs typeface="+mn-cs"/>
                        </a:rPr>
                        <a:t>长度</a:t>
                      </a:r>
                      <a:r>
                        <a:rPr lang="zh-CN" altLang="en-US" sz="1600" kern="1200" dirty="0" smtClean="0">
                          <a:solidFill>
                            <a:schemeClr val="dk1"/>
                          </a:solidFill>
                          <a:latin typeface="+mn-lt"/>
                          <a:ea typeface="+mn-ea"/>
                          <a:cs typeface="+mn-cs"/>
                        </a:rPr>
                        <a:t>，</a:t>
                      </a:r>
                      <a:r>
                        <a:rPr lang="zh-CN" altLang="zh-CN" sz="1600" kern="1200" dirty="0" smtClean="0">
                          <a:solidFill>
                            <a:schemeClr val="dk1"/>
                          </a:solidFill>
                          <a:latin typeface="+mn-lt"/>
                          <a:ea typeface="+mn-ea"/>
                          <a:cs typeface="+mn-cs"/>
                        </a:rPr>
                        <a:t>不包括标记代码</a:t>
                      </a:r>
                      <a:r>
                        <a:rPr lang="en-US" altLang="zh-CN" sz="1600" dirty="0" smtClean="0"/>
                        <a:t>0xFFE0</a:t>
                      </a:r>
                      <a:r>
                        <a:rPr lang="zh-CN" altLang="zh-CN" sz="1600" kern="1200" dirty="0" smtClean="0">
                          <a:solidFill>
                            <a:schemeClr val="dk1"/>
                          </a:solidFill>
                          <a:latin typeface="+mn-lt"/>
                          <a:ea typeface="+mn-ea"/>
                          <a:cs typeface="+mn-cs"/>
                        </a:rPr>
                        <a:t>，但包括本字段</a:t>
                      </a:r>
                      <a:endParaRPr lang="zh-CN" altLang="en-US" sz="1600" dirty="0" smtClean="0"/>
                    </a:p>
                  </a:txBody>
                  <a:tcPr/>
                </a:tc>
              </a:tr>
              <a:tr h="316789">
                <a:tc>
                  <a:txBody>
                    <a:bodyPr/>
                    <a:lstStyle/>
                    <a:p>
                      <a:pPr algn="ctr"/>
                      <a:r>
                        <a:rPr lang="en-US" altLang="zh-CN" sz="1600" dirty="0" smtClean="0"/>
                        <a:t>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smtClean="0">
                          <a:solidFill>
                            <a:schemeClr val="dk1"/>
                          </a:solidFill>
                          <a:latin typeface="+mn-lt"/>
                          <a:ea typeface="+mn-ea"/>
                          <a:cs typeface="+mn-cs"/>
                        </a:rPr>
                        <a:t>Ns</a:t>
                      </a:r>
                      <a:r>
                        <a:rPr lang="zh-CN" altLang="zh-CN" sz="1600" kern="1200" dirty="0" smtClean="0">
                          <a:solidFill>
                            <a:schemeClr val="dk1"/>
                          </a:solidFill>
                          <a:latin typeface="+mn-lt"/>
                          <a:ea typeface="+mn-ea"/>
                          <a:cs typeface="+mn-cs"/>
                        </a:rPr>
                        <a:t>为</a:t>
                      </a:r>
                      <a:r>
                        <a:rPr lang="en-US" altLang="zh-CN" sz="1600" kern="1200" dirty="0" smtClean="0">
                          <a:solidFill>
                            <a:schemeClr val="dk1"/>
                          </a:solidFill>
                          <a:latin typeface="+mn-lt"/>
                          <a:ea typeface="+mn-ea"/>
                          <a:cs typeface="+mn-cs"/>
                        </a:rPr>
                        <a:t>Scan</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的个数基本系统中，</a:t>
                      </a:r>
                      <a:r>
                        <a:rPr lang="en-US" altLang="zh-CN" sz="1600" kern="1200" dirty="0" smtClean="0">
                          <a:solidFill>
                            <a:schemeClr val="dk1"/>
                          </a:solidFill>
                          <a:latin typeface="+mn-lt"/>
                          <a:ea typeface="+mn-ea"/>
                          <a:cs typeface="+mn-cs"/>
                        </a:rPr>
                        <a:t>Ns=</a:t>
                      </a:r>
                      <a:r>
                        <a:rPr lang="en-US" altLang="zh-CN" sz="1600" kern="1200" dirty="0" err="1" smtClean="0">
                          <a:solidFill>
                            <a:schemeClr val="dk1"/>
                          </a:solidFill>
                          <a:latin typeface="+mn-lt"/>
                          <a:ea typeface="+mn-ea"/>
                          <a:cs typeface="+mn-cs"/>
                        </a:rPr>
                        <a:t>Nf</a:t>
                      </a:r>
                      <a:r>
                        <a:rPr lang="en-US" altLang="zh-CN" sz="1600" kern="1200" dirty="0" smtClean="0">
                          <a:solidFill>
                            <a:schemeClr val="dk1"/>
                          </a:solidFill>
                          <a:latin typeface="+mn-lt"/>
                          <a:ea typeface="+mn-ea"/>
                          <a:cs typeface="+mn-cs"/>
                        </a:rPr>
                        <a:t>(Frame</a:t>
                      </a:r>
                      <a:r>
                        <a:rPr lang="zh-CN" altLang="zh-CN" sz="1600" kern="1200" dirty="0" smtClean="0">
                          <a:solidFill>
                            <a:schemeClr val="dk1"/>
                          </a:solidFill>
                          <a:latin typeface="+mn-lt"/>
                          <a:ea typeface="+mn-ea"/>
                          <a:cs typeface="+mn-cs"/>
                        </a:rPr>
                        <a:t>中</a:t>
                      </a:r>
                      <a:r>
                        <a:rPr lang="zh-CN" altLang="en-US" sz="1600" kern="1200" dirty="0" smtClean="0">
                          <a:solidFill>
                            <a:schemeClr val="dk1"/>
                          </a:solidFill>
                          <a:latin typeface="+mn-lt"/>
                          <a:ea typeface="+mn-ea"/>
                          <a:cs typeface="+mn-cs"/>
                        </a:rPr>
                        <a:t>分量</a:t>
                      </a:r>
                      <a:r>
                        <a:rPr lang="zh-CN" altLang="zh-CN" sz="1600" kern="1200" dirty="0" smtClean="0">
                          <a:solidFill>
                            <a:schemeClr val="dk1"/>
                          </a:solidFill>
                          <a:latin typeface="+mn-lt"/>
                          <a:ea typeface="+mn-ea"/>
                          <a:cs typeface="+mn-cs"/>
                        </a:rPr>
                        <a:t>个数</a:t>
                      </a:r>
                      <a:r>
                        <a:rPr lang="en-US" altLang="zh-CN" sz="1600" kern="1200" dirty="0" smtClean="0">
                          <a:solidFill>
                            <a:schemeClr val="dk1"/>
                          </a:solidFill>
                          <a:latin typeface="+mn-lt"/>
                          <a:ea typeface="+mn-ea"/>
                          <a:cs typeface="+mn-cs"/>
                        </a:rPr>
                        <a:t>)</a:t>
                      </a:r>
                      <a:endParaRPr lang="zh-CN" altLang="en-US" sz="1600" dirty="0" smtClean="0"/>
                    </a:p>
                  </a:txBody>
                  <a:tcPr/>
                </a:tc>
              </a:tr>
              <a:tr h="350455">
                <a:tc>
                  <a:txBody>
                    <a:bodyPr/>
                    <a:lstStyle/>
                    <a:p>
                      <a:pPr algn="ctr"/>
                      <a:r>
                        <a:rPr lang="en-US" altLang="zh-CN" sz="1600" dirty="0" smtClean="0"/>
                        <a:t>Cs1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44005">
                <a:tc>
                  <a:txBody>
                    <a:bodyPr/>
                    <a:lstStyle/>
                    <a:p>
                      <a:pPr algn="ctr"/>
                      <a:r>
                        <a:rPr lang="en-US" altLang="zh-CN" sz="1600" dirty="0" smtClean="0"/>
                        <a:t>(Td1,Ta1)</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600" dirty="0" smtClean="0"/>
                    </a:p>
                  </a:txBody>
                  <a:tcPr/>
                </a:tc>
              </a:tr>
              <a:tr h="338659">
                <a:tc>
                  <a:txBody>
                    <a:bodyPr/>
                    <a:lstStyle/>
                    <a:p>
                      <a:pPr algn="ctr"/>
                      <a:r>
                        <a:rPr lang="en-US" altLang="zh-CN" sz="1600" dirty="0" smtClean="0"/>
                        <a:t>…</a:t>
                      </a:r>
                      <a:endParaRPr lang="zh-CN" altLang="en-US" sz="1600" dirty="0"/>
                    </a:p>
                  </a:txBody>
                  <a:tcPr/>
                </a:tc>
                <a:tc>
                  <a:txBody>
                    <a:bodyPr/>
                    <a:lstStyle/>
                    <a:p>
                      <a:pPr algn="ctr"/>
                      <a:endParaRPr lang="zh-CN" altLang="en-US" sz="1600" dirty="0"/>
                    </a:p>
                  </a:txBody>
                  <a:tcPr/>
                </a:tc>
                <a:tc>
                  <a:txBody>
                    <a:bodyPr/>
                    <a:lstStyle/>
                    <a:p>
                      <a:endParaRPr lang="zh-CN" altLang="en-US" sz="1600" kern="1200" dirty="0" smtClean="0">
                        <a:solidFill>
                          <a:schemeClr val="dk1"/>
                        </a:solidFill>
                        <a:latin typeface="+mn-lt"/>
                        <a:ea typeface="+mn-ea"/>
                        <a:cs typeface="+mn-cs"/>
                      </a:endParaRPr>
                    </a:p>
                  </a:txBody>
                  <a:tcPr/>
                </a:tc>
              </a:tr>
              <a:tr h="350455">
                <a:tc>
                  <a:txBody>
                    <a:bodyPr/>
                    <a:lstStyle/>
                    <a:p>
                      <a:pPr algn="ctr"/>
                      <a:r>
                        <a:rPr lang="en-US" altLang="zh-CN" sz="1600" dirty="0" err="1" smtClean="0"/>
                        <a:t>CsNs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600" kern="1200" dirty="0" smtClean="0">
                          <a:solidFill>
                            <a:schemeClr val="dk1"/>
                          </a:solidFill>
                          <a:latin typeface="+mn-lt"/>
                          <a:ea typeface="+mn-ea"/>
                          <a:cs typeface="+mn-cs"/>
                        </a:rPr>
                        <a:t>颜色分量</a:t>
                      </a:r>
                      <a:r>
                        <a:rPr lang="en-US" altLang="zh-CN" sz="1600" kern="1200" dirty="0" smtClean="0">
                          <a:solidFill>
                            <a:schemeClr val="dk1"/>
                          </a:solidFill>
                          <a:latin typeface="+mn-lt"/>
                          <a:ea typeface="+mn-ea"/>
                          <a:cs typeface="+mn-cs"/>
                        </a:rPr>
                        <a:t>ID</a:t>
                      </a:r>
                      <a:endParaRPr lang="zh-CN" altLang="en-US" sz="1600" dirty="0" smtClean="0"/>
                    </a:p>
                  </a:txBody>
                  <a:tcPr/>
                </a:tc>
              </a:tr>
              <a:tr h="384004">
                <a:tc>
                  <a:txBody>
                    <a:bodyPr/>
                    <a:lstStyle/>
                    <a:p>
                      <a:pPr algn="ctr"/>
                      <a:r>
                        <a:rPr lang="zh-CN" altLang="zh-CN" sz="1600" kern="1200" dirty="0" smtClean="0">
                          <a:solidFill>
                            <a:schemeClr val="dk1"/>
                          </a:solidFill>
                          <a:latin typeface="+mn-lt"/>
                          <a:ea typeface="+mn-ea"/>
                          <a:cs typeface="+mn-cs"/>
                        </a:rPr>
                        <a:t>(</a:t>
                      </a:r>
                      <a:r>
                        <a:rPr lang="en-US" altLang="zh-CN" sz="1600" dirty="0" err="1" smtClean="0"/>
                        <a:t>TdNs,TaNs</a:t>
                      </a:r>
                      <a:r>
                        <a:rPr lang="zh-CN" altLang="zh-CN" sz="1600" kern="1200" dirty="0" smtClean="0">
                          <a:solidFill>
                            <a:schemeClr val="dk1"/>
                          </a:solidFill>
                          <a:latin typeface="+mn-lt"/>
                          <a:ea typeface="+mn-ea"/>
                          <a:cs typeface="+mn-cs"/>
                        </a:rPr>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kern="1200" dirty="0" err="1" smtClean="0">
                          <a:solidFill>
                            <a:schemeClr val="dk1"/>
                          </a:solidFill>
                          <a:latin typeface="+mn-lt"/>
                          <a:ea typeface="+mn-ea"/>
                          <a:cs typeface="+mn-cs"/>
                        </a:rPr>
                        <a:t>TdNs</a:t>
                      </a:r>
                      <a:r>
                        <a:rPr lang="zh-CN" altLang="zh-CN" sz="1600" kern="1200" dirty="0" smtClean="0">
                          <a:solidFill>
                            <a:schemeClr val="dk1"/>
                          </a:solidFill>
                          <a:latin typeface="+mn-lt"/>
                          <a:ea typeface="+mn-ea"/>
                          <a:cs typeface="+mn-cs"/>
                        </a:rPr>
                        <a:t>为高</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a:t>
                      </a:r>
                      <a:r>
                        <a:rPr lang="en-US" altLang="zh-CN" sz="1600" kern="1200" dirty="0" err="1" smtClean="0">
                          <a:solidFill>
                            <a:schemeClr val="dk1"/>
                          </a:solidFill>
                          <a:latin typeface="+mn-lt"/>
                          <a:ea typeface="+mn-ea"/>
                          <a:cs typeface="+mn-cs"/>
                        </a:rPr>
                        <a:t>TaNs</a:t>
                      </a:r>
                      <a:r>
                        <a:rPr lang="zh-CN" altLang="zh-CN" sz="1600" kern="1200" dirty="0" smtClean="0">
                          <a:solidFill>
                            <a:schemeClr val="dk1"/>
                          </a:solidFill>
                          <a:latin typeface="+mn-lt"/>
                          <a:ea typeface="+mn-ea"/>
                          <a:cs typeface="+mn-cs"/>
                        </a:rPr>
                        <a:t>为低</a:t>
                      </a:r>
                      <a:r>
                        <a:rPr lang="en-US" altLang="zh-CN" sz="1600" kern="1200" dirty="0" smtClean="0">
                          <a:solidFill>
                            <a:schemeClr val="dk1"/>
                          </a:solidFill>
                          <a:latin typeface="+mn-lt"/>
                          <a:ea typeface="+mn-ea"/>
                          <a:cs typeface="+mn-cs"/>
                        </a:rPr>
                        <a:t>4</a:t>
                      </a:r>
                      <a:r>
                        <a:rPr lang="zh-CN" altLang="zh-CN" sz="1600" kern="1200" dirty="0" smtClean="0">
                          <a:solidFill>
                            <a:schemeClr val="dk1"/>
                          </a:solidFill>
                          <a:latin typeface="+mn-lt"/>
                          <a:ea typeface="+mn-ea"/>
                          <a:cs typeface="+mn-cs"/>
                        </a:rPr>
                        <a:t>位，分别表示</a:t>
                      </a:r>
                      <a:r>
                        <a:rPr lang="en-US" altLang="zh-CN" sz="1600" kern="1200" dirty="0" smtClean="0">
                          <a:solidFill>
                            <a:schemeClr val="dk1"/>
                          </a:solidFill>
                          <a:latin typeface="+mn-lt"/>
                          <a:ea typeface="+mn-ea"/>
                          <a:cs typeface="+mn-cs"/>
                        </a:rPr>
                        <a:t>DC</a:t>
                      </a:r>
                      <a:r>
                        <a:rPr lang="zh-CN" altLang="zh-CN" sz="1600" kern="1200" dirty="0" smtClean="0">
                          <a:solidFill>
                            <a:schemeClr val="dk1"/>
                          </a:solidFill>
                          <a:latin typeface="+mn-lt"/>
                          <a:ea typeface="+mn-ea"/>
                          <a:cs typeface="+mn-cs"/>
                        </a:rPr>
                        <a:t>和</a:t>
                      </a:r>
                      <a:r>
                        <a:rPr lang="en-US" altLang="zh-CN" sz="1600" kern="1200" dirty="0" smtClean="0">
                          <a:solidFill>
                            <a:schemeClr val="dk1"/>
                          </a:solidFill>
                          <a:latin typeface="+mn-lt"/>
                          <a:ea typeface="+mn-ea"/>
                          <a:cs typeface="+mn-cs"/>
                        </a:rPr>
                        <a:t>AC</a:t>
                      </a:r>
                      <a:r>
                        <a:rPr lang="zh-CN" altLang="zh-CN" sz="1600" kern="1200" dirty="0" smtClean="0">
                          <a:solidFill>
                            <a:schemeClr val="dk1"/>
                          </a:solidFill>
                          <a:latin typeface="+mn-lt"/>
                          <a:ea typeface="+mn-ea"/>
                          <a:cs typeface="+mn-cs"/>
                        </a:rPr>
                        <a:t>编码表的编号</a:t>
                      </a:r>
                      <a:endParaRPr lang="zh-CN" altLang="en-US" sz="1600" dirty="0" smtClean="0"/>
                    </a:p>
                  </a:txBody>
                  <a:tcPr/>
                </a:tc>
              </a:tr>
              <a:tr h="350455">
                <a:tc>
                  <a:txBody>
                    <a:bodyPr/>
                    <a:lstStyle/>
                    <a:p>
                      <a:pPr algn="ctr"/>
                      <a:r>
                        <a:rPr lang="en-US" altLang="zh-CN" sz="1600" kern="1200" dirty="0" smtClean="0">
                          <a:solidFill>
                            <a:schemeClr val="dk1"/>
                          </a:solidFill>
                          <a:latin typeface="+mn-lt"/>
                          <a:ea typeface="+mn-ea"/>
                          <a:cs typeface="+mn-cs"/>
                        </a:rPr>
                        <a:t>Ss</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kern="1200" dirty="0" smtClean="0">
                          <a:solidFill>
                            <a:schemeClr val="dk1"/>
                          </a:solidFill>
                          <a:latin typeface="+mn-lt"/>
                          <a:ea typeface="+mn-ea"/>
                          <a:cs typeface="+mn-cs"/>
                        </a:rPr>
                        <a:t>频率选择起点</a:t>
                      </a:r>
                      <a:endParaRPr lang="zh-CN" altLang="en-US" sz="1600" dirty="0" smtClean="0"/>
                    </a:p>
                  </a:txBody>
                  <a:tcPr/>
                </a:tc>
              </a:tr>
              <a:tr h="350455">
                <a:tc>
                  <a:txBody>
                    <a:bodyPr/>
                    <a:lstStyle/>
                    <a:p>
                      <a:pPr algn="ctr"/>
                      <a:r>
                        <a:rPr lang="en-US" altLang="zh-CN" sz="1600" dirty="0" smtClean="0"/>
                        <a:t>Se</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频率选择终点</a:t>
                      </a:r>
                    </a:p>
                  </a:txBody>
                  <a:tcPr/>
                </a:tc>
              </a:tr>
              <a:tr h="350455">
                <a:tc>
                  <a:txBody>
                    <a:bodyPr/>
                    <a:lstStyle/>
                    <a:p>
                      <a:pPr algn="ctr"/>
                      <a:r>
                        <a:rPr lang="en-US" altLang="zh-CN" sz="1600" dirty="0" smtClean="0"/>
                        <a:t>(</a:t>
                      </a:r>
                      <a:r>
                        <a:rPr lang="en-US" altLang="zh-CN" sz="1600" dirty="0" err="1" smtClean="0"/>
                        <a:t>Ah,Al</a:t>
                      </a:r>
                      <a:r>
                        <a:rPr lang="en-US" altLang="zh-CN" sz="1600" dirty="0" smtClean="0"/>
                        <a:t>)</a:t>
                      </a:r>
                      <a:endParaRPr lang="zh-CN" altLang="en-US" sz="1600" dirty="0"/>
                    </a:p>
                  </a:txBody>
                  <a:tcPr/>
                </a:tc>
                <a:tc>
                  <a:txBody>
                    <a:bodyPr/>
                    <a:lstStyle/>
                    <a:p>
                      <a:pPr algn="ctr"/>
                      <a:r>
                        <a:rPr lang="en-US" altLang="zh-CN" sz="1600" dirty="0" smtClean="0"/>
                        <a:t>1</a:t>
                      </a:r>
                      <a:endParaRPr lang="zh-CN" altLang="en-US" sz="16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600" dirty="0" smtClean="0"/>
                        <a:t>逐渐逼近位位置，</a:t>
                      </a:r>
                      <a:r>
                        <a:rPr lang="zh-CN" altLang="zh-CN" sz="1600" kern="1200" dirty="0" smtClean="0">
                          <a:solidFill>
                            <a:schemeClr val="dk1"/>
                          </a:solidFill>
                          <a:latin typeface="+mn-lt"/>
                          <a:ea typeface="+mn-ea"/>
                          <a:cs typeface="+mn-cs"/>
                        </a:rPr>
                        <a:t>基本系统中</a:t>
                      </a:r>
                      <a:r>
                        <a:rPr lang="en-US" altLang="zh-CN" sz="1600" kern="1200" dirty="0" smtClean="0">
                          <a:solidFill>
                            <a:schemeClr val="dk1"/>
                          </a:solidFill>
                          <a:latin typeface="+mn-lt"/>
                          <a:ea typeface="+mn-ea"/>
                          <a:cs typeface="+mn-cs"/>
                        </a:rPr>
                        <a:t>Ss=0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Se=63</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Ah=0</a:t>
                      </a:r>
                      <a:r>
                        <a:rPr lang="zh-CN" altLang="zh-CN" sz="1600" kern="1200" dirty="0" smtClean="0">
                          <a:solidFill>
                            <a:schemeClr val="dk1"/>
                          </a:solidFill>
                          <a:latin typeface="+mn-lt"/>
                          <a:ea typeface="+mn-ea"/>
                          <a:cs typeface="+mn-cs"/>
                        </a:rPr>
                        <a:t>，</a:t>
                      </a:r>
                      <a:r>
                        <a:rPr lang="en-US" altLang="zh-CN" sz="1600" kern="1200" dirty="0" smtClean="0">
                          <a:solidFill>
                            <a:schemeClr val="dk1"/>
                          </a:solidFill>
                          <a:latin typeface="+mn-lt"/>
                          <a:ea typeface="+mn-ea"/>
                          <a:cs typeface="+mn-cs"/>
                        </a:rPr>
                        <a:t>Al=0</a:t>
                      </a:r>
                      <a:endParaRPr lang="zh-CN" altLang="en-US" sz="1600" dirty="0" smtClean="0"/>
                    </a:p>
                  </a:txBody>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295400" y="285750"/>
            <a:ext cx="7086600" cy="563563"/>
          </a:xfrm>
        </p:spPr>
        <p:txBody>
          <a:bodyPr/>
          <a:lstStyle/>
          <a:p>
            <a:r>
              <a:rPr lang="zh-CN" altLang="en-US" smtClean="0">
                <a:ea typeface="宋体" pitchFamily="2" charset="-122"/>
              </a:rPr>
              <a:t>图像压缩</a:t>
            </a:r>
          </a:p>
        </p:txBody>
      </p:sp>
      <p:sp>
        <p:nvSpPr>
          <p:cNvPr id="32771" name="内容占位符 2"/>
          <p:cNvSpPr>
            <a:spLocks noGrp="1"/>
          </p:cNvSpPr>
          <p:nvPr>
            <p:ph idx="1"/>
          </p:nvPr>
        </p:nvSpPr>
        <p:spPr>
          <a:xfrm>
            <a:off x="285750" y="1000125"/>
            <a:ext cx="8572500" cy="5072063"/>
          </a:xfrm>
        </p:spPr>
        <p:txBody>
          <a:bodyPr/>
          <a:lstStyle/>
          <a:p>
            <a:r>
              <a:rPr lang="zh-CN" altLang="en-US" smtClean="0">
                <a:ea typeface="宋体" pitchFamily="2" charset="-122"/>
              </a:rPr>
              <a:t>主要依据</a:t>
            </a:r>
            <a:endParaRPr lang="en-US" altLang="zh-CN" smtClean="0">
              <a:ea typeface="宋体" pitchFamily="2" charset="-122"/>
            </a:endParaRPr>
          </a:p>
          <a:p>
            <a:pPr lvl="1"/>
            <a:r>
              <a:rPr lang="zh-CN" altLang="en-US" smtClean="0">
                <a:latin typeface="Arial" pitchFamily="34" charset="0"/>
                <a:ea typeface="宋体" pitchFamily="2" charset="-122"/>
              </a:rPr>
              <a:t>图像数据的冗余度</a:t>
            </a:r>
            <a:r>
              <a:rPr lang="en-US" altLang="zh-CN" smtClean="0">
                <a:latin typeface="Arial" pitchFamily="34" charset="0"/>
                <a:ea typeface="宋体" pitchFamily="2" charset="-122"/>
              </a:rPr>
              <a:t>——</a:t>
            </a:r>
            <a:r>
              <a:rPr lang="zh-CN" altLang="en-US" smtClean="0">
                <a:latin typeface="Arial" pitchFamily="34" charset="0"/>
                <a:ea typeface="宋体" pitchFamily="2" charset="-122"/>
              </a:rPr>
              <a:t>图像数据中有许多重复的数据，使用数学方法来表示这些重复数据就可以减少数据量；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人眼的视觉特性</a:t>
            </a:r>
            <a:r>
              <a:rPr lang="en-US" altLang="zh-CN" smtClean="0">
                <a:latin typeface="Arial" pitchFamily="34" charset="0"/>
                <a:ea typeface="宋体" pitchFamily="2" charset="-122"/>
              </a:rPr>
              <a:t>——</a:t>
            </a:r>
            <a:r>
              <a:rPr lang="zh-CN" altLang="en-US" smtClean="0">
                <a:latin typeface="Arial" pitchFamily="34" charset="0"/>
                <a:ea typeface="宋体" pitchFamily="2" charset="-122"/>
              </a:rPr>
              <a:t>人眼睛对图像细节和颜色的辨认有一个极限，把超过极限的部分去掉，这也就达到了数据压缩的目的。</a:t>
            </a:r>
            <a:endParaRPr lang="en-US" altLang="zh-CN" smtClean="0">
              <a:latin typeface="Arial" pitchFamily="34" charset="0"/>
              <a:ea typeface="宋体" pitchFamily="2" charset="-122"/>
            </a:endParaRPr>
          </a:p>
          <a:p>
            <a:r>
              <a:rPr lang="zh-CN" altLang="en-US" smtClean="0">
                <a:ea typeface="宋体" pitchFamily="2" charset="-122"/>
              </a:rPr>
              <a:t>有损压缩和无损压缩</a:t>
            </a:r>
            <a:endParaRPr lang="en-US" altLang="zh-CN" smtClean="0">
              <a:ea typeface="宋体" pitchFamily="2" charset="-122"/>
            </a:endParaRPr>
          </a:p>
          <a:p>
            <a:pPr lvl="1"/>
            <a:r>
              <a:rPr lang="zh-CN" altLang="en-US" smtClean="0">
                <a:latin typeface="Arial" pitchFamily="34" charset="0"/>
                <a:ea typeface="宋体" pitchFamily="2" charset="-122"/>
              </a:rPr>
              <a:t>基于数据冗余的压缩技术是无损压缩技术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基于人眼视觉特性的压缩技术是有损压缩技术。</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实际上，图像压缩技术是各种有损和无损压缩技术的综合实现。</a:t>
            </a:r>
          </a:p>
        </p:txBody>
      </p:sp>
      <p:sp>
        <p:nvSpPr>
          <p:cNvPr id="32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SOS</a:t>
            </a:r>
            <a:r>
              <a:rPr lang="zh-CN" altLang="en-US" dirty="0" smtClean="0"/>
              <a:t>扫描开始实例</a:t>
            </a:r>
            <a:endParaRPr lang="zh-CN" altLang="en-US" dirty="0"/>
          </a:p>
        </p:txBody>
      </p:sp>
      <p:sp>
        <p:nvSpPr>
          <p:cNvPr id="3" name="内容占位符 2"/>
          <p:cNvSpPr>
            <a:spLocks noGrp="1"/>
          </p:cNvSpPr>
          <p:nvPr>
            <p:ph idx="1"/>
          </p:nvPr>
        </p:nvSpPr>
        <p:spPr>
          <a:xfrm>
            <a:off x="1066800" y="3933056"/>
            <a:ext cx="7620000" cy="2139132"/>
          </a:xfrm>
        </p:spPr>
        <p:txBody>
          <a:bodyPr/>
          <a:lstStyle/>
          <a:p>
            <a:r>
              <a:rPr lang="en-US" altLang="zh-CN" sz="2000" dirty="0" smtClean="0"/>
              <a:t>FFDA</a:t>
            </a:r>
            <a:r>
              <a:rPr lang="zh-CN" altLang="en-US" sz="2000" dirty="0" smtClean="0"/>
              <a:t>之后的一个字节为</a:t>
            </a:r>
            <a:r>
              <a:rPr lang="en-US" altLang="zh-CN" sz="2000" dirty="0" smtClean="0"/>
              <a:t>SOS </a:t>
            </a:r>
            <a:r>
              <a:rPr lang="zh-CN" altLang="zh-CN" sz="2000" dirty="0" smtClean="0"/>
              <a:t>段</a:t>
            </a:r>
            <a:r>
              <a:rPr lang="zh-CN" altLang="en-US" sz="2000" dirty="0" smtClean="0"/>
              <a:t>的</a:t>
            </a:r>
            <a:r>
              <a:rPr lang="zh-CN" altLang="zh-CN" sz="2000" dirty="0" smtClean="0"/>
              <a:t>长度</a:t>
            </a:r>
            <a:r>
              <a:rPr lang="zh-CN" altLang="en-US" sz="2000" dirty="0" smtClean="0"/>
              <a:t>，这里是</a:t>
            </a:r>
            <a:r>
              <a:rPr lang="en-US" altLang="zh-CN" sz="2000" dirty="0" smtClean="0"/>
              <a:t>12</a:t>
            </a:r>
            <a:r>
              <a:rPr lang="zh-CN" altLang="zh-CN" sz="2000" dirty="0" smtClean="0"/>
              <a:t>，后面所含有的</a:t>
            </a:r>
            <a:r>
              <a:rPr lang="en-US" altLang="zh-CN" sz="2000" dirty="0" smtClean="0"/>
              <a:t> component </a:t>
            </a:r>
            <a:r>
              <a:rPr lang="zh-CN" altLang="zh-CN" sz="2000" dirty="0" smtClean="0"/>
              <a:t>数量为</a:t>
            </a:r>
            <a:r>
              <a:rPr lang="en-US" altLang="zh-CN" sz="2000" dirty="0" smtClean="0"/>
              <a:t> 3 </a:t>
            </a:r>
            <a:r>
              <a:rPr lang="zh-CN" altLang="zh-CN" sz="2000" dirty="0" smtClean="0"/>
              <a:t>个，也即</a:t>
            </a:r>
            <a:r>
              <a:rPr lang="en-US" altLang="zh-CN" sz="2000" dirty="0" smtClean="0"/>
              <a:t> YUV</a:t>
            </a:r>
            <a:r>
              <a:rPr lang="zh-CN" altLang="zh-CN" sz="2000" dirty="0" smtClean="0"/>
              <a:t>。然后后面是各</a:t>
            </a:r>
            <a:r>
              <a:rPr lang="en-US" altLang="zh-CN" sz="2000" dirty="0" smtClean="0"/>
              <a:t> component </a:t>
            </a:r>
            <a:r>
              <a:rPr lang="zh-CN" altLang="zh-CN" sz="2000" dirty="0" smtClean="0"/>
              <a:t>的编号，及对应所使用的</a:t>
            </a:r>
            <a:r>
              <a:rPr lang="en-US" altLang="zh-CN" sz="2000" dirty="0" smtClean="0"/>
              <a:t> </a:t>
            </a:r>
            <a:r>
              <a:rPr lang="zh-CN" altLang="en-US" sz="2000" dirty="0" smtClean="0"/>
              <a:t>哈夫曼</a:t>
            </a:r>
            <a:r>
              <a:rPr lang="zh-CN" altLang="zh-CN" sz="2000" dirty="0" smtClean="0"/>
              <a:t>表的</a:t>
            </a:r>
            <a:r>
              <a:rPr lang="en-US" altLang="zh-CN" sz="2000" dirty="0" smtClean="0"/>
              <a:t> ID</a:t>
            </a:r>
            <a:r>
              <a:rPr lang="zh-CN" altLang="en-US" sz="2000" dirty="0" smtClean="0"/>
              <a:t>。之后是频率信息，基本系统固定为</a:t>
            </a:r>
            <a:r>
              <a:rPr lang="en-US" altLang="zh-CN" sz="2000" dirty="0" smtClean="0"/>
              <a:t>003F00</a:t>
            </a:r>
            <a:endParaRPr lang="zh-CN" altLang="zh-CN" sz="2000" dirty="0" smtClean="0"/>
          </a:p>
          <a:p>
            <a:r>
              <a:rPr lang="zh-CN" altLang="zh-CN" sz="2000" dirty="0" smtClean="0"/>
              <a:t>在这个段的后面就是所有压缩后的数据。直到结束的问题，即</a:t>
            </a:r>
            <a:r>
              <a:rPr lang="en-US" altLang="zh-CN" sz="2000" dirty="0" smtClean="0"/>
              <a:t> FFD9</a:t>
            </a:r>
            <a:r>
              <a:rPr lang="zh-CN" altLang="zh-CN" sz="2000" dirty="0" smtClean="0"/>
              <a:t>，</a:t>
            </a:r>
            <a:r>
              <a:rPr lang="en-US" altLang="zh-CN" sz="2000" dirty="0" smtClean="0"/>
              <a:t>EOI</a:t>
            </a:r>
            <a:r>
              <a:rPr lang="zh-CN" altLang="zh-CN" sz="2000" dirty="0" smtClean="0"/>
              <a:t>（</a:t>
            </a:r>
            <a:r>
              <a:rPr lang="en-US" altLang="zh-CN" sz="2000" dirty="0" smtClean="0"/>
              <a:t>End Of Image</a:t>
            </a:r>
            <a:r>
              <a:rPr lang="zh-CN"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4786" name="Picture 2" descr="figure31"/>
          <p:cNvPicPr>
            <a:picLocks noChangeAspect="1" noChangeArrowheads="1"/>
          </p:cNvPicPr>
          <p:nvPr/>
        </p:nvPicPr>
        <p:blipFill>
          <a:blip r:embed="rId2" cstate="print"/>
          <a:srcRect l="2681" t="46867" r="3491"/>
          <a:stretch>
            <a:fillRect/>
          </a:stretch>
        </p:blipFill>
        <p:spPr bwMode="auto">
          <a:xfrm>
            <a:off x="971600" y="1052736"/>
            <a:ext cx="7345851" cy="273630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的图像标记</a:t>
            </a:r>
            <a:endParaRPr lang="zh-CN" altLang="en-US" dirty="0"/>
          </a:p>
        </p:txBody>
      </p:sp>
      <p:sp>
        <p:nvSpPr>
          <p:cNvPr id="3" name="内容占位符 2"/>
          <p:cNvSpPr>
            <a:spLocks noGrp="1"/>
          </p:cNvSpPr>
          <p:nvPr>
            <p:ph idx="1"/>
          </p:nvPr>
        </p:nvSpPr>
        <p:spPr>
          <a:xfrm>
            <a:off x="899592" y="1196752"/>
            <a:ext cx="7920880" cy="5040560"/>
          </a:xfrm>
        </p:spPr>
        <p:txBody>
          <a:bodyPr/>
          <a:lstStyle/>
          <a:p>
            <a:r>
              <a:rPr lang="en-US" altLang="zh-CN" sz="2400" dirty="0" smtClean="0"/>
              <a:t>EOI (End of Image) </a:t>
            </a:r>
            <a:r>
              <a:rPr lang="zh-CN" altLang="zh-CN" sz="2400" dirty="0" smtClean="0"/>
              <a:t>图像结束</a:t>
            </a:r>
            <a:endParaRPr lang="en-US" altLang="zh-CN" sz="2400" dirty="0" smtClean="0"/>
          </a:p>
          <a:p>
            <a:endParaRPr lang="en-US" altLang="zh-CN" sz="2400" dirty="0" smtClean="0"/>
          </a:p>
          <a:p>
            <a:pPr>
              <a:spcBef>
                <a:spcPts val="3000"/>
              </a:spcBef>
            </a:pPr>
            <a:r>
              <a:rPr lang="zh-CN" altLang="zh-CN" sz="2400" dirty="0" smtClean="0"/>
              <a:t>在压缩数据流</a:t>
            </a:r>
            <a:r>
              <a:rPr lang="en-US" altLang="zh-CN" sz="2400" dirty="0" smtClean="0"/>
              <a:t>(</a:t>
            </a:r>
            <a:r>
              <a:rPr lang="zh-CN" altLang="zh-CN" sz="2400" dirty="0" smtClean="0"/>
              <a:t>真正的图像信息</a:t>
            </a:r>
            <a:r>
              <a:rPr lang="en-US" altLang="zh-CN" sz="2400" dirty="0" smtClean="0"/>
              <a:t>)</a:t>
            </a:r>
            <a:r>
              <a:rPr lang="zh-CN" altLang="zh-CN" sz="2400" dirty="0" smtClean="0"/>
              <a:t>中出现</a:t>
            </a:r>
            <a:r>
              <a:rPr lang="en-US" altLang="zh-CN" sz="2400" dirty="0" smtClean="0"/>
              <a:t>0xFF</a:t>
            </a:r>
            <a:r>
              <a:rPr lang="zh-CN" altLang="zh-CN" sz="2400" dirty="0" smtClean="0"/>
              <a:t>，就需要作特别处理。</a:t>
            </a:r>
            <a:endParaRPr lang="en-US" altLang="zh-CN" sz="2400" dirty="0" smtClean="0"/>
          </a:p>
          <a:p>
            <a:pPr lvl="1">
              <a:spcBef>
                <a:spcPts val="0"/>
              </a:spcBef>
            </a:pPr>
            <a:r>
              <a:rPr lang="zh-CN" altLang="zh-CN" sz="2000" dirty="0" smtClean="0"/>
              <a:t>具体方法是，在数据</a:t>
            </a:r>
            <a:r>
              <a:rPr lang="en-US" altLang="zh-CN" sz="2000" dirty="0" smtClean="0"/>
              <a:t>0xFF</a:t>
            </a:r>
            <a:r>
              <a:rPr lang="zh-CN" altLang="zh-CN" sz="2000" dirty="0" smtClean="0"/>
              <a:t>后添加一个没有意义的</a:t>
            </a:r>
            <a:r>
              <a:rPr lang="en-US" altLang="zh-CN" sz="2000" dirty="0" smtClean="0"/>
              <a:t>0x00</a:t>
            </a:r>
            <a:r>
              <a:rPr lang="zh-CN" altLang="zh-CN" sz="2000" dirty="0" smtClean="0"/>
              <a:t>。如果在图像数据流中遇到</a:t>
            </a:r>
            <a:r>
              <a:rPr lang="en-US" altLang="zh-CN" sz="2000" dirty="0" smtClean="0"/>
              <a:t>0xFF</a:t>
            </a:r>
            <a:r>
              <a:rPr lang="zh-CN" altLang="zh-CN" sz="2000" dirty="0" smtClean="0"/>
              <a:t>，应该检测其紧接着的字符，如果是</a:t>
            </a:r>
          </a:p>
          <a:p>
            <a:pPr lvl="1"/>
            <a:r>
              <a:rPr lang="en-US" altLang="zh-CN" sz="2000" dirty="0" smtClean="0"/>
              <a:t>0x00</a:t>
            </a:r>
            <a:r>
              <a:rPr lang="zh-CN" altLang="zh-CN" sz="2000" dirty="0" smtClean="0"/>
              <a:t>，则表示</a:t>
            </a:r>
            <a:r>
              <a:rPr lang="en-US" altLang="zh-CN" sz="2000" dirty="0" smtClean="0"/>
              <a:t>0xFF</a:t>
            </a:r>
            <a:r>
              <a:rPr lang="zh-CN" altLang="zh-CN" sz="2000" dirty="0" smtClean="0"/>
              <a:t>是图像流的组成部分，需要进行译码；</a:t>
            </a:r>
          </a:p>
          <a:p>
            <a:pPr lvl="1"/>
            <a:r>
              <a:rPr lang="en-US" altLang="zh-CN" sz="2000" dirty="0" smtClean="0"/>
              <a:t>0xD9</a:t>
            </a:r>
            <a:r>
              <a:rPr lang="zh-CN" altLang="zh-CN" sz="2000" dirty="0" smtClean="0"/>
              <a:t>，则与</a:t>
            </a:r>
            <a:r>
              <a:rPr lang="en-US" altLang="zh-CN" sz="2000" dirty="0" smtClean="0"/>
              <a:t>0xFF</a:t>
            </a:r>
            <a:r>
              <a:rPr lang="zh-CN" altLang="zh-CN" sz="2000" dirty="0" smtClean="0"/>
              <a:t>组成标记</a:t>
            </a:r>
            <a:r>
              <a:rPr lang="en-US" altLang="zh-CN" sz="2000" dirty="0" smtClean="0"/>
              <a:t>EOI</a:t>
            </a:r>
            <a:r>
              <a:rPr lang="zh-CN" altLang="zh-CN" sz="2000" dirty="0" smtClean="0"/>
              <a:t>，则图像流结束；</a:t>
            </a:r>
          </a:p>
          <a:p>
            <a:pPr lvl="1"/>
            <a:r>
              <a:rPr lang="en-US" altLang="zh-CN" sz="2000" dirty="0" smtClean="0"/>
              <a:t>0xD0~0xD7,</a:t>
            </a:r>
            <a:r>
              <a:rPr lang="zh-CN" altLang="zh-CN" sz="2000" dirty="0" smtClean="0"/>
              <a:t>则组成</a:t>
            </a:r>
            <a:r>
              <a:rPr lang="en-US" altLang="zh-CN" sz="2000" dirty="0" err="1" smtClean="0"/>
              <a:t>RSTn</a:t>
            </a:r>
            <a:r>
              <a:rPr lang="zh-CN" altLang="zh-CN" sz="2000" dirty="0" smtClean="0"/>
              <a:t>标记，则要忽视整个</a:t>
            </a:r>
            <a:r>
              <a:rPr lang="en-US" altLang="zh-CN" sz="2000" dirty="0" err="1" smtClean="0"/>
              <a:t>RSTn</a:t>
            </a:r>
            <a:r>
              <a:rPr lang="zh-CN" altLang="zh-CN" sz="2000" dirty="0" smtClean="0"/>
              <a:t>标记，即不对当前</a:t>
            </a:r>
            <a:r>
              <a:rPr lang="en-US" altLang="zh-CN" sz="2000" dirty="0" smtClean="0"/>
              <a:t>0xFF</a:t>
            </a:r>
            <a:r>
              <a:rPr lang="zh-CN" altLang="zh-CN" sz="2000" dirty="0" smtClean="0"/>
              <a:t>和紧接的</a:t>
            </a:r>
            <a:r>
              <a:rPr lang="en-US" altLang="zh-CN" sz="2000" dirty="0" smtClean="0"/>
              <a:t>0xDn</a:t>
            </a:r>
            <a:r>
              <a:rPr lang="zh-CN" altLang="zh-CN" sz="2000" dirty="0" smtClean="0"/>
              <a:t>两个字节进行译码，并按</a:t>
            </a:r>
            <a:r>
              <a:rPr lang="en-US" altLang="zh-CN" sz="2000" dirty="0" smtClean="0"/>
              <a:t>RST</a:t>
            </a:r>
            <a:r>
              <a:rPr lang="zh-CN" altLang="zh-CN" sz="2000" dirty="0" smtClean="0"/>
              <a:t>标记的规则调整译码变量；</a:t>
            </a:r>
          </a:p>
          <a:p>
            <a:pPr lvl="1"/>
            <a:r>
              <a:rPr lang="en-US" altLang="zh-CN" sz="2000" dirty="0" smtClean="0"/>
              <a:t>0xFF</a:t>
            </a:r>
            <a:r>
              <a:rPr lang="zh-CN" altLang="zh-CN" sz="2000" dirty="0" smtClean="0"/>
              <a:t>，则忽视当前</a:t>
            </a:r>
            <a:r>
              <a:rPr lang="en-US" altLang="zh-CN" sz="2000" dirty="0" smtClean="0"/>
              <a:t>0xFF</a:t>
            </a:r>
            <a:r>
              <a:rPr lang="zh-CN" altLang="zh-CN" sz="2000" dirty="0" smtClean="0"/>
              <a:t>，对后一个</a:t>
            </a:r>
            <a:r>
              <a:rPr lang="en-US" altLang="zh-CN" sz="2000" dirty="0" smtClean="0"/>
              <a:t>0xFF</a:t>
            </a:r>
            <a:r>
              <a:rPr lang="zh-CN" altLang="zh-CN" sz="2000" dirty="0" smtClean="0"/>
              <a:t>再作判断；</a:t>
            </a:r>
          </a:p>
          <a:p>
            <a:pPr lvl="1"/>
            <a:r>
              <a:rPr lang="zh-CN" altLang="zh-CN" sz="2000" dirty="0" smtClean="0"/>
              <a:t>其他数值，则忽视当前</a:t>
            </a:r>
            <a:r>
              <a:rPr lang="en-US" altLang="zh-CN" sz="2000" dirty="0" smtClean="0"/>
              <a:t>0xFF</a:t>
            </a:r>
            <a:r>
              <a:rPr lang="zh-CN" altLang="zh-CN" sz="2000" dirty="0" smtClean="0"/>
              <a:t>，并保留紧接的此数值用于译码</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043608" y="1700808"/>
          <a:ext cx="7848872" cy="670560"/>
        </p:xfrm>
        <a:graphic>
          <a:graphicData uri="http://schemas.openxmlformats.org/drawingml/2006/table">
            <a:tbl>
              <a:tblPr firstRow="1" bandRow="1">
                <a:tableStyleId>{5C22544A-7EE6-4342-B048-85BDC9FD1C3A}</a:tableStyleId>
              </a:tblPr>
              <a:tblGrid>
                <a:gridCol w="1296144"/>
                <a:gridCol w="1080120"/>
                <a:gridCol w="5472608"/>
              </a:tblGrid>
              <a:tr h="0">
                <a:tc>
                  <a:txBody>
                    <a:bodyPr/>
                    <a:lstStyle/>
                    <a:p>
                      <a:pPr algn="ctr"/>
                      <a:r>
                        <a:rPr lang="zh-CN" altLang="en-US" sz="1600" dirty="0" smtClean="0"/>
                        <a:t>标记结构</a:t>
                      </a:r>
                      <a:endParaRPr lang="zh-CN" altLang="en-US" sz="1600" dirty="0"/>
                    </a:p>
                  </a:txBody>
                  <a:tcPr/>
                </a:tc>
                <a:tc>
                  <a:txBody>
                    <a:bodyPr/>
                    <a:lstStyle/>
                    <a:p>
                      <a:pPr algn="ctr"/>
                      <a:r>
                        <a:rPr lang="zh-CN" altLang="en-US" sz="1600" dirty="0" smtClean="0"/>
                        <a:t>字节数</a:t>
                      </a:r>
                      <a:endParaRPr lang="zh-CN" altLang="en-US" sz="1600" dirty="0"/>
                    </a:p>
                  </a:txBody>
                  <a:tcPr/>
                </a:tc>
                <a:tc>
                  <a:txBody>
                    <a:bodyPr/>
                    <a:lstStyle/>
                    <a:p>
                      <a:pPr algn="ctr"/>
                      <a:r>
                        <a:rPr lang="zh-CN" altLang="en-US" sz="1600" dirty="0" smtClean="0"/>
                        <a:t>意义</a:t>
                      </a:r>
                      <a:endParaRPr lang="zh-CN" altLang="en-US" sz="1600" dirty="0"/>
                    </a:p>
                  </a:txBody>
                  <a:tcPr/>
                </a:tc>
              </a:tr>
              <a:tr h="324036">
                <a:tc>
                  <a:txBody>
                    <a:bodyPr/>
                    <a:lstStyle/>
                    <a:p>
                      <a:pPr algn="ctr"/>
                      <a:r>
                        <a:rPr lang="en-US" altLang="zh-CN" sz="1600" dirty="0" smtClean="0"/>
                        <a:t>0xFFD9</a:t>
                      </a:r>
                      <a:endParaRPr lang="zh-CN" altLang="en-US" sz="1600" dirty="0"/>
                    </a:p>
                  </a:txBody>
                  <a:tcPr/>
                </a:tc>
                <a:tc>
                  <a:txBody>
                    <a:bodyPr/>
                    <a:lstStyle/>
                    <a:p>
                      <a:pPr algn="ctr"/>
                      <a:r>
                        <a:rPr lang="en-US" altLang="zh-CN" sz="1600" dirty="0" smtClean="0"/>
                        <a:t>2</a:t>
                      </a:r>
                      <a:endParaRPr lang="zh-CN" altLang="en-US" sz="1600" dirty="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sz="1600" dirty="0" smtClean="0"/>
                        <a:t>标志结束</a:t>
                      </a:r>
                      <a:endParaRPr lang="zh-CN" altLang="en-US" sz="1600" dirty="0"/>
                    </a:p>
                  </a:txBody>
                  <a:tcPr/>
                </a:tc>
              </a:tr>
            </a:tbl>
          </a:graphicData>
        </a:graphic>
      </p:graphicFrame>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309048" cy="563563"/>
          </a:xfrm>
        </p:spPr>
        <p:txBody>
          <a:bodyPr/>
          <a:lstStyle/>
          <a:p>
            <a:r>
              <a:rPr lang="en-US" altLang="zh-CN" dirty="0" smtClean="0"/>
              <a:t>JFIF</a:t>
            </a:r>
            <a:r>
              <a:rPr lang="zh-CN" altLang="en-US" dirty="0" smtClean="0"/>
              <a:t>格式的</a:t>
            </a:r>
            <a:r>
              <a:rPr lang="en-US" altLang="zh-CN" dirty="0" smtClean="0"/>
              <a:t>JPEG</a:t>
            </a:r>
            <a:r>
              <a:rPr lang="zh-CN" altLang="en-US" dirty="0" smtClean="0"/>
              <a:t>文件的一般顺序</a:t>
            </a:r>
            <a:endParaRPr lang="zh-CN" altLang="en-US" dirty="0"/>
          </a:p>
        </p:txBody>
      </p:sp>
      <p:sp>
        <p:nvSpPr>
          <p:cNvPr id="3" name="内容占位符 2"/>
          <p:cNvSpPr>
            <a:spLocks noGrp="1"/>
          </p:cNvSpPr>
          <p:nvPr>
            <p:ph idx="1"/>
          </p:nvPr>
        </p:nvSpPr>
        <p:spPr>
          <a:xfrm>
            <a:off x="1043608" y="1268760"/>
            <a:ext cx="7753672" cy="5009728"/>
          </a:xfrm>
        </p:spPr>
        <p:txBody>
          <a:bodyPr/>
          <a:lstStyle/>
          <a:p>
            <a:r>
              <a:rPr lang="en-US" altLang="zh-CN" sz="2800" dirty="0" smtClean="0"/>
              <a:t>0xFF SOI(0xD8)</a:t>
            </a:r>
          </a:p>
          <a:p>
            <a:r>
              <a:rPr lang="en-US" altLang="zh-CN" sz="2800" dirty="0" smtClean="0"/>
              <a:t>0xFF APP0(0xE0) </a:t>
            </a:r>
            <a:r>
              <a:rPr lang="zh-CN" altLang="en-US" sz="2800" dirty="0" smtClean="0"/>
              <a:t>图象参数</a:t>
            </a:r>
          </a:p>
          <a:p>
            <a:r>
              <a:rPr lang="en-US" altLang="zh-CN" sz="2800" dirty="0" smtClean="0"/>
              <a:t>[</a:t>
            </a:r>
            <a:r>
              <a:rPr lang="zh-CN" altLang="en-US" sz="2800" dirty="0" smtClean="0"/>
              <a:t>若干应用段：</a:t>
            </a:r>
            <a:r>
              <a:rPr lang="en-US" altLang="zh-CN" sz="2800" dirty="0" smtClean="0"/>
              <a:t>0xFF </a:t>
            </a:r>
            <a:r>
              <a:rPr lang="en-US" altLang="zh-CN" sz="2800" dirty="0" err="1" smtClean="0"/>
              <a:t>APPn</a:t>
            </a:r>
            <a:r>
              <a:rPr lang="en-US" altLang="zh-CN" sz="2800" dirty="0" smtClean="0"/>
              <a:t>(0xEn) </a:t>
            </a:r>
            <a:r>
              <a:rPr lang="zh-CN" altLang="en-US" sz="2800" dirty="0" smtClean="0"/>
              <a:t>段长应用说明</a:t>
            </a:r>
            <a:r>
              <a:rPr lang="en-US" altLang="zh-CN" sz="2800" dirty="0" smtClean="0"/>
              <a:t>]</a:t>
            </a:r>
          </a:p>
          <a:p>
            <a:r>
              <a:rPr lang="en-US" altLang="zh-CN" sz="2800" dirty="0" smtClean="0"/>
              <a:t>0xFF DQT(0xDB) </a:t>
            </a:r>
            <a:r>
              <a:rPr lang="zh-CN" altLang="en-US" sz="2800" dirty="0" smtClean="0"/>
              <a:t>量化表说明</a:t>
            </a:r>
          </a:p>
          <a:p>
            <a:r>
              <a:rPr lang="en-US" altLang="zh-CN" sz="2800" dirty="0" smtClean="0"/>
              <a:t>0xFF SOF0(0xC0) </a:t>
            </a:r>
            <a:r>
              <a:rPr lang="zh-CN" altLang="en-US" sz="2800" dirty="0" smtClean="0"/>
              <a:t>帧参数</a:t>
            </a:r>
          </a:p>
          <a:p>
            <a:r>
              <a:rPr lang="en-US" altLang="zh-CN" sz="2800" dirty="0" smtClean="0"/>
              <a:t>0xFF DHT(0xC4) </a:t>
            </a:r>
            <a:r>
              <a:rPr lang="zh-CN" altLang="en-US" sz="2800" dirty="0" smtClean="0"/>
              <a:t>哈夫曼表说明</a:t>
            </a:r>
          </a:p>
          <a:p>
            <a:r>
              <a:rPr lang="en-US" altLang="zh-CN" sz="2800" dirty="0" smtClean="0"/>
              <a:t>0xFF SOS(0xDA) </a:t>
            </a:r>
            <a:r>
              <a:rPr lang="zh-CN" altLang="en-US" sz="2800" dirty="0" smtClean="0"/>
              <a:t>扫描参数</a:t>
            </a:r>
          </a:p>
          <a:p>
            <a:r>
              <a:rPr lang="zh-CN" altLang="en-US" sz="2800" dirty="0" smtClean="0"/>
              <a:t>压缩数据</a:t>
            </a:r>
          </a:p>
          <a:p>
            <a:r>
              <a:rPr lang="en-US" altLang="zh-CN" sz="2800" dirty="0" smtClean="0"/>
              <a:t>0xFF EOI(0xD9) </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04664"/>
            <a:ext cx="7086600" cy="563563"/>
          </a:xfrm>
        </p:spPr>
        <p:txBody>
          <a:bodyPr/>
          <a:lstStyle/>
          <a:p>
            <a:r>
              <a:rPr lang="zh-CN" altLang="en-US" smtClean="0"/>
              <a:t>数据解码过程</a:t>
            </a:r>
            <a:endParaRPr lang="zh-CN" altLang="en-US" dirty="0"/>
          </a:p>
        </p:txBody>
      </p:sp>
      <p:sp>
        <p:nvSpPr>
          <p:cNvPr id="3" name="内容占位符 2"/>
          <p:cNvSpPr>
            <a:spLocks noGrp="1"/>
          </p:cNvSpPr>
          <p:nvPr>
            <p:ph idx="1"/>
          </p:nvPr>
        </p:nvSpPr>
        <p:spPr>
          <a:xfrm>
            <a:off x="1066800" y="980728"/>
            <a:ext cx="7620000" cy="5328592"/>
          </a:xfrm>
        </p:spPr>
        <p:txBody>
          <a:bodyPr/>
          <a:lstStyle/>
          <a:p>
            <a:r>
              <a:rPr lang="zh-CN" altLang="zh-CN" sz="2400" dirty="0" smtClean="0"/>
              <a:t>读入单个颜色分量单元的步骤如下：</a:t>
            </a:r>
          </a:p>
          <a:p>
            <a:pPr lvl="1"/>
            <a:r>
              <a:rPr lang="zh-CN" altLang="zh-CN" sz="2000" dirty="0" smtClean="0">
                <a:latin typeface="+mn-lt"/>
              </a:rPr>
              <a:t>从此颜色分量单元数据流的起点开始一位一位的读入，直到读入的编码与该分量直流哈夫曼树的某个码字（叶子结点）一致，然后用直流哈夫曼树查得该码字对应的权值。权值（共</a:t>
            </a:r>
            <a:r>
              <a:rPr lang="en-US" altLang="zh-CN" sz="2000" dirty="0" smtClean="0">
                <a:latin typeface="+mn-lt"/>
              </a:rPr>
              <a:t>8</a:t>
            </a:r>
            <a:r>
              <a:rPr lang="zh-CN" altLang="zh-CN" sz="2000" dirty="0" smtClean="0">
                <a:latin typeface="+mn-lt"/>
              </a:rPr>
              <a:t>位）表示该直流分量数值的二进制位数，也就是接下来需要读入的位数。</a:t>
            </a:r>
          </a:p>
          <a:p>
            <a:pPr lvl="1"/>
            <a:r>
              <a:rPr lang="zh-CN" altLang="zh-CN" sz="2000" dirty="0" smtClean="0">
                <a:latin typeface="+mn-lt"/>
              </a:rPr>
              <a:t>继续读入位数据，直到读入的编码与该分量交流哈夫曼树的某个码字（叶子结点）一致，然后用交流哈夫曼树查得该码字对应的权值。权值的高</a:t>
            </a:r>
            <a:r>
              <a:rPr lang="en-US" altLang="zh-CN" sz="2000" dirty="0" smtClean="0">
                <a:latin typeface="+mn-lt"/>
              </a:rPr>
              <a:t>4</a:t>
            </a:r>
            <a:r>
              <a:rPr lang="zh-CN" altLang="zh-CN" sz="2000" dirty="0" smtClean="0">
                <a:latin typeface="+mn-lt"/>
              </a:rPr>
              <a:t>位表示当前数值前面有多少个连续的零，低</a:t>
            </a:r>
            <a:r>
              <a:rPr lang="en-US" altLang="zh-CN" sz="2000" dirty="0" smtClean="0">
                <a:latin typeface="+mn-lt"/>
              </a:rPr>
              <a:t>4</a:t>
            </a:r>
            <a:r>
              <a:rPr lang="zh-CN" altLang="zh-CN" sz="2000" dirty="0" smtClean="0">
                <a:latin typeface="+mn-lt"/>
              </a:rPr>
              <a:t>位表示该交流分量数值的二进制位数，也就是接下来需要读入的位数。</a:t>
            </a:r>
          </a:p>
          <a:p>
            <a:pPr lvl="1"/>
            <a:r>
              <a:rPr lang="zh-CN" altLang="zh-CN" sz="2000" dirty="0" smtClean="0">
                <a:latin typeface="+mn-lt"/>
              </a:rPr>
              <a:t>不断重复</a:t>
            </a:r>
            <a:r>
              <a:rPr lang="zh-CN" altLang="en-US" sz="2000" dirty="0" smtClean="0">
                <a:latin typeface="+mn-lt"/>
              </a:rPr>
              <a:t>上步</a:t>
            </a:r>
            <a:r>
              <a:rPr lang="zh-CN" altLang="zh-CN" sz="2000" dirty="0" smtClean="0">
                <a:latin typeface="+mn-lt"/>
              </a:rPr>
              <a:t>，直到满足交流分量数据结束的条件。而结束条件有两个，只要满足其中一个即可：</a:t>
            </a:r>
          </a:p>
          <a:p>
            <a:pPr lvl="2"/>
            <a:r>
              <a:rPr lang="zh-CN" altLang="zh-CN" sz="2000" dirty="0" smtClean="0">
                <a:latin typeface="+mn-lt"/>
              </a:rPr>
              <a:t>当读入码字的权值为零，表示往后的交流变量全部为零</a:t>
            </a:r>
          </a:p>
          <a:p>
            <a:pPr lvl="2"/>
            <a:r>
              <a:rPr lang="zh-CN" altLang="zh-CN" sz="2000" dirty="0" smtClean="0">
                <a:latin typeface="+mn-lt"/>
              </a:rPr>
              <a:t>已经读入</a:t>
            </a:r>
            <a:r>
              <a:rPr lang="en-US" altLang="zh-CN" sz="2000" dirty="0" smtClean="0">
                <a:latin typeface="+mn-lt"/>
              </a:rPr>
              <a:t>63</a:t>
            </a:r>
            <a:r>
              <a:rPr lang="zh-CN" altLang="zh-CN" sz="2000" dirty="0" smtClean="0">
                <a:latin typeface="+mn-lt"/>
              </a:rPr>
              <a:t>个交流分量</a:t>
            </a:r>
            <a:endParaRPr lang="en-US" altLang="zh-CN" sz="2000" dirty="0" smtClean="0">
              <a:latin typeface="+mn-lt"/>
            </a:endParaRPr>
          </a:p>
          <a:p>
            <a:pPr lvl="1"/>
            <a:r>
              <a:rPr lang="zh-CN" altLang="zh-CN" sz="2000" dirty="0" smtClean="0"/>
              <a:t>各个数值的译码是按下表进行的</a:t>
            </a:r>
            <a:endParaRPr lang="zh-CN" altLang="en-US" sz="2000" dirty="0">
              <a:latin typeface="+mn-lt"/>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压缩数据的译码表</a:t>
            </a:r>
            <a:endParaRPr lang="zh-CN" altLang="en-US" dirty="0"/>
          </a:p>
        </p:txBody>
      </p:sp>
      <p:graphicFrame>
        <p:nvGraphicFramePr>
          <p:cNvPr id="5" name="内容占位符 4"/>
          <p:cNvGraphicFramePr>
            <a:graphicFrameLocks noGrp="1"/>
          </p:cNvGraphicFramePr>
          <p:nvPr>
            <p:ph idx="1"/>
          </p:nvPr>
        </p:nvGraphicFramePr>
        <p:xfrm>
          <a:off x="467544" y="1268760"/>
          <a:ext cx="8352928" cy="4945310"/>
        </p:xfrm>
        <a:graphic>
          <a:graphicData uri="http://schemas.openxmlformats.org/drawingml/2006/table">
            <a:tbl>
              <a:tblPr/>
              <a:tblGrid>
                <a:gridCol w="3940060"/>
                <a:gridCol w="596444"/>
                <a:gridCol w="3816424"/>
              </a:tblGrid>
              <a:tr h="264853">
                <a:tc>
                  <a:txBody>
                    <a:bodyPr/>
                    <a:lstStyle/>
                    <a:p>
                      <a:pPr algn="l">
                        <a:spcAft>
                          <a:spcPts val="0"/>
                        </a:spcAft>
                      </a:pPr>
                      <a:r>
                        <a:rPr lang="en-US" sz="1800" kern="0" dirty="0">
                          <a:latin typeface="Times New Roman"/>
                          <a:ea typeface="宋体"/>
                          <a:cs typeface="Times New Roman"/>
                        </a:rPr>
                        <a:t>                  </a:t>
                      </a:r>
                      <a:r>
                        <a:rPr lang="zh-CN" sz="1800" kern="0" dirty="0">
                          <a:latin typeface="Times New Roman"/>
                          <a:ea typeface="宋体"/>
                          <a:cs typeface="宋体"/>
                        </a:rPr>
                        <a:t>实际数值</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编码长度</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dirty="0">
                          <a:latin typeface="Times New Roman"/>
                          <a:ea typeface="宋体"/>
                          <a:cs typeface="宋体"/>
                        </a:rPr>
                        <a:t>编码</a:t>
                      </a:r>
                      <a:endParaRPr lang="zh-CN" sz="1800" kern="100" dirty="0">
                        <a:latin typeface="Times New Roman"/>
                        <a:ea typeface="宋体"/>
                        <a:cs typeface="Times New Roman"/>
                      </a:endParaRPr>
                    </a:p>
                  </a:txBody>
                  <a:tcPr marL="68580" marR="68580" marT="0" marB="0" anchor="ctr" anchorCtr="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0 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-3,-2,2,3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-7,-6,-5,-4,4,5,6,7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000,001,010,011,100,101,110,111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-15,</a:t>
                      </a:r>
                      <a:r>
                        <a:rPr lang="zh-CN" sz="1800" kern="0">
                          <a:latin typeface="Times New Roman"/>
                          <a:ea typeface="宋体"/>
                          <a:cs typeface="宋体"/>
                        </a:rPr>
                        <a:t>……</a:t>
                      </a:r>
                      <a:r>
                        <a:rPr lang="en-US" sz="1800" kern="0">
                          <a:latin typeface="Times New Roman"/>
                          <a:ea typeface="宋体"/>
                          <a:cs typeface="Times New Roman"/>
                        </a:rPr>
                        <a:t>,-8,8,</a:t>
                      </a:r>
                      <a:r>
                        <a:rPr lang="zh-CN" sz="1800" kern="0">
                          <a:latin typeface="Times New Roman"/>
                          <a:ea typeface="宋体"/>
                          <a:cs typeface="宋体"/>
                        </a:rPr>
                        <a:t>……</a:t>
                      </a: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a:t>
                      </a:r>
                      <a:r>
                        <a:rPr lang="zh-CN" sz="1800" kern="0">
                          <a:latin typeface="Times New Roman"/>
                          <a:ea typeface="宋体"/>
                          <a:cs typeface="宋体"/>
                        </a:rPr>
                        <a:t>……</a:t>
                      </a:r>
                      <a:r>
                        <a:rPr lang="en-US" sz="1800" kern="0">
                          <a:latin typeface="Times New Roman"/>
                          <a:ea typeface="宋体"/>
                          <a:cs typeface="Times New Roman"/>
                        </a:rPr>
                        <a:t>,0111,1000,</a:t>
                      </a:r>
                      <a:r>
                        <a:rPr lang="zh-CN" sz="1800" kern="0">
                          <a:latin typeface="Times New Roman"/>
                          <a:ea typeface="宋体"/>
                          <a:cs typeface="宋体"/>
                        </a:rPr>
                        <a:t>……</a:t>
                      </a:r>
                      <a:r>
                        <a:rPr lang="en-US" sz="1800" kern="0">
                          <a:latin typeface="Times New Roman"/>
                          <a:ea typeface="宋体"/>
                          <a:cs typeface="Times New Roman"/>
                        </a:rPr>
                        <a:t>,1111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1870">
                <a:tc>
                  <a:txBody>
                    <a:bodyPr/>
                    <a:lstStyle/>
                    <a:p>
                      <a:pPr algn="l">
                        <a:spcAft>
                          <a:spcPts val="0"/>
                        </a:spcAft>
                      </a:pPr>
                      <a:r>
                        <a:rPr lang="en-US" sz="1800" kern="0">
                          <a:latin typeface="Times New Roman"/>
                          <a:ea typeface="宋体"/>
                          <a:cs typeface="Times New Roman"/>
                        </a:rPr>
                        <a:t>-31,</a:t>
                      </a:r>
                      <a:r>
                        <a:rPr lang="zh-CN" sz="1800" kern="0">
                          <a:latin typeface="Times New Roman"/>
                          <a:ea typeface="宋体"/>
                          <a:cs typeface="宋体"/>
                        </a:rPr>
                        <a:t>……</a:t>
                      </a:r>
                      <a:r>
                        <a:rPr lang="en-US" sz="1800" kern="0">
                          <a:latin typeface="Times New Roman"/>
                          <a:ea typeface="宋体"/>
                          <a:cs typeface="Times New Roman"/>
                        </a:rPr>
                        <a:t>,-16,16,</a:t>
                      </a:r>
                      <a:r>
                        <a:rPr lang="zh-CN" sz="1800" kern="0">
                          <a:latin typeface="Times New Roman"/>
                          <a:ea typeface="宋体"/>
                          <a:cs typeface="宋体"/>
                        </a:rPr>
                        <a:t>……</a:t>
                      </a:r>
                      <a:r>
                        <a:rPr lang="en-US" sz="1800" kern="0">
                          <a:latin typeface="Times New Roman"/>
                          <a:ea typeface="宋体"/>
                          <a:cs typeface="Times New Roman"/>
                        </a:rPr>
                        <a:t>,31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00000,</a:t>
                      </a:r>
                      <a:r>
                        <a:rPr lang="zh-CN" sz="1800" kern="0">
                          <a:latin typeface="Times New Roman"/>
                          <a:ea typeface="宋体"/>
                          <a:cs typeface="宋体"/>
                        </a:rPr>
                        <a:t>……</a:t>
                      </a:r>
                      <a:r>
                        <a:rPr lang="en-US" sz="1800" kern="0">
                          <a:latin typeface="Times New Roman"/>
                          <a:ea typeface="宋体"/>
                          <a:cs typeface="Times New Roman"/>
                        </a:rPr>
                        <a:t>,01111,10000,</a:t>
                      </a:r>
                      <a:r>
                        <a:rPr lang="zh-CN" sz="1800" kern="0">
                          <a:latin typeface="Times New Roman"/>
                          <a:ea typeface="宋体"/>
                          <a:cs typeface="宋体"/>
                        </a:rPr>
                        <a:t>……</a:t>
                      </a:r>
                      <a:r>
                        <a:rPr lang="en-US" sz="1800" kern="0">
                          <a:latin typeface="Times New Roman"/>
                          <a:ea typeface="宋体"/>
                          <a:cs typeface="Times New Roman"/>
                        </a:rPr>
                        <a:t>,11111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-63,</a:t>
                      </a:r>
                      <a:r>
                        <a:rPr lang="zh-CN" sz="1800" kern="0">
                          <a:latin typeface="Times New Roman"/>
                          <a:ea typeface="宋体"/>
                          <a:cs typeface="宋体"/>
                        </a:rPr>
                        <a:t>……</a:t>
                      </a:r>
                      <a:r>
                        <a:rPr lang="en-US" sz="1800" kern="0">
                          <a:latin typeface="Times New Roman"/>
                          <a:ea typeface="宋体"/>
                          <a:cs typeface="Times New Roman"/>
                        </a:rPr>
                        <a:t>,-32,32,</a:t>
                      </a:r>
                      <a:r>
                        <a:rPr lang="zh-CN" sz="1800" kern="0">
                          <a:latin typeface="Times New Roman"/>
                          <a:ea typeface="宋体"/>
                          <a:cs typeface="宋体"/>
                        </a:rPr>
                        <a:t>……</a:t>
                      </a:r>
                      <a:r>
                        <a:rPr lang="en-US" sz="1800" kern="0">
                          <a:latin typeface="Times New Roman"/>
                          <a:ea typeface="宋体"/>
                          <a:cs typeface="Times New Roman"/>
                        </a:rPr>
                        <a:t>,63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-127,</a:t>
                      </a:r>
                      <a:r>
                        <a:rPr lang="zh-CN" sz="1800" kern="0">
                          <a:latin typeface="Times New Roman"/>
                          <a:ea typeface="宋体"/>
                          <a:cs typeface="宋体"/>
                        </a:rPr>
                        <a:t>……</a:t>
                      </a:r>
                      <a:r>
                        <a:rPr lang="en-US" sz="1800" kern="0">
                          <a:latin typeface="Times New Roman"/>
                          <a:ea typeface="宋体"/>
                          <a:cs typeface="Times New Roman"/>
                        </a:rPr>
                        <a:t>,-64,64,</a:t>
                      </a:r>
                      <a:r>
                        <a:rPr lang="zh-CN" sz="1800" kern="0">
                          <a:latin typeface="Times New Roman"/>
                          <a:ea typeface="宋体"/>
                          <a:cs typeface="宋体"/>
                        </a:rPr>
                        <a:t>……</a:t>
                      </a:r>
                      <a:r>
                        <a:rPr lang="en-US" sz="1800" kern="0">
                          <a:latin typeface="Times New Roman"/>
                          <a:ea typeface="宋体"/>
                          <a:cs typeface="Times New Roman"/>
                        </a:rPr>
                        <a:t>,127 </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-255,</a:t>
                      </a:r>
                      <a:r>
                        <a:rPr lang="zh-CN" sz="1800" kern="0">
                          <a:latin typeface="Times New Roman"/>
                          <a:ea typeface="宋体"/>
                          <a:cs typeface="宋体"/>
                        </a:rPr>
                        <a:t>……</a:t>
                      </a:r>
                      <a:r>
                        <a:rPr lang="en-US" sz="1800" kern="0">
                          <a:latin typeface="Times New Roman"/>
                          <a:ea typeface="宋体"/>
                          <a:cs typeface="Times New Roman"/>
                        </a:rPr>
                        <a:t>,-128,128,</a:t>
                      </a:r>
                      <a:r>
                        <a:rPr lang="zh-CN" sz="1800" kern="0">
                          <a:latin typeface="Times New Roman"/>
                          <a:ea typeface="宋体"/>
                          <a:cs typeface="宋体"/>
                        </a:rPr>
                        <a:t>……</a:t>
                      </a:r>
                      <a:r>
                        <a:rPr lang="en-US" sz="1800" kern="0">
                          <a:latin typeface="Times New Roman"/>
                          <a:ea typeface="宋体"/>
                          <a:cs typeface="Times New Roman"/>
                        </a:rPr>
                        <a:t>,255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-511,</a:t>
                      </a:r>
                      <a:r>
                        <a:rPr lang="zh-CN" sz="1800" kern="0">
                          <a:latin typeface="Times New Roman"/>
                          <a:ea typeface="宋体"/>
                          <a:cs typeface="宋体"/>
                        </a:rPr>
                        <a:t>……</a:t>
                      </a:r>
                      <a:r>
                        <a:rPr lang="en-US" sz="1800" kern="0">
                          <a:latin typeface="Times New Roman"/>
                          <a:ea typeface="宋体"/>
                          <a:cs typeface="Times New Roman"/>
                        </a:rPr>
                        <a:t>,-256,256,</a:t>
                      </a:r>
                      <a:r>
                        <a:rPr lang="zh-CN" sz="1800" kern="0">
                          <a:latin typeface="Times New Roman"/>
                          <a:ea typeface="宋体"/>
                          <a:cs typeface="宋体"/>
                        </a:rPr>
                        <a:t>……</a:t>
                      </a:r>
                      <a:r>
                        <a:rPr lang="en-US" sz="1800" kern="0">
                          <a:latin typeface="Times New Roman"/>
                          <a:ea typeface="宋体"/>
                          <a:cs typeface="Times New Roman"/>
                        </a:rPr>
                        <a:t>,511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-1023,</a:t>
                      </a:r>
                      <a:r>
                        <a:rPr lang="zh-CN" sz="1800" kern="0">
                          <a:latin typeface="Times New Roman"/>
                          <a:ea typeface="宋体"/>
                          <a:cs typeface="宋体"/>
                        </a:rPr>
                        <a:t>……</a:t>
                      </a:r>
                      <a:r>
                        <a:rPr lang="en-US" sz="1800" kern="0">
                          <a:latin typeface="Times New Roman"/>
                          <a:ea typeface="宋体"/>
                          <a:cs typeface="Times New Roman"/>
                        </a:rPr>
                        <a:t>,-512,512,</a:t>
                      </a:r>
                      <a:r>
                        <a:rPr lang="zh-CN" sz="1800" kern="0">
                          <a:latin typeface="Times New Roman"/>
                          <a:ea typeface="宋体"/>
                          <a:cs typeface="宋体"/>
                        </a:rPr>
                        <a:t>……</a:t>
                      </a:r>
                      <a:r>
                        <a:rPr lang="en-US" sz="1800" kern="0">
                          <a:latin typeface="Times New Roman"/>
                          <a:ea typeface="宋体"/>
                          <a:cs typeface="Times New Roman"/>
                        </a:rPr>
                        <a:t>,1023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a:latin typeface="Times New Roman"/>
                          <a:ea typeface="宋体"/>
                          <a:cs typeface="Times New Roman"/>
                        </a:rPr>
                        <a:t>-2047,</a:t>
                      </a:r>
                      <a:r>
                        <a:rPr lang="zh-CN" sz="1800" kern="0">
                          <a:latin typeface="Times New Roman"/>
                          <a:ea typeface="宋体"/>
                          <a:cs typeface="宋体"/>
                        </a:rPr>
                        <a:t>……</a:t>
                      </a:r>
                      <a:r>
                        <a:rPr lang="en-US" sz="1800" kern="0">
                          <a:latin typeface="Times New Roman"/>
                          <a:ea typeface="宋体"/>
                          <a:cs typeface="Times New Roman"/>
                        </a:rPr>
                        <a:t>,-1024,1024,</a:t>
                      </a:r>
                      <a:r>
                        <a:rPr lang="zh-CN" sz="1800" kern="0">
                          <a:latin typeface="Times New Roman"/>
                          <a:ea typeface="宋体"/>
                          <a:cs typeface="宋体"/>
                        </a:rPr>
                        <a:t>……</a:t>
                      </a:r>
                      <a:r>
                        <a:rPr lang="en-US" sz="1800" kern="0">
                          <a:latin typeface="Times New Roman"/>
                          <a:ea typeface="宋体"/>
                          <a:cs typeface="Times New Roman"/>
                        </a:rPr>
                        <a:t>,2047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-4095,</a:t>
                      </a:r>
                      <a:r>
                        <a:rPr lang="zh-CN" sz="1800" kern="0">
                          <a:latin typeface="Times New Roman"/>
                          <a:ea typeface="宋体"/>
                          <a:cs typeface="宋体"/>
                        </a:rPr>
                        <a:t>……</a:t>
                      </a:r>
                      <a:r>
                        <a:rPr lang="en-US" sz="1800" kern="0">
                          <a:latin typeface="Times New Roman"/>
                          <a:ea typeface="宋体"/>
                          <a:cs typeface="Times New Roman"/>
                        </a:rPr>
                        <a:t>,-2048,2048,</a:t>
                      </a:r>
                      <a:r>
                        <a:rPr lang="zh-CN" sz="1800" kern="0">
                          <a:latin typeface="Times New Roman"/>
                          <a:ea typeface="宋体"/>
                          <a:cs typeface="宋体"/>
                        </a:rPr>
                        <a:t>……</a:t>
                      </a:r>
                      <a:r>
                        <a:rPr lang="en-US" sz="1800" kern="0">
                          <a:latin typeface="Times New Roman"/>
                          <a:ea typeface="宋体"/>
                          <a:cs typeface="Times New Roman"/>
                        </a:rPr>
                        <a:t>,4095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-8191,</a:t>
                      </a:r>
                      <a:r>
                        <a:rPr lang="zh-CN" sz="1800" kern="0">
                          <a:latin typeface="Times New Roman"/>
                          <a:ea typeface="宋体"/>
                          <a:cs typeface="宋体"/>
                        </a:rPr>
                        <a:t>……</a:t>
                      </a:r>
                      <a:r>
                        <a:rPr lang="en-US" sz="1800" kern="0">
                          <a:latin typeface="Times New Roman"/>
                          <a:ea typeface="宋体"/>
                          <a:cs typeface="Times New Roman"/>
                        </a:rPr>
                        <a:t>,-4096,4096,</a:t>
                      </a:r>
                      <a:r>
                        <a:rPr lang="zh-CN" sz="1800" kern="0">
                          <a:latin typeface="Times New Roman"/>
                          <a:ea typeface="宋体"/>
                          <a:cs typeface="宋体"/>
                        </a:rPr>
                        <a:t>……</a:t>
                      </a:r>
                      <a:r>
                        <a:rPr lang="en-US" sz="1800" kern="0">
                          <a:latin typeface="Times New Roman"/>
                          <a:ea typeface="宋体"/>
                          <a:cs typeface="Times New Roman"/>
                        </a:rPr>
                        <a:t>,8191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0999">
                <a:tc>
                  <a:txBody>
                    <a:bodyPr/>
                    <a:lstStyle/>
                    <a:p>
                      <a:pPr algn="l">
                        <a:spcAft>
                          <a:spcPts val="0"/>
                        </a:spcAft>
                      </a:pPr>
                      <a:r>
                        <a:rPr lang="en-US" sz="1800" kern="0">
                          <a:latin typeface="Times New Roman"/>
                          <a:ea typeface="宋体"/>
                          <a:cs typeface="Times New Roman"/>
                        </a:rPr>
                        <a:t>-16383,</a:t>
                      </a:r>
                      <a:r>
                        <a:rPr lang="zh-CN" sz="1800" kern="0">
                          <a:latin typeface="Times New Roman"/>
                          <a:ea typeface="宋体"/>
                          <a:cs typeface="宋体"/>
                        </a:rPr>
                        <a:t>……</a:t>
                      </a:r>
                      <a:r>
                        <a:rPr lang="en-US" sz="1800" kern="0">
                          <a:latin typeface="Times New Roman"/>
                          <a:ea typeface="宋体"/>
                          <a:cs typeface="Times New Roman"/>
                        </a:rPr>
                        <a:t>,-8192,8192,</a:t>
                      </a:r>
                      <a:r>
                        <a:rPr lang="zh-CN" sz="1800" kern="0">
                          <a:latin typeface="Times New Roman"/>
                          <a:ea typeface="宋体"/>
                          <a:cs typeface="宋体"/>
                        </a:rPr>
                        <a:t>……</a:t>
                      </a:r>
                      <a:r>
                        <a:rPr lang="en-US" sz="1800" kern="0">
                          <a:latin typeface="Times New Roman"/>
                          <a:ea typeface="宋体"/>
                          <a:cs typeface="Times New Roman"/>
                        </a:rPr>
                        <a:t>,16383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4853">
                <a:tc>
                  <a:txBody>
                    <a:bodyPr/>
                    <a:lstStyle/>
                    <a:p>
                      <a:pPr algn="l">
                        <a:spcAft>
                          <a:spcPts val="0"/>
                        </a:spcAft>
                      </a:pPr>
                      <a:r>
                        <a:rPr lang="en-US" sz="1800" kern="0" dirty="0">
                          <a:latin typeface="Times New Roman"/>
                          <a:ea typeface="宋体"/>
                          <a:cs typeface="Times New Roman"/>
                        </a:rPr>
                        <a:t>-32767,</a:t>
                      </a:r>
                      <a:r>
                        <a:rPr lang="zh-CN" sz="1800" kern="0" dirty="0">
                          <a:latin typeface="Times New Roman"/>
                          <a:ea typeface="宋体"/>
                          <a:cs typeface="宋体"/>
                        </a:rPr>
                        <a:t>……</a:t>
                      </a:r>
                      <a:r>
                        <a:rPr lang="en-US" sz="1800" kern="0" dirty="0">
                          <a:latin typeface="Times New Roman"/>
                          <a:ea typeface="宋体"/>
                          <a:cs typeface="Times New Roman"/>
                        </a:rPr>
                        <a:t>,-16384,16384,</a:t>
                      </a:r>
                      <a:r>
                        <a:rPr lang="zh-CN" sz="1800" kern="0" dirty="0">
                          <a:latin typeface="Times New Roman"/>
                          <a:ea typeface="宋体"/>
                          <a:cs typeface="宋体"/>
                        </a:rPr>
                        <a:t>……</a:t>
                      </a:r>
                      <a:r>
                        <a:rPr lang="en-US" sz="1800" kern="0" dirty="0">
                          <a:latin typeface="Times New Roman"/>
                          <a:ea typeface="宋体"/>
                          <a:cs typeface="Times New Roman"/>
                        </a:rPr>
                        <a:t>,32767 </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15</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dirty="0">
                          <a:latin typeface="Times New Roman"/>
                          <a:ea typeface="宋体"/>
                          <a:cs typeface="宋体"/>
                        </a:rPr>
                        <a:t>……</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数据解码举例</a:t>
            </a:r>
            <a:endParaRPr lang="zh-CN" altLang="en-US" dirty="0"/>
          </a:p>
        </p:txBody>
      </p:sp>
      <p:sp>
        <p:nvSpPr>
          <p:cNvPr id="3" name="内容占位符 2"/>
          <p:cNvSpPr>
            <a:spLocks noGrp="1"/>
          </p:cNvSpPr>
          <p:nvPr>
            <p:ph idx="1"/>
          </p:nvPr>
        </p:nvSpPr>
        <p:spPr>
          <a:xfrm>
            <a:off x="827584" y="1196752"/>
            <a:ext cx="4320480" cy="1625352"/>
          </a:xfrm>
        </p:spPr>
        <p:txBody>
          <a:bodyPr/>
          <a:lstStyle/>
          <a:p>
            <a:r>
              <a:rPr lang="zh-CN" altLang="zh-CN" sz="2400" dirty="0" smtClean="0"/>
              <a:t>某颜色分量单元数据如下：</a:t>
            </a:r>
            <a:r>
              <a:rPr lang="en-US" altLang="zh-CN" sz="2400" dirty="0" smtClean="0"/>
              <a:t>D3 5E 6E 4D 35 f5 8A</a:t>
            </a:r>
          </a:p>
          <a:p>
            <a:r>
              <a:rPr lang="zh-CN" altLang="zh-CN" sz="2400" dirty="0" smtClean="0"/>
              <a:t>假设该颜色分量单元对应以下直流和交流哈夫曼树</a:t>
            </a:r>
            <a:endParaRPr lang="zh-CN" altLang="en-US" sz="1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115616" y="3212976"/>
          <a:ext cx="3528392" cy="2072809"/>
        </p:xfrm>
        <a:graphic>
          <a:graphicData uri="http://schemas.openxmlformats.org/drawingml/2006/table">
            <a:tbl>
              <a:tblPr/>
              <a:tblGrid>
                <a:gridCol w="648072"/>
                <a:gridCol w="1312146"/>
                <a:gridCol w="848094"/>
                <a:gridCol w="720080"/>
              </a:tblGrid>
              <a:tr h="36003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8032">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0x1e</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80321">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0x2e</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6" name="表格 5"/>
          <p:cNvGraphicFramePr>
            <a:graphicFrameLocks noGrp="1"/>
          </p:cNvGraphicFramePr>
          <p:nvPr/>
        </p:nvGraphicFramePr>
        <p:xfrm>
          <a:off x="5292080" y="404664"/>
          <a:ext cx="3528392" cy="4956041"/>
        </p:xfrm>
        <a:graphic>
          <a:graphicData uri="http://schemas.openxmlformats.org/drawingml/2006/table">
            <a:tbl>
              <a:tblPr/>
              <a:tblGrid>
                <a:gridCol w="648072"/>
                <a:gridCol w="1080120"/>
                <a:gridCol w="1080120"/>
                <a:gridCol w="720080"/>
              </a:tblGrid>
              <a:tr h="263249">
                <a:tc>
                  <a:txBody>
                    <a:bodyPr/>
                    <a:lstStyle/>
                    <a:p>
                      <a:pPr algn="ctr">
                        <a:spcAft>
                          <a:spcPts val="0"/>
                        </a:spcAft>
                      </a:pPr>
                      <a:r>
                        <a:rPr lang="zh-CN" sz="1800" kern="0" dirty="0">
                          <a:latin typeface="Times New Roman"/>
                          <a:ea typeface="宋体"/>
                          <a:cs typeface="宋体"/>
                        </a:rPr>
                        <a:t>序号</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zh-CN" sz="1800" kern="0">
                          <a:latin typeface="Times New Roman"/>
                          <a:ea typeface="宋体"/>
                          <a:cs typeface="宋体"/>
                        </a:rPr>
                        <a:t>码字长度</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码字</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zh-CN" sz="1800" kern="0">
                          <a:latin typeface="Times New Roman"/>
                          <a:ea typeface="宋体"/>
                          <a:cs typeface="宋体"/>
                        </a:rPr>
                        <a:t>权值</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0x03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0x31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8</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11011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0x41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9</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0x51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0x61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1110111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0x71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0x81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14</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1111001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0x91</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15</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1111010</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0x22</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63249">
                <a:tc>
                  <a:txBody>
                    <a:bodyPr/>
                    <a:lstStyle/>
                    <a:p>
                      <a:pPr algn="ctr">
                        <a:spcAft>
                          <a:spcPts val="0"/>
                        </a:spcAft>
                      </a:pPr>
                      <a:r>
                        <a:rPr lang="en-US" sz="1800" kern="0">
                          <a:latin typeface="Times New Roman"/>
                          <a:ea typeface="宋体"/>
                          <a:cs typeface="Times New Roman"/>
                        </a:rPr>
                        <a:t>16</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a:latin typeface="Times New Roman"/>
                          <a:ea typeface="宋体"/>
                          <a:cs typeface="Times New Roman"/>
                        </a:rPr>
                        <a:t>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1111011</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0x13</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2601">
                <a:tc>
                  <a:txBody>
                    <a:bodyPr/>
                    <a:lstStyle/>
                    <a:p>
                      <a:pPr algn="ctr">
                        <a:spcAft>
                          <a:spcPts val="0"/>
                        </a:spcAft>
                      </a:pPr>
                      <a:r>
                        <a:rPr lang="en-US" sz="1800" kern="0">
                          <a:latin typeface="Times New Roman"/>
                          <a:ea typeface="宋体"/>
                          <a:cs typeface="Times New Roman"/>
                        </a:rPr>
                        <a:t>17</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800" kern="0" dirty="0">
                          <a:latin typeface="Times New Roman"/>
                          <a:ea typeface="宋体"/>
                          <a:cs typeface="Times New Roman"/>
                        </a:rPr>
                        <a:t>8</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a:latin typeface="Times New Roman"/>
                          <a:ea typeface="宋体"/>
                          <a:cs typeface="Times New Roman"/>
                        </a:rPr>
                        <a:t>11111000</a:t>
                      </a:r>
                      <a:endParaRPr lang="zh-CN" sz="1800" kern="10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800" kern="0" dirty="0">
                          <a:latin typeface="Times New Roman"/>
                          <a:ea typeface="宋体"/>
                          <a:cs typeface="Times New Roman"/>
                        </a:rPr>
                        <a:t>0x32</a:t>
                      </a:r>
                      <a:endParaRPr lang="zh-CN" sz="1800" kern="100" dirty="0">
                        <a:latin typeface="Times New Roman"/>
                        <a:ea typeface="宋体"/>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内容占位符 2"/>
          <p:cNvSpPr txBox="1">
            <a:spLocks/>
          </p:cNvSpPr>
          <p:nvPr/>
        </p:nvSpPr>
        <p:spPr bwMode="gray">
          <a:xfrm>
            <a:off x="539552" y="5373216"/>
            <a:ext cx="8280920" cy="115212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110 1001101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01 1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11001 101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11001 001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101 00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111010 1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1111010 11</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a:t>
            </a:r>
            <a:r>
              <a:rPr kumimoji="0" lang="en-US" altLang="zh-CN" sz="2000" b="1" i="0" u="sng" strike="noStrike" kern="0" cap="none" spc="0" normalizeH="0" baseline="0" noProof="0" dirty="0" smtClean="0">
                <a:ln>
                  <a:noFill/>
                </a:ln>
                <a:solidFill>
                  <a:schemeClr val="tx1"/>
                </a:solidFill>
                <a:effectLst/>
                <a:uLnTx/>
                <a:uFillTx/>
                <a:latin typeface="+mn-lt"/>
                <a:ea typeface="+mn-ea"/>
                <a:cs typeface="+mn-cs"/>
              </a:rPr>
              <a:t>00</a:t>
            </a:r>
            <a:r>
              <a:rPr kumimoji="0" lang="en-US" altLang="zh-CN" sz="2000" b="1" i="0" u="none" strike="noStrike" kern="0" cap="none" spc="0" normalizeH="0" baseline="0" noProof="0" dirty="0" smtClean="0">
                <a:ln>
                  <a:noFill/>
                </a:ln>
                <a:solidFill>
                  <a:schemeClr val="tx1"/>
                </a:solidFill>
                <a:effectLst/>
                <a:uLnTx/>
                <a:uFillTx/>
                <a:latin typeface="+mn-lt"/>
                <a:ea typeface="+mn-ea"/>
                <a:cs typeface="+mn-cs"/>
              </a:rPr>
              <a:t> 01010</a:t>
            </a:r>
          </a:p>
          <a:p>
            <a:pPr marL="342900" lvl="0" indent="-342900" eaLnBrk="0" hangingPunct="0">
              <a:spcBef>
                <a:spcPct val="20000"/>
              </a:spcBef>
              <a:buClr>
                <a:schemeClr val="tx2"/>
              </a:buClr>
              <a:buFont typeface="Wingdings" pitchFamily="2" charset="2"/>
              <a:buChar char="v"/>
            </a:pPr>
            <a:r>
              <a:rPr lang="en-US" altLang="zh-CN" sz="2000" dirty="0" smtClean="0"/>
              <a:t>77</a:t>
            </a:r>
            <a:r>
              <a:rPr lang="zh-CN" altLang="zh-CN" sz="2000" dirty="0" smtClean="0"/>
              <a:t>，</a:t>
            </a:r>
            <a:r>
              <a:rPr lang="en-US" altLang="zh-CN" sz="2000" dirty="0" smtClean="0"/>
              <a:t>(0</a:t>
            </a:r>
            <a:r>
              <a:rPr lang="zh-CN" altLang="zh-CN" sz="2000" dirty="0" smtClean="0"/>
              <a:t>，</a:t>
            </a:r>
            <a:r>
              <a:rPr lang="en-US" altLang="zh-CN" sz="2000" dirty="0" smtClean="0"/>
              <a:t>1)</a:t>
            </a:r>
            <a:r>
              <a:rPr lang="zh-CN" altLang="zh-CN" sz="2000" dirty="0" smtClean="0"/>
              <a:t>，</a:t>
            </a:r>
            <a:r>
              <a:rPr lang="en-US" altLang="zh-CN" sz="2000" dirty="0" smtClean="0"/>
              <a:t>(0</a:t>
            </a:r>
            <a:r>
              <a:rPr lang="zh-CN" altLang="zh-CN" sz="2000" dirty="0" smtClean="0"/>
              <a:t>，</a:t>
            </a:r>
            <a:r>
              <a:rPr lang="en-US" altLang="zh-CN" sz="2000" dirty="0" smtClean="0"/>
              <a:t>5)</a:t>
            </a:r>
            <a:r>
              <a:rPr lang="zh-CN" altLang="zh-CN" sz="2000" dirty="0" smtClean="0"/>
              <a:t>，</a:t>
            </a:r>
            <a:r>
              <a:rPr lang="en-US" altLang="zh-CN" sz="2000" dirty="0" smtClean="0"/>
              <a:t>(0</a:t>
            </a:r>
            <a:r>
              <a:rPr lang="zh-CN" altLang="zh-CN" sz="2000" dirty="0" smtClean="0"/>
              <a:t>，</a:t>
            </a:r>
            <a:r>
              <a:rPr lang="en-US" altLang="zh-CN" sz="2000" dirty="0" smtClean="0"/>
              <a:t>-6)</a:t>
            </a:r>
            <a:r>
              <a:rPr lang="zh-CN" altLang="zh-CN" sz="2000" dirty="0" smtClean="0"/>
              <a:t>，</a:t>
            </a:r>
            <a:r>
              <a:rPr lang="en-US" altLang="zh-CN" sz="2000" dirty="0" smtClean="0"/>
              <a:t>(0</a:t>
            </a:r>
            <a:r>
              <a:rPr lang="zh-CN" altLang="zh-CN" sz="2000" dirty="0" smtClean="0"/>
              <a:t>，</a:t>
            </a:r>
            <a:r>
              <a:rPr lang="en-US" altLang="zh-CN" sz="2000" dirty="0" smtClean="0"/>
              <a:t>-3)</a:t>
            </a:r>
            <a:r>
              <a:rPr lang="zh-CN" altLang="zh-CN" sz="2000" dirty="0" smtClean="0"/>
              <a:t>，</a:t>
            </a:r>
            <a:r>
              <a:rPr lang="en-US" altLang="zh-CN" sz="2000" dirty="0" smtClean="0"/>
              <a:t>(5</a:t>
            </a:r>
            <a:r>
              <a:rPr lang="zh-CN" altLang="zh-CN" sz="2000" dirty="0" smtClean="0"/>
              <a:t>，</a:t>
            </a:r>
            <a:r>
              <a:rPr lang="en-US" altLang="zh-CN" sz="2000" dirty="0" smtClean="0"/>
              <a:t>1)</a:t>
            </a:r>
            <a:r>
              <a:rPr lang="zh-CN" altLang="zh-CN" sz="2000" dirty="0" smtClean="0"/>
              <a:t>，</a:t>
            </a:r>
            <a:r>
              <a:rPr lang="en-US" altLang="zh-CN" sz="2000" dirty="0" smtClean="0"/>
              <a:t>(2</a:t>
            </a:r>
            <a:r>
              <a:rPr lang="zh-CN" altLang="zh-CN" sz="2000" dirty="0" smtClean="0"/>
              <a:t>，</a:t>
            </a:r>
            <a:r>
              <a:rPr lang="en-US" altLang="zh-CN" sz="2000" dirty="0" smtClean="0"/>
              <a:t>3)</a:t>
            </a:r>
            <a:endParaRPr kumimoji="0" lang="zh-CN" altLang="en-US" sz="2000" b="1" i="0" u="none" strike="noStrike" kern="0" cap="none" spc="0" normalizeH="0" baseline="0" noProof="0" dirty="0">
              <a:ln>
                <a:noFill/>
              </a:ln>
              <a:solidFill>
                <a:schemeClr val="tx1"/>
              </a:solidFill>
              <a:effectLst/>
              <a:uLnTx/>
              <a:uFillTx/>
              <a:latin typeface="+mn-lt"/>
              <a:ea typeface="+mn-ea"/>
              <a:cs typeface="+mn-cs"/>
            </a:endParaRPr>
          </a:p>
        </p:txBody>
      </p:sp>
      <p:sp>
        <p:nvSpPr>
          <p:cNvPr id="8" name="TextBox 7"/>
          <p:cNvSpPr txBox="1"/>
          <p:nvPr/>
        </p:nvSpPr>
        <p:spPr>
          <a:xfrm>
            <a:off x="6242954" y="66110"/>
            <a:ext cx="1579278" cy="369332"/>
          </a:xfrm>
          <a:prstGeom prst="rect">
            <a:avLst/>
          </a:prstGeom>
          <a:noFill/>
        </p:spPr>
        <p:txBody>
          <a:bodyPr wrap="none" rtlCol="0">
            <a:spAutoFit/>
          </a:bodyPr>
          <a:lstStyle/>
          <a:p>
            <a:r>
              <a:rPr lang="zh-CN" altLang="en-US" sz="1800" dirty="0" smtClean="0"/>
              <a:t>交流哈夫曼树</a:t>
            </a:r>
            <a:endParaRPr lang="zh-CN" altLang="en-US" sz="1800" dirty="0"/>
          </a:p>
        </p:txBody>
      </p:sp>
      <p:sp>
        <p:nvSpPr>
          <p:cNvPr id="9" name="TextBox 8"/>
          <p:cNvSpPr txBox="1"/>
          <p:nvPr/>
        </p:nvSpPr>
        <p:spPr>
          <a:xfrm>
            <a:off x="2051720" y="2852936"/>
            <a:ext cx="1579278" cy="369332"/>
          </a:xfrm>
          <a:prstGeom prst="rect">
            <a:avLst/>
          </a:prstGeom>
          <a:noFill/>
        </p:spPr>
        <p:txBody>
          <a:bodyPr wrap="none" rtlCol="0">
            <a:spAutoFit/>
          </a:bodyPr>
          <a:lstStyle/>
          <a:p>
            <a:r>
              <a:rPr lang="zh-CN" altLang="en-US" sz="1800" dirty="0" smtClean="0"/>
              <a:t>直流哈夫曼树</a:t>
            </a:r>
            <a:endParaRPr lang="zh-CN" altLang="en-US" sz="1800"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lang="en-US" altLang="zh-CN" smtClean="0">
                <a:ea typeface="宋体" pitchFamily="2" charset="-122"/>
              </a:rPr>
              <a:t>JPEG2000</a:t>
            </a:r>
            <a:endParaRPr lang="zh-CN" altLang="en-US" smtClean="0">
              <a:ea typeface="宋体" pitchFamily="2" charset="-122"/>
            </a:endParaRPr>
          </a:p>
        </p:txBody>
      </p:sp>
      <p:sp>
        <p:nvSpPr>
          <p:cNvPr id="113667" name="内容占位符 2"/>
          <p:cNvSpPr>
            <a:spLocks noGrp="1"/>
          </p:cNvSpPr>
          <p:nvPr>
            <p:ph idx="1"/>
          </p:nvPr>
        </p:nvSpPr>
        <p:spPr>
          <a:xfrm>
            <a:off x="642938" y="1371600"/>
            <a:ext cx="8043862" cy="4700588"/>
          </a:xfrm>
        </p:spPr>
        <p:txBody>
          <a:bodyPr/>
          <a:lstStyle/>
          <a:p>
            <a:pPr eaLnBrk="1" hangingPunct="1">
              <a:lnSpc>
                <a:spcPct val="140000"/>
              </a:lnSpc>
            </a:pPr>
            <a:r>
              <a:rPr lang="zh-CN" altLang="en-US" sz="2400" smtClean="0">
                <a:latin typeface="宋体" pitchFamily="2" charset="-122"/>
                <a:ea typeface="宋体" pitchFamily="2" charset="-122"/>
              </a:rPr>
              <a:t>为了能用单一的压缩码流提供多种性能、满足范围更为广泛的应用，</a:t>
            </a:r>
            <a:r>
              <a:rPr lang="en-US" altLang="zh-CN" sz="2400" smtClean="0">
                <a:ea typeface="宋体" pitchFamily="2" charset="-122"/>
              </a:rPr>
              <a:t>JPEG</a:t>
            </a:r>
            <a:r>
              <a:rPr lang="zh-CN" altLang="en-US" sz="2400" smtClean="0">
                <a:latin typeface="宋体" pitchFamily="2" charset="-122"/>
                <a:ea typeface="宋体" pitchFamily="2" charset="-122"/>
              </a:rPr>
              <a:t>工作组于</a:t>
            </a:r>
            <a:r>
              <a:rPr lang="en-US" altLang="zh-CN" sz="2400" smtClean="0">
                <a:ea typeface="宋体" pitchFamily="2" charset="-122"/>
              </a:rPr>
              <a:t>1996</a:t>
            </a:r>
            <a:r>
              <a:rPr lang="zh-CN" altLang="en-US" sz="2400" smtClean="0">
                <a:latin typeface="宋体" pitchFamily="2" charset="-122"/>
                <a:ea typeface="宋体" pitchFamily="2" charset="-122"/>
              </a:rPr>
              <a:t>年开始探索一种新的静止图像压缩编码标准，并且称它为</a:t>
            </a:r>
            <a:r>
              <a:rPr lang="en-US" altLang="zh-CN" sz="2400" smtClean="0">
                <a:ea typeface="宋体" pitchFamily="2" charset="-122"/>
              </a:rPr>
              <a:t>JPEG 2000</a:t>
            </a:r>
            <a:r>
              <a:rPr lang="zh-CN" altLang="en-US" sz="2400" smtClean="0">
                <a:latin typeface="宋体" pitchFamily="2" charset="-122"/>
                <a:ea typeface="宋体" pitchFamily="2" charset="-122"/>
              </a:rPr>
              <a:t>。</a:t>
            </a:r>
            <a:r>
              <a:rPr lang="zh-CN" altLang="en-US" sz="2400" smtClean="0">
                <a:ea typeface="宋体" pitchFamily="2" charset="-122"/>
              </a:rPr>
              <a:t> </a:t>
            </a:r>
          </a:p>
          <a:p>
            <a:pPr eaLnBrk="1" hangingPunct="1">
              <a:lnSpc>
                <a:spcPct val="140000"/>
              </a:lnSpc>
            </a:pPr>
            <a:r>
              <a:rPr lang="en-US" altLang="zh-CN" sz="2400" smtClean="0">
                <a:ea typeface="宋体" pitchFamily="2" charset="-122"/>
              </a:rPr>
              <a:t>JPEG 2000</a:t>
            </a:r>
            <a:r>
              <a:rPr lang="zh-CN" altLang="en-US" sz="2400" smtClean="0">
                <a:latin typeface="宋体" pitchFamily="2" charset="-122"/>
                <a:ea typeface="宋体" pitchFamily="2" charset="-122"/>
              </a:rPr>
              <a:t>是</a:t>
            </a:r>
            <a:r>
              <a:rPr lang="en-US" altLang="zh-CN" sz="2400" smtClean="0">
                <a:ea typeface="宋体" pitchFamily="2" charset="-122"/>
              </a:rPr>
              <a:t>JPEG</a:t>
            </a:r>
            <a:r>
              <a:rPr lang="zh-CN" altLang="en-US" sz="2400" smtClean="0">
                <a:latin typeface="宋体" pitchFamily="2" charset="-122"/>
                <a:ea typeface="宋体" pitchFamily="2" charset="-122"/>
              </a:rPr>
              <a:t>工作组制定的并于</a:t>
            </a:r>
            <a:r>
              <a:rPr lang="en-US" altLang="zh-CN" sz="2400" smtClean="0">
                <a:ea typeface="宋体" pitchFamily="2" charset="-122"/>
              </a:rPr>
              <a:t>2000</a:t>
            </a:r>
            <a:r>
              <a:rPr lang="zh-CN" altLang="en-US" sz="2400" smtClean="0">
                <a:latin typeface="宋体" pitchFamily="2" charset="-122"/>
                <a:ea typeface="宋体" pitchFamily="2" charset="-122"/>
              </a:rPr>
              <a:t>年底陆续公布的基于</a:t>
            </a:r>
            <a:r>
              <a:rPr lang="en-US" altLang="zh-CN" sz="2400" smtClean="0">
                <a:ea typeface="宋体" pitchFamily="2" charset="-122"/>
              </a:rPr>
              <a:t>JPEG</a:t>
            </a:r>
            <a:r>
              <a:rPr lang="zh-CN" altLang="en-US" sz="2400" smtClean="0">
                <a:latin typeface="宋体" pitchFamily="2" charset="-122"/>
                <a:ea typeface="宋体" pitchFamily="2" charset="-122"/>
              </a:rPr>
              <a:t>标准的最新的静止图像压缩编码的国际标准，它之所以比</a:t>
            </a:r>
            <a:r>
              <a:rPr lang="en-US" altLang="zh-CN" sz="2400" smtClean="0">
                <a:ea typeface="宋体" pitchFamily="2" charset="-122"/>
              </a:rPr>
              <a:t>JPEG</a:t>
            </a:r>
            <a:r>
              <a:rPr lang="zh-CN" altLang="en-US" sz="2400" smtClean="0">
                <a:latin typeface="宋体" pitchFamily="2" charset="-122"/>
                <a:ea typeface="宋体" pitchFamily="2" charset="-122"/>
              </a:rPr>
              <a:t>标准优越，主要是不再采用离散傅立叶变换</a:t>
            </a:r>
            <a:r>
              <a:rPr lang="en-US" altLang="zh-CN" sz="2400" smtClean="0">
                <a:ea typeface="宋体" pitchFamily="2" charset="-122"/>
              </a:rPr>
              <a:t>DCT</a:t>
            </a:r>
            <a:r>
              <a:rPr lang="zh-CN" altLang="en-US" sz="2400" smtClean="0">
                <a:latin typeface="宋体" pitchFamily="2" charset="-122"/>
                <a:ea typeface="宋体" pitchFamily="2" charset="-122"/>
              </a:rPr>
              <a:t>算法为主的编码方法，改用以</a:t>
            </a:r>
            <a:r>
              <a:rPr lang="en-US" altLang="zh-CN" sz="2400" smtClean="0">
                <a:ea typeface="宋体" pitchFamily="2" charset="-122"/>
              </a:rPr>
              <a:t>DWT</a:t>
            </a:r>
            <a:r>
              <a:rPr lang="zh-CN" altLang="en-US" sz="2400" smtClean="0">
                <a:latin typeface="宋体" pitchFamily="2" charset="-122"/>
                <a:ea typeface="宋体" pitchFamily="2" charset="-122"/>
              </a:rPr>
              <a:t>（</a:t>
            </a:r>
            <a:r>
              <a:rPr lang="en-US" altLang="zh-CN" sz="2400" smtClean="0">
                <a:ea typeface="宋体" pitchFamily="2" charset="-122"/>
              </a:rPr>
              <a:t>Discrete Wavelet Transformation</a:t>
            </a:r>
            <a:r>
              <a:rPr lang="zh-CN" altLang="en-US" sz="2400" smtClean="0">
                <a:latin typeface="宋体" pitchFamily="2" charset="-122"/>
                <a:ea typeface="宋体" pitchFamily="2" charset="-122"/>
              </a:rPr>
              <a:t>，离散小波变换算法）为主的多解析编码方法。</a:t>
            </a:r>
            <a:endParaRPr lang="zh-CN" altLang="en-US" sz="2400" smtClean="0">
              <a:ea typeface="宋体" pitchFamily="2" charset="-122"/>
            </a:endParaRPr>
          </a:p>
        </p:txBody>
      </p:sp>
      <p:sp>
        <p:nvSpPr>
          <p:cNvPr id="1136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组成</a:t>
            </a:r>
          </a:p>
        </p:txBody>
      </p:sp>
      <p:sp>
        <p:nvSpPr>
          <p:cNvPr id="114691" name="内容占位符 2"/>
          <p:cNvSpPr>
            <a:spLocks noGrp="1"/>
          </p:cNvSpPr>
          <p:nvPr>
            <p:ph idx="1"/>
          </p:nvPr>
        </p:nvSpPr>
        <p:spPr>
          <a:xfrm>
            <a:off x="571500" y="1371600"/>
            <a:ext cx="8286750" cy="4700588"/>
          </a:xfrm>
        </p:spPr>
        <p:txBody>
          <a:bodyPr/>
          <a:lstStyle/>
          <a:p>
            <a:pPr>
              <a:tabLst>
                <a:tab pos="533400" algn="l"/>
              </a:tabLst>
            </a:pPr>
            <a:r>
              <a:rPr lang="zh-CN" altLang="en-US" smtClean="0">
                <a:ea typeface="宋体" pitchFamily="2" charset="-122"/>
              </a:rPr>
              <a:t>图像编码系统，它是标准的核心系统。</a:t>
            </a:r>
          </a:p>
          <a:p>
            <a:pPr>
              <a:tabLst>
                <a:tab pos="533400" algn="l"/>
              </a:tabLst>
            </a:pPr>
            <a:r>
              <a:rPr lang="zh-CN" altLang="en-US" smtClean="0">
                <a:ea typeface="宋体" pitchFamily="2" charset="-122"/>
              </a:rPr>
              <a:t>扩展系统，在核心系统上添加一些功能。</a:t>
            </a:r>
          </a:p>
          <a:p>
            <a:pPr>
              <a:tabLst>
                <a:tab pos="533400" algn="l"/>
              </a:tabLst>
            </a:pPr>
            <a:r>
              <a:rPr lang="zh-CN" altLang="en-US" smtClean="0">
                <a:ea typeface="宋体" pitchFamily="2" charset="-122"/>
              </a:rPr>
              <a:t>运动</a:t>
            </a:r>
            <a:r>
              <a:rPr lang="en-US" altLang="zh-CN" smtClean="0">
                <a:ea typeface="宋体" pitchFamily="2" charset="-122"/>
              </a:rPr>
              <a:t>JPEG 2000</a:t>
            </a:r>
            <a:r>
              <a:rPr lang="zh-CN" altLang="en-US" smtClean="0">
                <a:ea typeface="宋体" pitchFamily="2" charset="-122"/>
              </a:rPr>
              <a:t>，针对运动图像提出的解决方案。</a:t>
            </a:r>
          </a:p>
          <a:p>
            <a:pPr>
              <a:tabLst>
                <a:tab pos="533400" algn="l"/>
              </a:tabLst>
            </a:pPr>
            <a:r>
              <a:rPr lang="zh-CN" altLang="en-US" smtClean="0">
                <a:ea typeface="宋体" pitchFamily="2" charset="-122"/>
              </a:rPr>
              <a:t>兼容性。</a:t>
            </a:r>
          </a:p>
          <a:p>
            <a:pPr>
              <a:tabLst>
                <a:tab pos="533400" algn="l"/>
              </a:tabLst>
            </a:pPr>
            <a:r>
              <a:rPr lang="zh-CN" altLang="en-US" smtClean="0">
                <a:ea typeface="宋体" pitchFamily="2" charset="-122"/>
              </a:rPr>
              <a:t>参考软件。</a:t>
            </a:r>
          </a:p>
          <a:p>
            <a:pPr>
              <a:tabLst>
                <a:tab pos="533400" algn="l"/>
              </a:tabLst>
            </a:pPr>
            <a:r>
              <a:rPr lang="zh-CN" altLang="en-US" smtClean="0">
                <a:ea typeface="宋体" pitchFamily="2" charset="-122"/>
              </a:rPr>
              <a:t>复合图像格式，主要是针对印刷和传真应用</a:t>
            </a:r>
          </a:p>
        </p:txBody>
      </p:sp>
      <p:sp>
        <p:nvSpPr>
          <p:cNvPr id="1146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a:xfrm>
            <a:off x="1295400" y="285750"/>
            <a:ext cx="7086600" cy="563563"/>
          </a:xfrm>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1</a:t>
            </a:r>
            <a:r>
              <a:rPr lang="zh-CN" altLang="en-US" smtClean="0">
                <a:ea typeface="宋体" pitchFamily="2" charset="-122"/>
              </a:rPr>
              <a:t>）</a:t>
            </a:r>
          </a:p>
        </p:txBody>
      </p:sp>
      <p:sp>
        <p:nvSpPr>
          <p:cNvPr id="115715" name="内容占位符 2"/>
          <p:cNvSpPr>
            <a:spLocks noGrp="1"/>
          </p:cNvSpPr>
          <p:nvPr>
            <p:ph idx="1"/>
          </p:nvPr>
        </p:nvSpPr>
        <p:spPr>
          <a:xfrm>
            <a:off x="571500" y="857250"/>
            <a:ext cx="8115300" cy="4929188"/>
          </a:xfrm>
        </p:spPr>
        <p:txBody>
          <a:bodyPr/>
          <a:lstStyle/>
          <a:p>
            <a:pPr algn="just" eaLnBrk="1" hangingPunct="1">
              <a:lnSpc>
                <a:spcPct val="120000"/>
              </a:lnSpc>
            </a:pPr>
            <a:r>
              <a:rPr lang="zh-CN" altLang="en-US" sz="2400" smtClean="0">
                <a:ea typeface="宋体" pitchFamily="2" charset="-122"/>
              </a:rPr>
              <a:t>在压缩时，可指定图片感兴趣的区域，并指定压缩质量；在解压缩时，对这些区域指定解压缩顺序及解压缩质量。因为子波在时域及频域上具有局域性，有可能完全恢复或以高分辨率恢复图像的某个局部。</a:t>
            </a:r>
          </a:p>
          <a:p>
            <a:pPr algn="just" eaLnBrk="1" hangingPunct="1">
              <a:lnSpc>
                <a:spcPct val="120000"/>
              </a:lnSpc>
            </a:pPr>
            <a:r>
              <a:rPr lang="zh-CN" altLang="en-US" sz="2400" smtClean="0">
                <a:ea typeface="宋体" pitchFamily="2" charset="-122"/>
              </a:rPr>
              <a:t>在高压缩比下，仍能保持较高的图像质量。在类似质量的前提下，</a:t>
            </a:r>
            <a:r>
              <a:rPr lang="en-US" altLang="zh-CN" sz="2400" smtClean="0">
                <a:ea typeface="宋体" pitchFamily="2" charset="-122"/>
              </a:rPr>
              <a:t>JPEG 2000</a:t>
            </a:r>
            <a:r>
              <a:rPr lang="zh-CN" altLang="en-US" sz="2400" smtClean="0">
                <a:ea typeface="宋体" pitchFamily="2" charset="-122"/>
              </a:rPr>
              <a:t>的压缩比比</a:t>
            </a:r>
            <a:r>
              <a:rPr lang="en-US" altLang="zh-CN" sz="2400" smtClean="0">
                <a:ea typeface="宋体" pitchFamily="2" charset="-122"/>
              </a:rPr>
              <a:t>JPEG</a:t>
            </a:r>
            <a:r>
              <a:rPr lang="zh-CN" altLang="en-US" sz="2400" smtClean="0">
                <a:ea typeface="宋体" pitchFamily="2" charset="-122"/>
              </a:rPr>
              <a:t>高</a:t>
            </a:r>
            <a:r>
              <a:rPr lang="en-US" altLang="zh-CN" sz="2400" smtClean="0">
                <a:ea typeface="宋体" pitchFamily="2" charset="-122"/>
              </a:rPr>
              <a:t>10%</a:t>
            </a:r>
            <a:r>
              <a:rPr lang="zh-CN" altLang="en-US" sz="2400" smtClean="0">
                <a:ea typeface="宋体" pitchFamily="2" charset="-122"/>
              </a:rPr>
              <a:t>～</a:t>
            </a:r>
            <a:r>
              <a:rPr lang="en-US" altLang="zh-CN" sz="2400" smtClean="0">
                <a:ea typeface="宋体" pitchFamily="2" charset="-122"/>
              </a:rPr>
              <a:t>30%</a:t>
            </a:r>
          </a:p>
          <a:p>
            <a:pPr algn="just" eaLnBrk="1" hangingPunct="1">
              <a:lnSpc>
                <a:spcPct val="120000"/>
              </a:lnSpc>
            </a:pPr>
            <a:r>
              <a:rPr lang="zh-CN" altLang="en-US" sz="2400" smtClean="0">
                <a:ea typeface="宋体" pitchFamily="2" charset="-122"/>
              </a:rPr>
              <a:t>支持渐进式传输，即开始时显示一个模糊、不清晰且质量低的图像，随着数据进一步被接收，图像清晰度和质量逐步提高，最后显示出一个高清晰度且高质量的图像。</a:t>
            </a:r>
            <a:r>
              <a:rPr lang="en-US" altLang="zh-CN" sz="2400" smtClean="0">
                <a:ea typeface="宋体" pitchFamily="2" charset="-122"/>
              </a:rPr>
              <a:t>JPEG 2000</a:t>
            </a:r>
            <a:r>
              <a:rPr lang="zh-CN" altLang="en-US" sz="2400" smtClean="0">
                <a:ea typeface="宋体" pitchFamily="2" charset="-122"/>
              </a:rPr>
              <a:t>在节约和充分利用有限带宽方面显得更加优越</a:t>
            </a:r>
          </a:p>
        </p:txBody>
      </p:sp>
      <p:sp>
        <p:nvSpPr>
          <p:cNvPr id="1157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p:cNvSpPr>
          <p:nvPr>
            <p:ph type="title"/>
          </p:nvPr>
        </p:nvSpPr>
        <p:spPr/>
        <p:txBody>
          <a:bodyPr/>
          <a:lstStyle/>
          <a:p>
            <a:r>
              <a:rPr lang="en-US" altLang="zh-CN" smtClean="0">
                <a:ea typeface="宋体" pitchFamily="2" charset="-122"/>
              </a:rPr>
              <a:t>JPEG2000</a:t>
            </a:r>
            <a:r>
              <a:rPr lang="zh-CN" altLang="en-US" smtClean="0">
                <a:ea typeface="宋体" pitchFamily="2" charset="-122"/>
              </a:rPr>
              <a:t>的优点（</a:t>
            </a:r>
            <a:r>
              <a:rPr lang="en-US" altLang="zh-CN" smtClean="0">
                <a:ea typeface="宋体" pitchFamily="2" charset="-122"/>
              </a:rPr>
              <a:t>2</a:t>
            </a:r>
            <a:r>
              <a:rPr lang="zh-CN" altLang="en-US" smtClean="0">
                <a:ea typeface="宋体" pitchFamily="2" charset="-122"/>
              </a:rPr>
              <a:t>）</a:t>
            </a:r>
          </a:p>
        </p:txBody>
      </p:sp>
      <p:sp>
        <p:nvSpPr>
          <p:cNvPr id="116739" name="内容占位符 2"/>
          <p:cNvSpPr>
            <a:spLocks noGrp="1"/>
          </p:cNvSpPr>
          <p:nvPr>
            <p:ph idx="1"/>
          </p:nvPr>
        </p:nvSpPr>
        <p:spPr>
          <a:xfrm>
            <a:off x="571500" y="1143000"/>
            <a:ext cx="8115300" cy="4929188"/>
          </a:xfrm>
        </p:spPr>
        <p:txBody>
          <a:bodyPr/>
          <a:lstStyle/>
          <a:p>
            <a:pPr algn="just" eaLnBrk="1" hangingPunct="1">
              <a:lnSpc>
                <a:spcPct val="130000"/>
              </a:lnSpc>
            </a:pPr>
            <a:r>
              <a:rPr lang="zh-CN" altLang="en-US" sz="2800" smtClean="0">
                <a:ea typeface="宋体" pitchFamily="2" charset="-122"/>
              </a:rPr>
              <a:t>既支持有损压缩，也支持无损压缩方式。</a:t>
            </a:r>
          </a:p>
          <a:p>
            <a:pPr algn="just" eaLnBrk="1" hangingPunct="1">
              <a:lnSpc>
                <a:spcPct val="130000"/>
              </a:lnSpc>
            </a:pPr>
            <a:r>
              <a:rPr lang="zh-CN" altLang="en-US" sz="2800" smtClean="0">
                <a:ea typeface="宋体" pitchFamily="2" charset="-122"/>
              </a:rPr>
              <a:t>在有限带宽上进行文件传输时，有很强的纠错能力，在用户指定文件尺寸时，能保证较高的再现图像质量，以致在无线领域得到广泛应用。</a:t>
            </a:r>
            <a:endParaRPr lang="en-US" altLang="zh-CN" sz="2800" smtClean="0">
              <a:ea typeface="宋体" pitchFamily="2" charset="-122"/>
            </a:endParaRPr>
          </a:p>
          <a:p>
            <a:pPr eaLnBrk="1" hangingPunct="1">
              <a:lnSpc>
                <a:spcPct val="130000"/>
              </a:lnSpc>
            </a:pPr>
            <a:r>
              <a:rPr lang="zh-CN" altLang="en-US" sz="2800" smtClean="0">
                <a:ea typeface="宋体" pitchFamily="2" charset="-122"/>
              </a:rPr>
              <a:t>可对编码流进行随机访问和处理，因为它的块编码是独立的，且编码流具有包裹式结构。 </a:t>
            </a:r>
          </a:p>
          <a:p>
            <a:pPr eaLnBrk="1" hangingPunct="1"/>
            <a:r>
              <a:rPr lang="zh-CN" altLang="en-US" sz="2800" smtClean="0">
                <a:ea typeface="宋体" pitchFamily="2" charset="-122"/>
              </a:rPr>
              <a:t>使用</a:t>
            </a:r>
            <a:r>
              <a:rPr lang="en-US" altLang="zh-CN" sz="2800" smtClean="0">
                <a:ea typeface="宋体" pitchFamily="2" charset="-122"/>
              </a:rPr>
              <a:t>Alpha</a:t>
            </a:r>
            <a:r>
              <a:rPr lang="zh-CN" altLang="en-US" sz="2800" smtClean="0">
                <a:ea typeface="宋体" pitchFamily="2" charset="-122"/>
              </a:rPr>
              <a:t>通道，以满足图形艺术和</a:t>
            </a:r>
            <a:r>
              <a:rPr lang="en-US" altLang="zh-CN" sz="2800" smtClean="0">
                <a:ea typeface="宋体" pitchFamily="2" charset="-122"/>
              </a:rPr>
              <a:t>Internet</a:t>
            </a:r>
            <a:r>
              <a:rPr lang="zh-CN" altLang="en-US" sz="2800" smtClean="0">
                <a:ea typeface="宋体" pitchFamily="2" charset="-122"/>
              </a:rPr>
              <a:t>的发展和需求；</a:t>
            </a:r>
          </a:p>
          <a:p>
            <a:pPr eaLnBrk="1" hangingPunct="1"/>
            <a:r>
              <a:rPr lang="zh-CN" altLang="en-US" sz="2800" smtClean="0">
                <a:ea typeface="宋体" pitchFamily="2" charset="-122"/>
              </a:rPr>
              <a:t>在彩色图像处理方面，</a:t>
            </a:r>
            <a:r>
              <a:rPr lang="en-US" altLang="zh-CN" sz="2800" smtClean="0">
                <a:ea typeface="宋体" pitchFamily="2" charset="-122"/>
              </a:rPr>
              <a:t>JPEG 2000</a:t>
            </a:r>
            <a:r>
              <a:rPr lang="zh-CN" altLang="en-US" sz="2800" smtClean="0">
                <a:ea typeface="宋体" pitchFamily="2" charset="-122"/>
              </a:rPr>
              <a:t>可处理</a:t>
            </a:r>
            <a:r>
              <a:rPr lang="en-US" altLang="zh-CN" sz="2800" smtClean="0">
                <a:ea typeface="宋体" pitchFamily="2" charset="-122"/>
              </a:rPr>
              <a:t>256</a:t>
            </a:r>
            <a:r>
              <a:rPr lang="zh-CN" altLang="en-US" sz="2800" smtClean="0">
                <a:ea typeface="宋体" pitchFamily="2" charset="-122"/>
              </a:rPr>
              <a:t>个通道的信息</a:t>
            </a:r>
          </a:p>
          <a:p>
            <a:pPr algn="just" eaLnBrk="1" hangingPunct="1">
              <a:lnSpc>
                <a:spcPct val="130000"/>
              </a:lnSpc>
            </a:pPr>
            <a:endParaRPr lang="zh-CN" altLang="en-US" sz="2800" smtClean="0">
              <a:ea typeface="宋体" pitchFamily="2" charset="-122"/>
            </a:endParaRPr>
          </a:p>
        </p:txBody>
      </p:sp>
      <p:sp>
        <p:nvSpPr>
          <p:cNvPr id="1167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a:xfrm>
            <a:off x="1295400" y="285750"/>
            <a:ext cx="7086600" cy="563563"/>
          </a:xfrm>
        </p:spPr>
        <p:txBody>
          <a:bodyPr/>
          <a:lstStyle/>
          <a:p>
            <a:r>
              <a:rPr lang="zh-CN" altLang="en-US" smtClean="0">
                <a:ea typeface="宋体" pitchFamily="2" charset="-122"/>
              </a:rPr>
              <a:t>压缩的可能性（</a:t>
            </a:r>
            <a:r>
              <a:rPr lang="en-US" altLang="zh-CN" smtClean="0">
                <a:ea typeface="宋体" pitchFamily="2" charset="-122"/>
              </a:rPr>
              <a:t>1</a:t>
            </a:r>
            <a:r>
              <a:rPr lang="zh-CN" altLang="en-US" smtClean="0">
                <a:ea typeface="宋体" pitchFamily="2" charset="-122"/>
              </a:rPr>
              <a:t>）</a:t>
            </a:r>
          </a:p>
        </p:txBody>
      </p:sp>
      <p:sp>
        <p:nvSpPr>
          <p:cNvPr id="11267" name="内容占位符 2"/>
          <p:cNvSpPr>
            <a:spLocks noGrp="1"/>
          </p:cNvSpPr>
          <p:nvPr>
            <p:ph idx="1"/>
          </p:nvPr>
        </p:nvSpPr>
        <p:spPr>
          <a:xfrm>
            <a:off x="357188" y="928688"/>
            <a:ext cx="8329612" cy="5143500"/>
          </a:xfrm>
        </p:spPr>
        <p:txBody>
          <a:bodyPr/>
          <a:lstStyle/>
          <a:p>
            <a:pPr>
              <a:defRPr/>
            </a:pPr>
            <a:r>
              <a:rPr lang="zh-CN" altLang="en-US" sz="2800" dirty="0" smtClean="0">
                <a:ea typeface="宋体" pitchFamily="2" charset="-122"/>
              </a:rPr>
              <a:t>空间冗余</a:t>
            </a:r>
            <a:endParaRPr lang="en-US" altLang="zh-CN" sz="2800" dirty="0" smtClean="0">
              <a:ea typeface="宋体" pitchFamily="2" charset="-122"/>
            </a:endParaRPr>
          </a:p>
          <a:p>
            <a:pPr lvl="1">
              <a:defRPr/>
            </a:pPr>
            <a:r>
              <a:rPr lang="zh-CN" altLang="en-US" sz="2400" dirty="0" smtClean="0">
                <a:ea typeface="宋体" pitchFamily="2" charset="-122"/>
              </a:rPr>
              <a:t>静态图像主要存在的一种冗余。</a:t>
            </a:r>
            <a:endParaRPr lang="en-US" altLang="zh-CN" sz="2400" dirty="0" smtClean="0">
              <a:ea typeface="宋体" pitchFamily="2" charset="-122"/>
            </a:endParaRPr>
          </a:p>
          <a:p>
            <a:pPr lvl="1">
              <a:defRPr/>
            </a:pPr>
            <a:r>
              <a:rPr lang="zh-CN" altLang="en-US" sz="2400" dirty="0" smtClean="0">
                <a:ea typeface="宋体" pitchFamily="2" charset="-122"/>
              </a:rPr>
              <a:t>在任何一幅图像中，均有由许多灰度或颜色都相同的邻近像素组成的区域，它们形成了一个性质相同的集合块</a:t>
            </a:r>
            <a:endParaRPr lang="en-US" altLang="zh-CN" sz="2400" dirty="0" smtClean="0">
              <a:ea typeface="宋体" pitchFamily="2" charset="-122"/>
            </a:endParaRPr>
          </a:p>
          <a:p>
            <a:pPr lvl="1">
              <a:defRPr/>
            </a:pPr>
            <a:r>
              <a:rPr lang="zh-CN" altLang="en-US" sz="2400" dirty="0" smtClean="0">
                <a:ea typeface="宋体" pitchFamily="2" charset="-122"/>
              </a:rPr>
              <a:t>它们相互之间具有空间（或空域）上的强相关性，在图像中就表现为空间冗余。</a:t>
            </a:r>
            <a:endParaRPr lang="en-US" altLang="zh-CN" sz="2400" dirty="0" smtClean="0">
              <a:ea typeface="宋体" pitchFamily="2" charset="-122"/>
            </a:endParaRPr>
          </a:p>
          <a:p>
            <a:pPr>
              <a:defRPr/>
            </a:pPr>
            <a:r>
              <a:rPr lang="zh-CN" altLang="en-US" sz="2800" dirty="0" smtClean="0">
                <a:ea typeface="宋体" pitchFamily="2" charset="-122"/>
              </a:rPr>
              <a:t>时间冗余</a:t>
            </a:r>
            <a:endParaRPr lang="en-US" altLang="zh-CN" sz="2800" dirty="0" smtClean="0">
              <a:ea typeface="宋体" pitchFamily="2" charset="-122"/>
            </a:endParaRPr>
          </a:p>
          <a:p>
            <a:pPr lvl="1">
              <a:defRPr/>
            </a:pPr>
            <a:r>
              <a:rPr lang="zh-CN" altLang="en-US" sz="2400" dirty="0" smtClean="0">
                <a:ea typeface="宋体" pitchFamily="2" charset="-122"/>
              </a:rPr>
              <a:t>序列图像经常包含的一种冗余</a:t>
            </a:r>
            <a:endParaRPr lang="en-US" altLang="zh-CN" sz="2400" dirty="0" smtClean="0">
              <a:ea typeface="宋体" pitchFamily="2" charset="-122"/>
            </a:endParaRPr>
          </a:p>
          <a:p>
            <a:pPr lvl="1">
              <a:defRPr/>
            </a:pPr>
            <a:r>
              <a:rPr lang="zh-CN" altLang="en-US" sz="2400" dirty="0" smtClean="0">
                <a:ea typeface="宋体" pitchFamily="2" charset="-122"/>
              </a:rPr>
              <a:t>相邻帧往往包含相同的背景和移动物体</a:t>
            </a:r>
            <a:endParaRPr lang="en-US" altLang="zh-CN" sz="2400" dirty="0" smtClean="0">
              <a:ea typeface="宋体" pitchFamily="2" charset="-122"/>
            </a:endParaRPr>
          </a:p>
          <a:p>
            <a:pPr marL="342900" lvl="1" indent="-342900">
              <a:buClr>
                <a:schemeClr val="tx2"/>
              </a:buClr>
              <a:buFont typeface="Wingdings" pitchFamily="2" charset="2"/>
              <a:buChar char="v"/>
              <a:defRPr/>
            </a:pPr>
            <a:r>
              <a:rPr lang="zh-CN" altLang="en-US" b="1" dirty="0" smtClean="0">
                <a:latin typeface="+mn-lt"/>
                <a:ea typeface="宋体" pitchFamily="2" charset="-122"/>
                <a:cs typeface="+mn-cs"/>
              </a:rPr>
              <a:t>统计冗余（空间冗余</a:t>
            </a:r>
            <a:r>
              <a:rPr lang="en-US" altLang="zh-CN" b="1" dirty="0" smtClean="0">
                <a:latin typeface="+mn-lt"/>
                <a:ea typeface="宋体" pitchFamily="2" charset="-122"/>
                <a:cs typeface="+mn-cs"/>
              </a:rPr>
              <a:t>+</a:t>
            </a:r>
            <a:r>
              <a:rPr lang="zh-CN" altLang="en-US" b="1" dirty="0" smtClean="0">
                <a:latin typeface="+mn-lt"/>
                <a:ea typeface="宋体" pitchFamily="2" charset="-122"/>
                <a:cs typeface="+mn-cs"/>
              </a:rPr>
              <a:t>时间冗余）</a:t>
            </a:r>
            <a:endParaRPr lang="en-US" altLang="zh-CN" b="1" dirty="0" smtClean="0">
              <a:latin typeface="+mn-lt"/>
              <a:ea typeface="宋体" pitchFamily="2" charset="-122"/>
              <a:cs typeface="+mn-cs"/>
            </a:endParaRPr>
          </a:p>
          <a:p>
            <a:pPr lvl="1">
              <a:defRPr/>
            </a:pPr>
            <a:r>
              <a:rPr lang="zh-CN" altLang="en-US" sz="2400" dirty="0" smtClean="0">
                <a:ea typeface="宋体" pitchFamily="2" charset="-122"/>
              </a:rPr>
              <a:t>空间冗余和时间冗余是将图像信号看作为随机信号时所反映出的统计特征，因此有时把这两种冗余称为统计冗余</a:t>
            </a:r>
            <a:endParaRPr lang="en-US" altLang="zh-CN" sz="2400" dirty="0" smtClean="0">
              <a:ea typeface="宋体" pitchFamily="2" charset="-122"/>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marL="342900" lvl="1" indent="-342900">
              <a:buClr>
                <a:schemeClr val="tx2"/>
              </a:buClr>
              <a:buFont typeface="Wingdings" pitchFamily="2" charset="2"/>
              <a:buChar char="v"/>
              <a:defRPr/>
            </a:pPr>
            <a:endParaRPr lang="en-US" altLang="zh-CN" b="1" dirty="0" smtClean="0">
              <a:latin typeface="+mn-lt"/>
              <a:ea typeface="宋体" pitchFamily="2" charset="-122"/>
              <a:cs typeface="+mn-cs"/>
            </a:endParaRPr>
          </a:p>
          <a:p>
            <a:pPr>
              <a:defRPr/>
            </a:pPr>
            <a:endParaRPr lang="en-US" altLang="zh-CN" dirty="0" smtClean="0">
              <a:ea typeface="宋体" pitchFamily="2" charset="-122"/>
            </a:endParaRP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183"/>
          <p:cNvGraphicFramePr>
            <a:graphicFrameLocks noGrp="1"/>
          </p:cNvGraphicFramePr>
          <p:nvPr/>
        </p:nvGraphicFramePr>
        <p:xfrm>
          <a:off x="579438" y="500063"/>
          <a:ext cx="8135937" cy="5692458"/>
        </p:xfrm>
        <a:graphic>
          <a:graphicData uri="http://schemas.openxmlformats.org/drawingml/2006/table">
            <a:tbl>
              <a:tblPr/>
              <a:tblGrid>
                <a:gridCol w="1295400"/>
                <a:gridCol w="3168650"/>
                <a:gridCol w="3671887"/>
              </a:tblGrid>
              <a:tr h="42703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Arial" charset="0"/>
                          <a:ea typeface="黑体" pitchFamily="2" charset="-122"/>
                          <a:cs typeface="Arial" charset="0"/>
                        </a:rPr>
                        <a:t>标准</a:t>
                      </a:r>
                      <a:endParaRPr kumimoji="1" lang="zh-CN" altLang="en-US"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Arial" charset="0"/>
                          <a:ea typeface="黑体" pitchFamily="2" charset="-122"/>
                          <a:cs typeface="Arial" charset="0"/>
                        </a:rPr>
                        <a:t>JPEG 2000</a:t>
                      </a:r>
                      <a:endParaRPr kumimoji="1" lang="en-US" altLang="zh-CN" sz="16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53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标题</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连续色调静止图像的数字压缩编码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新一代静止图像压缩编码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77165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主要编码技术</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离散余弦变换（</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DCT</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知觉量化</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Zigzag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扫描</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霍夫曼编码</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算术编码</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离散小波变化（</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DWT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EBCOT</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核心算法</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ROI</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空间可扩展编码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质量可扩展编码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面向对象编码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位图形状编码</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容错编码、</a:t>
                      </a: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TCQ</a:t>
                      </a: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、零数扫描</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2825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压缩比</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2</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50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191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算法效率</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以上急剧下降</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100:1</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以上急剧衰减</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96888">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速率失真特性</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hlink"/>
                        </a:buClr>
                        <a:buSzPct val="110000"/>
                        <a:buFont typeface="Wingdings" pitchFamily="2" charset="2"/>
                        <a:buNone/>
                        <a:tabLst/>
                      </a:pPr>
                      <a:endParaRPr kumimoji="1" lang="zh-CN" altLang="en-US" sz="16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比</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JPEG</a:t>
                      </a: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提高</a:t>
                      </a: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30%</a:t>
                      </a:r>
                      <a:endParaRPr kumimoji="1" lang="en-US" altLang="zh-CN"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1133475">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应用场合</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smtClean="0">
                          <a:ln>
                            <a:noFill/>
                          </a:ln>
                          <a:solidFill>
                            <a:schemeClr val="tx1"/>
                          </a:solidFill>
                          <a:effectLst/>
                          <a:latin typeface="Times New Roman" pitchFamily="18" charset="0"/>
                          <a:ea typeface="宋体" pitchFamily="2" charset="-122"/>
                          <a:cs typeface="Times New Roman" pitchFamily="18" charset="0"/>
                        </a:rPr>
                        <a:t>图像视频编辑</a:t>
                      </a:r>
                      <a:endParaRPr kumimoji="1" lang="zh-CN" altLang="en-US" sz="1600" b="0" i="0" u="none" strike="noStrike" cap="none" normalizeH="0" baseline="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Internet</a:t>
                      </a:r>
                      <a:br>
                        <a:rPr kumimoji="1"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数字照相</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数字图书馆</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电子商务</a:t>
                      </a:r>
                      <a:b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br>
                      <a:r>
                        <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打印、扫描、传真、遥感</a:t>
                      </a:r>
                      <a:endParaRPr kumimoji="1" lang="zh-CN" altLang="en-US" sz="1600" b="0" i="0" u="none" strike="noStrike" cap="none" normalizeH="0" baseline="0" dirty="0" smtClean="0">
                        <a:ln>
                          <a:noFill/>
                        </a:ln>
                        <a:solidFill>
                          <a:schemeClr val="tx1"/>
                        </a:solidFill>
                        <a:effectLst/>
                        <a:latin typeface="Times New Roman" pitchFamily="18"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117797" name="TextBox 5"/>
          <p:cNvSpPr txBox="1">
            <a:spLocks noChangeArrowheads="1"/>
          </p:cNvSpPr>
          <p:nvPr/>
        </p:nvSpPr>
        <p:spPr bwMode="auto">
          <a:xfrm>
            <a:off x="2786063" y="38100"/>
            <a:ext cx="3706812" cy="461963"/>
          </a:xfrm>
          <a:prstGeom prst="rect">
            <a:avLst/>
          </a:prstGeom>
          <a:noFill/>
          <a:ln w="9525">
            <a:noFill/>
            <a:miter lim="800000"/>
            <a:headEnd/>
            <a:tailEnd/>
          </a:ln>
        </p:spPr>
        <p:txBody>
          <a:bodyPr wrap="none">
            <a:spAutoFit/>
          </a:bodyPr>
          <a:lstStyle/>
          <a:p>
            <a:r>
              <a:rPr lang="en-US" altLang="zh-CN"/>
              <a:t>JPEG</a:t>
            </a:r>
            <a:r>
              <a:rPr lang="zh-CN" altLang="en-US"/>
              <a:t>与</a:t>
            </a:r>
            <a:r>
              <a:rPr lang="en-US" altLang="zh-CN"/>
              <a:t>JPEG2000</a:t>
            </a:r>
            <a:r>
              <a:rPr lang="zh-CN" altLang="en-US"/>
              <a:t>对比</a:t>
            </a:r>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1</a:t>
            </a:r>
            <a:r>
              <a:rPr lang="zh-CN" altLang="en-US" smtClean="0">
                <a:ea typeface="宋体" pitchFamily="2" charset="-122"/>
              </a:rPr>
              <a:t>）</a:t>
            </a:r>
          </a:p>
        </p:txBody>
      </p:sp>
      <p:sp>
        <p:nvSpPr>
          <p:cNvPr id="118787" name="内容占位符 2"/>
          <p:cNvSpPr>
            <a:spLocks noGrp="1"/>
          </p:cNvSpPr>
          <p:nvPr>
            <p:ph idx="1"/>
          </p:nvPr>
        </p:nvSpPr>
        <p:spPr/>
        <p:txBody>
          <a:bodyPr/>
          <a:lstStyle/>
          <a:p>
            <a:r>
              <a:rPr lang="zh-CN" altLang="en-US" smtClean="0">
                <a:ea typeface="宋体" pitchFamily="2" charset="-122"/>
              </a:rPr>
              <a:t>帧内压缩</a:t>
            </a:r>
            <a:endParaRPr lang="en-US" altLang="zh-CN" smtClean="0">
              <a:ea typeface="宋体" pitchFamily="2" charset="-122"/>
            </a:endParaRPr>
          </a:p>
          <a:p>
            <a:pPr lvl="1"/>
            <a:r>
              <a:rPr lang="zh-CN" altLang="en-US" smtClean="0">
                <a:latin typeface="宋体" pitchFamily="2" charset="-122"/>
                <a:ea typeface="宋体" pitchFamily="2" charset="-122"/>
              </a:rPr>
              <a:t>也称为空间压缩。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当压缩一帧视频时，仅考虑本帧的数据而不考虑相邻帧之间的冗余信息，这实际上与静态图像压缩类似。</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帧内一般采用有损压缩算法。</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由于帧内压缩时各个帧之间没有相互关系，所以压缩后的视频数据仍可以以帧为单位进行编辑。</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帧内压缩一般达不到很高的压缩</a:t>
            </a:r>
            <a:endParaRPr lang="en-US" altLang="zh-CN" smtClean="0">
              <a:latin typeface="Arial" pitchFamily="34" charset="0"/>
              <a:ea typeface="宋体" pitchFamily="2" charset="-122"/>
            </a:endParaRPr>
          </a:p>
        </p:txBody>
      </p:sp>
      <p:sp>
        <p:nvSpPr>
          <p:cNvPr id="1187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2</a:t>
            </a:r>
            <a:r>
              <a:rPr lang="zh-CN" altLang="en-US" smtClean="0">
                <a:ea typeface="宋体" pitchFamily="2" charset="-122"/>
              </a:rPr>
              <a:t>）</a:t>
            </a:r>
          </a:p>
        </p:txBody>
      </p:sp>
      <p:sp>
        <p:nvSpPr>
          <p:cNvPr id="119811" name="内容占位符 2"/>
          <p:cNvSpPr>
            <a:spLocks noGrp="1"/>
          </p:cNvSpPr>
          <p:nvPr>
            <p:ph idx="1"/>
          </p:nvPr>
        </p:nvSpPr>
        <p:spPr/>
        <p:txBody>
          <a:bodyPr/>
          <a:lstStyle/>
          <a:p>
            <a:r>
              <a:rPr lang="zh-CN" altLang="en-US" smtClean="0">
                <a:ea typeface="宋体" pitchFamily="2" charset="-122"/>
              </a:rPr>
              <a:t>帧间压缩</a:t>
            </a:r>
            <a:endParaRPr lang="en-US" altLang="zh-CN" smtClean="0">
              <a:ea typeface="宋体" pitchFamily="2" charset="-122"/>
            </a:endParaRPr>
          </a:p>
          <a:p>
            <a:pPr lvl="1"/>
            <a:r>
              <a:rPr lang="zh-CN" altLang="en-US" smtClean="0">
                <a:latin typeface="宋体" pitchFamily="2" charset="-122"/>
                <a:ea typeface="宋体" pitchFamily="2" charset="-122"/>
              </a:rPr>
              <a:t>也称为时间压缩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通过比较时间轴上不同帧之间的数据进行压缩。</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帧间压缩一般是有损的。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采用帧间压缩基于许多视频或动画的连续前后两帧具有很大的相关性，或者说前后两帧信息变化很小的特点。</a:t>
            </a:r>
            <a:endParaRPr lang="zh-CN" altLang="en-US" smtClean="0">
              <a:latin typeface="Arial" pitchFamily="34" charset="0"/>
              <a:ea typeface="宋体" pitchFamily="2" charset="-122"/>
            </a:endParaRPr>
          </a:p>
        </p:txBody>
      </p:sp>
      <p:sp>
        <p:nvSpPr>
          <p:cNvPr id="1198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lang="zh-CN" altLang="en-US" smtClean="0">
                <a:ea typeface="宋体" pitchFamily="2" charset="-122"/>
              </a:rPr>
              <a:t>视频压缩的基本概念（</a:t>
            </a:r>
            <a:r>
              <a:rPr lang="en-US" altLang="zh-CN" smtClean="0">
                <a:ea typeface="宋体" pitchFamily="2" charset="-122"/>
              </a:rPr>
              <a:t>3</a:t>
            </a:r>
            <a:r>
              <a:rPr lang="zh-CN" altLang="en-US" smtClean="0">
                <a:ea typeface="宋体" pitchFamily="2" charset="-122"/>
              </a:rPr>
              <a:t>）</a:t>
            </a:r>
          </a:p>
        </p:txBody>
      </p:sp>
      <p:sp>
        <p:nvSpPr>
          <p:cNvPr id="120835" name="内容占位符 2"/>
          <p:cNvSpPr>
            <a:spLocks noGrp="1"/>
          </p:cNvSpPr>
          <p:nvPr>
            <p:ph idx="1"/>
          </p:nvPr>
        </p:nvSpPr>
        <p:spPr>
          <a:xfrm>
            <a:off x="285750" y="1143000"/>
            <a:ext cx="8401050" cy="4929188"/>
          </a:xfrm>
        </p:spPr>
        <p:txBody>
          <a:bodyPr/>
          <a:lstStyle/>
          <a:p>
            <a:r>
              <a:rPr lang="zh-CN" altLang="en-US" sz="2800" smtClean="0">
                <a:ea typeface="宋体" pitchFamily="2" charset="-122"/>
              </a:rPr>
              <a:t>对称编码与不对称编码</a:t>
            </a:r>
            <a:endParaRPr lang="en-US" altLang="zh-CN" sz="2800" smtClean="0">
              <a:ea typeface="宋体" pitchFamily="2" charset="-122"/>
            </a:endParaRPr>
          </a:p>
          <a:p>
            <a:pPr lvl="1">
              <a:lnSpc>
                <a:spcPct val="130000"/>
              </a:lnSpc>
            </a:pPr>
            <a:r>
              <a:rPr lang="zh-CN" altLang="en-US" sz="2400" smtClean="0">
                <a:latin typeface="宋体" pitchFamily="2" charset="-122"/>
                <a:ea typeface="宋体" pitchFamily="2" charset="-122"/>
              </a:rPr>
              <a:t>对称意味着压缩和解压缩占用相同的计算处理能力和时间。</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对称算法适合实时压缩和传送视频，如视频会议应用就以采用对称的压缩编码算法为好。</a:t>
            </a:r>
            <a:r>
              <a:rPr lang="zh-CN" altLang="en-US" sz="2400" smtClean="0">
                <a:latin typeface="Arial" pitchFamily="34" charset="0"/>
                <a:ea typeface="宋体" pitchFamily="2" charset="-122"/>
              </a:rPr>
              <a:t> </a:t>
            </a:r>
          </a:p>
          <a:p>
            <a:pPr lvl="1">
              <a:lnSpc>
                <a:spcPct val="130000"/>
              </a:lnSpc>
            </a:pPr>
            <a:r>
              <a:rPr lang="zh-CN" altLang="en-US" sz="2400" smtClean="0">
                <a:latin typeface="宋体" pitchFamily="2" charset="-122"/>
                <a:ea typeface="宋体" pitchFamily="2" charset="-122"/>
              </a:rPr>
              <a:t>不对称或非对称意味着压缩时需要花费大量的处理能力和时间，而解压缩时则能较好的实时回放，即以不同的速度进行压缩和解压缩。</a:t>
            </a:r>
            <a:endParaRPr lang="en-US" altLang="zh-CN" sz="2400" smtClean="0">
              <a:latin typeface="宋体" pitchFamily="2" charset="-122"/>
              <a:ea typeface="宋体" pitchFamily="2" charset="-122"/>
            </a:endParaRPr>
          </a:p>
          <a:p>
            <a:pPr lvl="1">
              <a:lnSpc>
                <a:spcPct val="130000"/>
              </a:lnSpc>
            </a:pPr>
            <a:r>
              <a:rPr lang="zh-CN" altLang="en-US" sz="2400" smtClean="0">
                <a:latin typeface="宋体" pitchFamily="2" charset="-122"/>
                <a:ea typeface="宋体" pitchFamily="2" charset="-122"/>
              </a:rPr>
              <a:t>一般来说，压缩一段视频的时间比回放（解压缩）该视频的时间要多得多。</a:t>
            </a:r>
            <a:endParaRPr lang="zh-CN" altLang="en-US" sz="2400" smtClean="0">
              <a:latin typeface="Arial" pitchFamily="34" charset="0"/>
              <a:ea typeface="宋体" pitchFamily="2" charset="-122"/>
            </a:endParaRPr>
          </a:p>
        </p:txBody>
      </p:sp>
      <p:sp>
        <p:nvSpPr>
          <p:cNvPr id="1208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标题 1"/>
          <p:cNvSpPr>
            <a:spLocks noGrp="1"/>
          </p:cNvSpPr>
          <p:nvPr>
            <p:ph type="title"/>
          </p:nvPr>
        </p:nvSpPr>
        <p:spPr/>
        <p:txBody>
          <a:bodyPr/>
          <a:lstStyle/>
          <a:p>
            <a:r>
              <a:rPr lang="zh-CN" altLang="en-US" smtClean="0">
                <a:ea typeface="宋体" pitchFamily="2" charset="-122"/>
              </a:rPr>
              <a:t>运动图像的压缩依据</a:t>
            </a:r>
          </a:p>
        </p:txBody>
      </p:sp>
      <p:sp>
        <p:nvSpPr>
          <p:cNvPr id="121859" name="内容占位符 2"/>
          <p:cNvSpPr>
            <a:spLocks noGrp="1"/>
          </p:cNvSpPr>
          <p:nvPr>
            <p:ph idx="1"/>
          </p:nvPr>
        </p:nvSpPr>
        <p:spPr/>
        <p:txBody>
          <a:bodyPr/>
          <a:lstStyle/>
          <a:p>
            <a:r>
              <a:rPr lang="zh-CN" altLang="en-US" smtClean="0">
                <a:latin typeface="宋体" pitchFamily="2" charset="-122"/>
                <a:ea typeface="宋体" pitchFamily="2" charset="-122"/>
              </a:rPr>
              <a:t>运动图像序列中有许多重复的数据，使用数学方法来表示这些重复数据就可以减少数据量</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无损压缩技术</a:t>
            </a:r>
            <a:endParaRPr lang="en-US" altLang="zh-CN" smtClean="0">
              <a:latin typeface="宋体" pitchFamily="2" charset="-122"/>
              <a:ea typeface="宋体" pitchFamily="2" charset="-122"/>
            </a:endParaRPr>
          </a:p>
          <a:p>
            <a:r>
              <a:rPr lang="zh-CN" altLang="en-US" smtClean="0">
                <a:latin typeface="宋体" pitchFamily="2" charset="-122"/>
                <a:ea typeface="宋体" pitchFamily="2" charset="-122"/>
              </a:rPr>
              <a:t>人的眼睛对图像细节和颜色的辨认有一个极限，把超过极限的部分去掉，这也就达到了压缩数据的目的</a:t>
            </a:r>
            <a:endParaRPr lang="en-US" altLang="zh-CN" smtClean="0">
              <a:latin typeface="宋体" pitchFamily="2" charset="-122"/>
              <a:ea typeface="宋体" pitchFamily="2" charset="-122"/>
            </a:endParaRPr>
          </a:p>
          <a:p>
            <a:pPr lvl="1"/>
            <a:r>
              <a:rPr lang="zh-CN" altLang="en-US" smtClean="0">
                <a:latin typeface="宋体" pitchFamily="2" charset="-122"/>
                <a:ea typeface="宋体" pitchFamily="2" charset="-122"/>
              </a:rPr>
              <a:t>有损压缩技术</a:t>
            </a:r>
          </a:p>
        </p:txBody>
      </p:sp>
      <p:sp>
        <p:nvSpPr>
          <p:cNvPr id="1218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lang="en-US" altLang="zh-CN" smtClean="0">
                <a:ea typeface="宋体" pitchFamily="2" charset="-122"/>
              </a:rPr>
              <a:t>MPEG</a:t>
            </a:r>
            <a:r>
              <a:rPr lang="zh-CN" altLang="en-US" smtClean="0">
                <a:latin typeface="宋体" pitchFamily="2" charset="-122"/>
                <a:ea typeface="宋体" pitchFamily="2" charset="-122"/>
              </a:rPr>
              <a:t>标准概述</a:t>
            </a:r>
            <a:endParaRPr lang="zh-CN" altLang="en-US" smtClean="0">
              <a:ea typeface="宋体" pitchFamily="2" charset="-122"/>
            </a:endParaRPr>
          </a:p>
        </p:txBody>
      </p:sp>
      <p:sp>
        <p:nvSpPr>
          <p:cNvPr id="122883" name="内容占位符 2"/>
          <p:cNvSpPr>
            <a:spLocks noGrp="1"/>
          </p:cNvSpPr>
          <p:nvPr>
            <p:ph idx="1"/>
          </p:nvPr>
        </p:nvSpPr>
        <p:spPr>
          <a:xfrm>
            <a:off x="428625" y="1143000"/>
            <a:ext cx="8391847" cy="4929188"/>
          </a:xfrm>
        </p:spPr>
        <p:txBody>
          <a:bodyPr/>
          <a:lstStyle/>
          <a:p>
            <a:r>
              <a:rPr lang="en-US" altLang="zh-CN" sz="2400" dirty="0" smtClean="0">
                <a:ea typeface="宋体" pitchFamily="2" charset="-122"/>
              </a:rPr>
              <a:t>MPEG</a:t>
            </a:r>
            <a:r>
              <a:rPr lang="zh-CN" altLang="en-US" sz="2400" dirty="0" smtClean="0">
                <a:latin typeface="宋体" pitchFamily="2" charset="-122"/>
                <a:ea typeface="宋体" pitchFamily="2" charset="-122"/>
              </a:rPr>
              <a:t>（</a:t>
            </a:r>
            <a:r>
              <a:rPr lang="en-US" altLang="zh-CN" sz="2400" dirty="0" smtClean="0">
                <a:ea typeface="宋体" pitchFamily="2" charset="-122"/>
              </a:rPr>
              <a:t>Moving Picture Export Group</a:t>
            </a:r>
            <a:r>
              <a:rPr lang="zh-CN" altLang="en-US" sz="2400" dirty="0" smtClean="0">
                <a:latin typeface="宋体" pitchFamily="2" charset="-122"/>
                <a:ea typeface="宋体" pitchFamily="2" charset="-122"/>
              </a:rPr>
              <a:t>）</a:t>
            </a:r>
            <a:r>
              <a:rPr lang="zh-CN" altLang="en-US" sz="2400" dirty="0" smtClean="0">
                <a:ea typeface="宋体" pitchFamily="2" charset="-122"/>
              </a:rPr>
              <a:t>是在</a:t>
            </a:r>
            <a:r>
              <a:rPr lang="en-US" altLang="zh-CN" sz="2400" dirty="0" smtClean="0">
                <a:ea typeface="宋体" pitchFamily="2" charset="-122"/>
              </a:rPr>
              <a:t>1988</a:t>
            </a:r>
            <a:r>
              <a:rPr lang="zh-CN" altLang="en-US" sz="2400" dirty="0" smtClean="0">
                <a:ea typeface="宋体" pitchFamily="2" charset="-122"/>
              </a:rPr>
              <a:t>年由国际标准化组织</a:t>
            </a:r>
            <a:r>
              <a:rPr lang="en-US" altLang="zh-CN" sz="2400" dirty="0" smtClean="0">
                <a:ea typeface="宋体" pitchFamily="2" charset="-122"/>
              </a:rPr>
              <a:t>(International Organization for Standardization ) ISO</a:t>
            </a:r>
            <a:r>
              <a:rPr lang="zh-CN" altLang="en-US" sz="2400" dirty="0" smtClean="0">
                <a:ea typeface="宋体" pitchFamily="2" charset="-122"/>
              </a:rPr>
              <a:t>和国际电工委员会</a:t>
            </a:r>
            <a:r>
              <a:rPr lang="en-US" altLang="zh-CN" sz="2400" dirty="0" smtClean="0">
                <a:ea typeface="宋体" pitchFamily="2" charset="-122"/>
              </a:rPr>
              <a:t>(International Electro-technical Commission ) IEC</a:t>
            </a:r>
            <a:r>
              <a:rPr lang="zh-CN" altLang="en-US" sz="2400" dirty="0" smtClean="0">
                <a:ea typeface="宋体" pitchFamily="2" charset="-122"/>
              </a:rPr>
              <a:t>联合成立的专家组，负责开发满足各种应用的运动图像及其伴音的编码、解码和它们的同步等国际标准。这个专家组开发的标准称为</a:t>
            </a:r>
            <a:r>
              <a:rPr lang="en-US" altLang="zh-CN" sz="2400" dirty="0" smtClean="0">
                <a:ea typeface="宋体" pitchFamily="2" charset="-122"/>
              </a:rPr>
              <a:t>MPEG</a:t>
            </a:r>
            <a:r>
              <a:rPr lang="zh-CN" altLang="en-US" sz="2400" dirty="0" smtClean="0">
                <a:ea typeface="宋体" pitchFamily="2" charset="-122"/>
              </a:rPr>
              <a:t>标准</a:t>
            </a:r>
            <a:endParaRPr lang="en-US" altLang="zh-CN" sz="2400" dirty="0" smtClean="0">
              <a:ea typeface="宋体" pitchFamily="2" charset="-122"/>
            </a:endParaRPr>
          </a:p>
          <a:p>
            <a:r>
              <a:rPr lang="zh-CN" altLang="en-US" sz="2400" dirty="0" smtClean="0">
                <a:latin typeface="宋体" pitchFamily="2" charset="-122"/>
                <a:ea typeface="宋体" pitchFamily="2" charset="-122"/>
              </a:rPr>
              <a:t>一般来说，</a:t>
            </a:r>
            <a:r>
              <a:rPr lang="en-US" altLang="zh-CN" sz="2400" dirty="0" smtClean="0">
                <a:ea typeface="宋体" pitchFamily="2" charset="-122"/>
              </a:rPr>
              <a:t>MPEG</a:t>
            </a:r>
            <a:r>
              <a:rPr lang="zh-CN" altLang="en-US" sz="2400" dirty="0" smtClean="0">
                <a:latin typeface="宋体" pitchFamily="2" charset="-122"/>
                <a:ea typeface="宋体" pitchFamily="2" charset="-122"/>
              </a:rPr>
              <a:t>标准分为</a:t>
            </a:r>
            <a:r>
              <a:rPr lang="en-US" altLang="zh-CN" sz="2400" dirty="0" smtClean="0">
                <a:ea typeface="宋体" pitchFamily="2" charset="-122"/>
              </a:rPr>
              <a:t>MPEG</a:t>
            </a:r>
            <a:r>
              <a:rPr lang="zh-CN" altLang="en-US" sz="2400" dirty="0" smtClean="0">
                <a:latin typeface="宋体" pitchFamily="2" charset="-122"/>
                <a:ea typeface="宋体" pitchFamily="2" charset="-122"/>
              </a:rPr>
              <a:t>视频、</a:t>
            </a:r>
            <a:r>
              <a:rPr lang="en-US" altLang="zh-CN" sz="2400" dirty="0" smtClean="0">
                <a:ea typeface="宋体" pitchFamily="2" charset="-122"/>
              </a:rPr>
              <a:t>MPEG</a:t>
            </a:r>
            <a:r>
              <a:rPr lang="zh-CN" altLang="en-US" sz="2400" dirty="0" smtClean="0">
                <a:latin typeface="宋体" pitchFamily="2" charset="-122"/>
                <a:ea typeface="宋体" pitchFamily="2" charset="-122"/>
              </a:rPr>
              <a:t>音频和</a:t>
            </a:r>
            <a:r>
              <a:rPr lang="en-US" altLang="zh-CN" sz="2400" dirty="0" smtClean="0">
                <a:ea typeface="宋体" pitchFamily="2" charset="-122"/>
              </a:rPr>
              <a:t>MPEG</a:t>
            </a:r>
            <a:r>
              <a:rPr lang="zh-CN" altLang="en-US" sz="2400" dirty="0" smtClean="0">
                <a:ea typeface="宋体" pitchFamily="2" charset="-122"/>
              </a:rPr>
              <a:t>系统</a:t>
            </a:r>
            <a:r>
              <a:rPr lang="zh-CN" altLang="en-US" sz="2400" dirty="0" smtClean="0">
                <a:latin typeface="宋体" pitchFamily="2" charset="-122"/>
                <a:ea typeface="宋体" pitchFamily="2" charset="-122"/>
              </a:rPr>
              <a:t>三个部分</a:t>
            </a:r>
          </a:p>
          <a:p>
            <a:r>
              <a:rPr lang="en-US" altLang="zh-CN" sz="2400" dirty="0" smtClean="0">
                <a:ea typeface="宋体" pitchFamily="2" charset="-122"/>
              </a:rPr>
              <a:t>MPEG</a:t>
            </a:r>
            <a:r>
              <a:rPr lang="zh-CN" altLang="en-US" sz="2400" dirty="0" smtClean="0">
                <a:ea typeface="宋体" pitchFamily="2" charset="-122"/>
              </a:rPr>
              <a:t>系列国际标准已经成为影响最大的多媒体技术标准，对数字电视、视听消费电子产品、多媒体通信等信息产业中的重要产品将产生深远的影响</a:t>
            </a:r>
            <a:endParaRPr lang="en-US" altLang="zh-CN" sz="2400" dirty="0" smtClean="0">
              <a:ea typeface="宋体" pitchFamily="2" charset="-122"/>
            </a:endParaRPr>
          </a:p>
          <a:p>
            <a:endParaRPr lang="en-US" altLang="zh-CN" dirty="0" smtClean="0">
              <a:latin typeface="宋体" pitchFamily="2" charset="-122"/>
              <a:ea typeface="宋体" pitchFamily="2" charset="-122"/>
            </a:endParaRPr>
          </a:p>
          <a:p>
            <a:endParaRPr lang="zh-CN" altLang="en-US" dirty="0" smtClean="0">
              <a:ea typeface="宋体" pitchFamily="2" charset="-122"/>
            </a:endParaRPr>
          </a:p>
        </p:txBody>
      </p:sp>
      <p:sp>
        <p:nvSpPr>
          <p:cNvPr id="1228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标题 1"/>
          <p:cNvSpPr>
            <a:spLocks noGrp="1"/>
          </p:cNvSpPr>
          <p:nvPr>
            <p:ph type="title"/>
          </p:nvPr>
        </p:nvSpPr>
        <p:spPr/>
        <p:txBody>
          <a:bodyPr/>
          <a:lstStyle/>
          <a:p>
            <a:r>
              <a:rPr lang="zh-CN" altLang="en-US" smtClean="0">
                <a:latin typeface="宋体" pitchFamily="2" charset="-122"/>
                <a:ea typeface="宋体" pitchFamily="2" charset="-122"/>
              </a:rPr>
              <a:t>开发和正在开发的</a:t>
            </a:r>
            <a:r>
              <a:rPr lang="en-US" altLang="zh-CN" smtClean="0">
                <a:ea typeface="宋体" pitchFamily="2" charset="-122"/>
              </a:rPr>
              <a:t>MPEG</a:t>
            </a:r>
            <a:r>
              <a:rPr lang="zh-CN" altLang="en-US" smtClean="0">
                <a:latin typeface="宋体" pitchFamily="2" charset="-122"/>
                <a:ea typeface="宋体" pitchFamily="2" charset="-122"/>
              </a:rPr>
              <a:t>标准</a:t>
            </a:r>
            <a:endParaRPr lang="zh-CN" altLang="en-US" smtClean="0">
              <a:ea typeface="宋体" pitchFamily="2" charset="-122"/>
            </a:endParaRPr>
          </a:p>
        </p:txBody>
      </p:sp>
      <p:sp>
        <p:nvSpPr>
          <p:cNvPr id="123907" name="内容占位符 2"/>
          <p:cNvSpPr>
            <a:spLocks noGrp="1"/>
          </p:cNvSpPr>
          <p:nvPr>
            <p:ph idx="1"/>
          </p:nvPr>
        </p:nvSpPr>
        <p:spPr>
          <a:xfrm>
            <a:off x="357188" y="1143000"/>
            <a:ext cx="8572500" cy="4929188"/>
          </a:xfrm>
        </p:spPr>
        <p:txBody>
          <a:bodyPr/>
          <a:lstStyle/>
          <a:p>
            <a:r>
              <a:rPr lang="en-US" altLang="zh-CN" sz="2800" dirty="0" smtClean="0">
                <a:ea typeface="宋体" pitchFamily="2" charset="-122"/>
              </a:rPr>
              <a:t>MPEG-1</a:t>
            </a:r>
            <a:r>
              <a:rPr lang="zh-CN" altLang="en-US" sz="2800" dirty="0" smtClean="0">
                <a:ea typeface="宋体" pitchFamily="2" charset="-122"/>
              </a:rPr>
              <a:t>：运动图像数字压缩标准，</a:t>
            </a:r>
            <a:r>
              <a:rPr lang="en-US" altLang="zh-CN" sz="2800" dirty="0" smtClean="0">
                <a:ea typeface="宋体" pitchFamily="2" charset="-122"/>
              </a:rPr>
              <a:t>1992</a:t>
            </a:r>
            <a:r>
              <a:rPr lang="zh-CN" altLang="en-US" sz="2800" dirty="0" smtClean="0">
                <a:ea typeface="宋体" pitchFamily="2" charset="-122"/>
              </a:rPr>
              <a:t>年正式发布</a:t>
            </a:r>
            <a:endParaRPr lang="en-US" altLang="zh-CN" sz="2800" dirty="0" smtClean="0">
              <a:ea typeface="宋体" pitchFamily="2" charset="-122"/>
            </a:endParaRPr>
          </a:p>
          <a:p>
            <a:r>
              <a:rPr lang="en-US" altLang="zh-CN" sz="2800" dirty="0" smtClean="0">
                <a:ea typeface="宋体" pitchFamily="2" charset="-122"/>
              </a:rPr>
              <a:t>MPEG-2</a:t>
            </a:r>
            <a:r>
              <a:rPr lang="zh-CN" altLang="en-US" sz="2800" dirty="0" smtClean="0">
                <a:ea typeface="宋体" pitchFamily="2" charset="-122"/>
              </a:rPr>
              <a:t>：运动图像数字压缩标准</a:t>
            </a:r>
            <a:endParaRPr lang="en-US" altLang="zh-CN" sz="2800" dirty="0" smtClean="0">
              <a:ea typeface="宋体" pitchFamily="2" charset="-122"/>
            </a:endParaRPr>
          </a:p>
          <a:p>
            <a:r>
              <a:rPr lang="en-US" altLang="zh-CN" sz="2800" dirty="0" smtClean="0">
                <a:ea typeface="宋体" pitchFamily="2" charset="-122"/>
              </a:rPr>
              <a:t>MPEG-3</a:t>
            </a:r>
            <a:r>
              <a:rPr lang="zh-CN" altLang="en-US" sz="2800" dirty="0" smtClean="0">
                <a:ea typeface="宋体" pitchFamily="2" charset="-122"/>
              </a:rPr>
              <a:t>：已于</a:t>
            </a:r>
            <a:r>
              <a:rPr lang="en-US" altLang="zh-CN" sz="2800" dirty="0" smtClean="0">
                <a:ea typeface="宋体" pitchFamily="2" charset="-122"/>
              </a:rPr>
              <a:t>1992</a:t>
            </a:r>
            <a:r>
              <a:rPr lang="zh-CN" altLang="en-US" sz="2800" dirty="0" smtClean="0">
                <a:ea typeface="宋体" pitchFamily="2" charset="-122"/>
              </a:rPr>
              <a:t>年</a:t>
            </a:r>
            <a:r>
              <a:rPr lang="en-US" altLang="zh-CN" sz="2800" dirty="0" smtClean="0">
                <a:ea typeface="宋体" pitchFamily="2" charset="-122"/>
              </a:rPr>
              <a:t>7</a:t>
            </a:r>
            <a:r>
              <a:rPr lang="zh-CN" altLang="en-US" sz="2800" dirty="0" smtClean="0">
                <a:ea typeface="宋体" pitchFamily="2" charset="-122"/>
              </a:rPr>
              <a:t>月合并到高清晰度电视（</a:t>
            </a:r>
            <a:r>
              <a:rPr lang="en-US" altLang="zh-CN" sz="2800" dirty="0" smtClean="0">
                <a:ea typeface="宋体" pitchFamily="2" charset="-122"/>
              </a:rPr>
              <a:t>High-Definition TV</a:t>
            </a:r>
            <a:r>
              <a:rPr lang="zh-CN" altLang="en-US" sz="2800" dirty="0" smtClean="0">
                <a:ea typeface="宋体" pitchFamily="2" charset="-122"/>
              </a:rPr>
              <a:t>，</a:t>
            </a:r>
            <a:r>
              <a:rPr lang="en-US" altLang="zh-CN" sz="2800" dirty="0" smtClean="0">
                <a:ea typeface="宋体" pitchFamily="2" charset="-122"/>
              </a:rPr>
              <a:t>HDTV</a:t>
            </a:r>
            <a:r>
              <a:rPr lang="zh-CN" altLang="en-US" sz="2800" dirty="0" smtClean="0">
                <a:ea typeface="宋体" pitchFamily="2" charset="-122"/>
              </a:rPr>
              <a:t>）工作组</a:t>
            </a:r>
            <a:endParaRPr lang="en-US" altLang="zh-CN" sz="2800" dirty="0" smtClean="0">
              <a:ea typeface="宋体" pitchFamily="2" charset="-122"/>
            </a:endParaRPr>
          </a:p>
          <a:p>
            <a:r>
              <a:rPr lang="en-US" altLang="zh-CN" sz="2800" dirty="0" smtClean="0">
                <a:ea typeface="宋体" pitchFamily="2" charset="-122"/>
              </a:rPr>
              <a:t>MPEG-4</a:t>
            </a:r>
            <a:r>
              <a:rPr lang="zh-CN" altLang="en-US" sz="2800" dirty="0" smtClean="0">
                <a:ea typeface="宋体" pitchFamily="2" charset="-122"/>
              </a:rPr>
              <a:t>：运动图像数字压缩标准及多媒体应用标准，</a:t>
            </a:r>
            <a:r>
              <a:rPr lang="en-US" altLang="zh-CN" sz="2800" dirty="0" smtClean="0">
                <a:ea typeface="宋体" pitchFamily="2" charset="-122"/>
              </a:rPr>
              <a:t>1999</a:t>
            </a:r>
            <a:r>
              <a:rPr lang="zh-CN" altLang="en-US" sz="2800" dirty="0" smtClean="0">
                <a:ea typeface="宋体" pitchFamily="2" charset="-122"/>
              </a:rPr>
              <a:t>年发布</a:t>
            </a:r>
            <a:endParaRPr lang="en-US" altLang="zh-CN" sz="2800" dirty="0" smtClean="0">
              <a:ea typeface="宋体" pitchFamily="2" charset="-122"/>
            </a:endParaRPr>
          </a:p>
          <a:p>
            <a:r>
              <a:rPr lang="en-US" altLang="zh-CN" sz="2800" dirty="0" smtClean="0">
                <a:ea typeface="宋体" pitchFamily="2" charset="-122"/>
              </a:rPr>
              <a:t>MPEG-7</a:t>
            </a:r>
            <a:r>
              <a:rPr lang="zh-CN" altLang="en-US" sz="2800" dirty="0" smtClean="0">
                <a:ea typeface="宋体" pitchFamily="2" charset="-122"/>
              </a:rPr>
              <a:t>：多媒体内容描述接口</a:t>
            </a:r>
            <a:endParaRPr lang="en-US" altLang="zh-CN" sz="2800" dirty="0" smtClean="0">
              <a:ea typeface="宋体" pitchFamily="2" charset="-122"/>
            </a:endParaRPr>
          </a:p>
          <a:p>
            <a:r>
              <a:rPr lang="en-US" altLang="zh-CN" sz="2800" dirty="0" smtClean="0">
                <a:ea typeface="宋体" pitchFamily="2" charset="-122"/>
              </a:rPr>
              <a:t>MPEG-21</a:t>
            </a:r>
            <a:r>
              <a:rPr lang="zh-CN" altLang="en-US" sz="2800" dirty="0" smtClean="0">
                <a:ea typeface="宋体" pitchFamily="2" charset="-122"/>
              </a:rPr>
              <a:t>：</a:t>
            </a:r>
            <a:r>
              <a:rPr lang="zh-CN" altLang="en-US" sz="2800" dirty="0" smtClean="0">
                <a:latin typeface="宋体" pitchFamily="2" charset="-122"/>
                <a:ea typeface="宋体" pitchFamily="2" charset="-122"/>
              </a:rPr>
              <a:t>多媒体框架和综合应用方面的框架。该标准致力于在大范围的网络上实现透明的传输和对多媒体资源的充分利用</a:t>
            </a:r>
            <a:endParaRPr lang="zh-CN" altLang="en-US" sz="2800" dirty="0" smtClean="0">
              <a:ea typeface="宋体" pitchFamily="2" charset="-122"/>
            </a:endParaRPr>
          </a:p>
        </p:txBody>
      </p:sp>
      <p:sp>
        <p:nvSpPr>
          <p:cNvPr id="1239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概述</a:t>
            </a:r>
          </a:p>
        </p:txBody>
      </p:sp>
      <p:sp>
        <p:nvSpPr>
          <p:cNvPr id="124931" name="内容占位符 2"/>
          <p:cNvSpPr>
            <a:spLocks noGrp="1"/>
          </p:cNvSpPr>
          <p:nvPr>
            <p:ph idx="1"/>
          </p:nvPr>
        </p:nvSpPr>
        <p:spPr>
          <a:xfrm>
            <a:off x="1000125" y="1357313"/>
            <a:ext cx="7892355" cy="4714875"/>
          </a:xfrm>
        </p:spPr>
        <p:txBody>
          <a:bodyPr/>
          <a:lstStyle/>
          <a:p>
            <a:r>
              <a:rPr lang="zh-CN" altLang="en-US" sz="2800" dirty="0" smtClean="0">
                <a:latin typeface="宋体" pitchFamily="2" charset="-122"/>
                <a:ea typeface="宋体" pitchFamily="2" charset="-122"/>
              </a:rPr>
              <a:t>标准名称为</a:t>
            </a:r>
            <a:r>
              <a:rPr lang="zh-CN" altLang="en-US" sz="2800" dirty="0" smtClean="0">
                <a:latin typeface="Arial" pitchFamily="34" charset="0"/>
                <a:ea typeface="宋体" pitchFamily="2" charset="-122"/>
              </a:rPr>
              <a:t>“</a:t>
            </a:r>
            <a:r>
              <a:rPr lang="zh-CN" altLang="en-US" sz="2800" dirty="0" smtClean="0">
                <a:latin typeface="宋体" pitchFamily="2" charset="-122"/>
                <a:ea typeface="宋体" pitchFamily="2" charset="-122"/>
              </a:rPr>
              <a:t>信息技术</a:t>
            </a:r>
            <a:r>
              <a:rPr lang="en-US" altLang="zh-CN" sz="2800" dirty="0" smtClean="0">
                <a:ea typeface="宋体" pitchFamily="2" charset="-122"/>
              </a:rPr>
              <a:t>——</a:t>
            </a:r>
            <a:r>
              <a:rPr lang="zh-CN" altLang="en-US" sz="2800" dirty="0" smtClean="0">
                <a:latin typeface="宋体" pitchFamily="2" charset="-122"/>
                <a:ea typeface="宋体" pitchFamily="2" charset="-122"/>
              </a:rPr>
              <a:t>用于数据速率高达大约</a:t>
            </a:r>
            <a:r>
              <a:rPr lang="en-US" altLang="zh-CN" sz="2800" dirty="0" smtClean="0">
                <a:ea typeface="宋体" pitchFamily="2" charset="-122"/>
              </a:rPr>
              <a:t>1.5 Mb/s</a:t>
            </a:r>
            <a:r>
              <a:rPr lang="zh-CN" altLang="en-US" sz="2800" dirty="0" smtClean="0">
                <a:latin typeface="宋体" pitchFamily="2" charset="-122"/>
                <a:ea typeface="宋体" pitchFamily="2" charset="-122"/>
              </a:rPr>
              <a:t>的数字存储媒体的电视图像和伴音编码”，视频</a:t>
            </a:r>
            <a:r>
              <a:rPr lang="en-US" altLang="zh-CN" sz="2800" dirty="0" smtClean="0">
                <a:ea typeface="宋体" pitchFamily="2" charset="-122"/>
              </a:rPr>
              <a:t>1.2Mbps</a:t>
            </a:r>
            <a:r>
              <a:rPr lang="zh-CN" altLang="en-US" sz="2800" dirty="0" smtClean="0">
                <a:ea typeface="宋体" pitchFamily="2" charset="-122"/>
              </a:rPr>
              <a:t>，音频</a:t>
            </a:r>
            <a:r>
              <a:rPr lang="en-US" altLang="zh-CN" sz="2800" dirty="0" smtClean="0">
                <a:ea typeface="宋体" pitchFamily="2" charset="-122"/>
              </a:rPr>
              <a:t>256kbps</a:t>
            </a:r>
          </a:p>
          <a:p>
            <a:r>
              <a:rPr lang="zh-CN" altLang="en-US" sz="2800" dirty="0" smtClean="0"/>
              <a:t>在</a:t>
            </a:r>
            <a:r>
              <a:rPr lang="en-US" altLang="zh-CN" sz="2800" dirty="0" smtClean="0"/>
              <a:t>1988</a:t>
            </a:r>
            <a:r>
              <a:rPr lang="zh-CN" altLang="en-US" sz="2800" dirty="0" smtClean="0"/>
              <a:t>年提出，并于</a:t>
            </a:r>
            <a:r>
              <a:rPr lang="en-US" altLang="zh-CN" sz="2800" dirty="0" smtClean="0"/>
              <a:t>1992</a:t>
            </a:r>
            <a:r>
              <a:rPr lang="zh-CN" altLang="en-US" sz="2800" dirty="0" smtClean="0"/>
              <a:t>年</a:t>
            </a:r>
            <a:r>
              <a:rPr lang="en-US" altLang="zh-CN" sz="2800" dirty="0" smtClean="0"/>
              <a:t>11</a:t>
            </a:r>
            <a:r>
              <a:rPr lang="zh-CN" altLang="en-US" sz="2800" dirty="0" smtClean="0"/>
              <a:t>月通过，</a:t>
            </a:r>
            <a:r>
              <a:rPr lang="en-US" altLang="zh-CN" sz="2800" dirty="0" smtClean="0"/>
              <a:t>1993</a:t>
            </a:r>
            <a:r>
              <a:rPr lang="zh-CN" altLang="en-US" sz="2800" dirty="0" smtClean="0"/>
              <a:t>年</a:t>
            </a:r>
            <a:r>
              <a:rPr lang="en-US" altLang="zh-CN" sz="2800" dirty="0" smtClean="0"/>
              <a:t>8</a:t>
            </a:r>
            <a:r>
              <a:rPr lang="zh-CN" altLang="en-US" sz="2800" dirty="0" smtClean="0"/>
              <a:t>月作为</a:t>
            </a:r>
            <a:r>
              <a:rPr lang="en-US" altLang="zh-CN" sz="2800" dirty="0" smtClean="0"/>
              <a:t>ISO/IEC 11172</a:t>
            </a:r>
            <a:r>
              <a:rPr lang="zh-CN" altLang="en-US" sz="2800" dirty="0" smtClean="0"/>
              <a:t>标准公布</a:t>
            </a:r>
            <a:endParaRPr lang="en-US" altLang="zh-CN" sz="2800" dirty="0" smtClean="0">
              <a:ea typeface="宋体" pitchFamily="2" charset="-122"/>
            </a:endParaRPr>
          </a:p>
          <a:p>
            <a:r>
              <a:rPr lang="zh-CN" altLang="en-US" sz="2800" dirty="0" smtClean="0">
                <a:latin typeface="宋体" pitchFamily="2" charset="-122"/>
                <a:ea typeface="宋体" pitchFamily="2" charset="-122"/>
              </a:rPr>
              <a:t>处理的是标准图像交换格式的电视</a:t>
            </a:r>
            <a:endParaRPr lang="en-US" altLang="zh-CN" sz="2800" dirty="0" smtClean="0">
              <a:latin typeface="宋体" pitchFamily="2" charset="-122"/>
              <a:ea typeface="宋体" pitchFamily="2" charset="-122"/>
            </a:endParaRPr>
          </a:p>
          <a:p>
            <a:pPr lvl="1"/>
            <a:r>
              <a:rPr lang="en-US" altLang="zh-CN" dirty="0" smtClean="0">
                <a:latin typeface="+mn-ea"/>
                <a:ea typeface="+mn-ea"/>
              </a:rPr>
              <a:t>NTSC</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×240</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×30</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pPr lvl="1"/>
            <a:r>
              <a:rPr lang="en-US" altLang="zh-CN" dirty="0" smtClean="0">
                <a:latin typeface="+mn-ea"/>
                <a:ea typeface="+mn-ea"/>
              </a:rPr>
              <a:t>PAL</a:t>
            </a:r>
            <a:r>
              <a:rPr lang="zh-CN" altLang="en-US" dirty="0" smtClean="0">
                <a:latin typeface="+mn-ea"/>
                <a:ea typeface="+mn-ea"/>
              </a:rPr>
              <a:t>制：</a:t>
            </a:r>
            <a:r>
              <a:rPr lang="en-US" altLang="zh-CN" dirty="0" smtClean="0">
                <a:latin typeface="+mn-ea"/>
                <a:ea typeface="+mn-ea"/>
              </a:rPr>
              <a:t>352</a:t>
            </a:r>
            <a:r>
              <a:rPr lang="zh-CN" altLang="en-US" dirty="0" smtClean="0">
                <a:latin typeface="+mn-ea"/>
                <a:ea typeface="+mn-ea"/>
              </a:rPr>
              <a:t>像素</a:t>
            </a:r>
            <a:r>
              <a:rPr lang="en-US" altLang="zh-CN" dirty="0" smtClean="0">
                <a:latin typeface="+mn-ea"/>
                <a:ea typeface="+mn-ea"/>
              </a:rPr>
              <a:t>×288</a:t>
            </a:r>
            <a:r>
              <a:rPr lang="zh-CN" altLang="en-US" dirty="0" smtClean="0">
                <a:latin typeface="+mn-ea"/>
                <a:ea typeface="+mn-ea"/>
              </a:rPr>
              <a:t>行</a:t>
            </a:r>
            <a:r>
              <a:rPr lang="en-US" altLang="zh-CN" dirty="0" smtClean="0">
                <a:latin typeface="+mn-ea"/>
                <a:ea typeface="+mn-ea"/>
              </a:rPr>
              <a:t>/</a:t>
            </a:r>
            <a:r>
              <a:rPr lang="zh-CN" altLang="en-US" dirty="0" smtClean="0">
                <a:latin typeface="+mn-ea"/>
                <a:ea typeface="+mn-ea"/>
              </a:rPr>
              <a:t>帧</a:t>
            </a:r>
            <a:r>
              <a:rPr lang="en-US" altLang="zh-CN" dirty="0" smtClean="0">
                <a:latin typeface="+mn-ea"/>
                <a:ea typeface="+mn-ea"/>
              </a:rPr>
              <a:t>×25</a:t>
            </a:r>
            <a:r>
              <a:rPr lang="zh-CN" altLang="en-US" dirty="0" smtClean="0">
                <a:latin typeface="+mn-ea"/>
                <a:ea typeface="+mn-ea"/>
              </a:rPr>
              <a:t>帧</a:t>
            </a:r>
            <a:r>
              <a:rPr lang="en-US" altLang="zh-CN" dirty="0" smtClean="0">
                <a:latin typeface="+mn-ea"/>
                <a:ea typeface="+mn-ea"/>
              </a:rPr>
              <a:t>/</a:t>
            </a:r>
            <a:r>
              <a:rPr lang="zh-CN" altLang="en-US" dirty="0" smtClean="0">
                <a:latin typeface="+mn-ea"/>
                <a:ea typeface="+mn-ea"/>
              </a:rPr>
              <a:t>秒</a:t>
            </a:r>
            <a:endParaRPr lang="en-US" altLang="zh-CN" dirty="0" smtClean="0">
              <a:latin typeface="+mn-ea"/>
              <a:ea typeface="+mn-ea"/>
            </a:endParaRPr>
          </a:p>
          <a:p>
            <a:r>
              <a:rPr lang="zh-CN" altLang="en-US" sz="2800" dirty="0" smtClean="0">
                <a:latin typeface="宋体" pitchFamily="2" charset="-122"/>
                <a:ea typeface="宋体" pitchFamily="2" charset="-122"/>
              </a:rPr>
              <a:t>压缩的</a:t>
            </a:r>
            <a:r>
              <a:rPr lang="zh-CN" altLang="en-US" sz="2800" dirty="0" smtClean="0">
                <a:ea typeface="宋体" pitchFamily="2" charset="-122"/>
              </a:rPr>
              <a:t>输出速率定义在</a:t>
            </a:r>
            <a:r>
              <a:rPr lang="en-US" altLang="zh-CN" sz="2800" dirty="0" smtClean="0">
                <a:ea typeface="宋体" pitchFamily="2" charset="-122"/>
              </a:rPr>
              <a:t>1.5 Mb/s</a:t>
            </a:r>
            <a:r>
              <a:rPr lang="zh-CN" altLang="en-US" sz="2800" dirty="0" smtClean="0">
                <a:ea typeface="宋体" pitchFamily="2" charset="-122"/>
              </a:rPr>
              <a:t>以下</a:t>
            </a:r>
            <a:endParaRPr lang="en-US" altLang="zh-CN" sz="2800" dirty="0" smtClean="0">
              <a:ea typeface="宋体" pitchFamily="2" charset="-122"/>
            </a:endParaRPr>
          </a:p>
        </p:txBody>
      </p:sp>
      <p:sp>
        <p:nvSpPr>
          <p:cNvPr id="1249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组成</a:t>
            </a:r>
          </a:p>
        </p:txBody>
      </p:sp>
      <p:sp>
        <p:nvSpPr>
          <p:cNvPr id="125955" name="内容占位符 2"/>
          <p:cNvSpPr>
            <a:spLocks noGrp="1"/>
          </p:cNvSpPr>
          <p:nvPr>
            <p:ph idx="1"/>
          </p:nvPr>
        </p:nvSpPr>
        <p:spPr/>
        <p:txBody>
          <a:bodyPr/>
          <a:lstStyle/>
          <a:p>
            <a:r>
              <a:rPr lang="zh-CN" altLang="en-US" sz="2800" dirty="0" smtClean="0">
                <a:ea typeface="宋体" pitchFamily="2" charset="-122"/>
              </a:rPr>
              <a:t>系统：第一部分说明了如何根据第二部分（视频）以及第三部分（音频）的规定，对音频和视频进行复合编码，满足同步的要求</a:t>
            </a:r>
            <a:endParaRPr lang="en-US" altLang="zh-CN" sz="2800" dirty="0" smtClean="0">
              <a:ea typeface="宋体" pitchFamily="2" charset="-122"/>
            </a:endParaRPr>
          </a:p>
          <a:p>
            <a:r>
              <a:rPr lang="zh-CN" altLang="en-US" sz="2800" dirty="0" smtClean="0">
                <a:ea typeface="宋体" pitchFamily="2" charset="-122"/>
              </a:rPr>
              <a:t>视频：视频数据的编码和解码</a:t>
            </a:r>
            <a:endParaRPr lang="en-US" altLang="zh-CN" sz="2800" dirty="0" smtClean="0">
              <a:ea typeface="宋体" pitchFamily="2" charset="-122"/>
            </a:endParaRPr>
          </a:p>
          <a:p>
            <a:r>
              <a:rPr lang="zh-CN" altLang="en-US" sz="2800" dirty="0" smtClean="0">
                <a:ea typeface="宋体" pitchFamily="2" charset="-122"/>
              </a:rPr>
              <a:t>音频：声音数据的编码和解码</a:t>
            </a:r>
            <a:endParaRPr lang="en-US" altLang="zh-CN" sz="2800" dirty="0" smtClean="0">
              <a:ea typeface="宋体" pitchFamily="2" charset="-122"/>
            </a:endParaRPr>
          </a:p>
          <a:p>
            <a:r>
              <a:rPr lang="zh-CN" altLang="en-US" sz="2800" dirty="0" smtClean="0">
                <a:ea typeface="宋体" pitchFamily="2" charset="-122"/>
              </a:rPr>
              <a:t>一致性测试：说明了检验解码器或编码器的输出比特流符合前三部分规定的过程</a:t>
            </a:r>
            <a:endParaRPr lang="en-US" altLang="zh-CN" sz="2800" dirty="0" smtClean="0">
              <a:ea typeface="宋体" pitchFamily="2" charset="-122"/>
            </a:endParaRPr>
          </a:p>
          <a:p>
            <a:r>
              <a:rPr lang="zh-CN" altLang="en-US" sz="2800" dirty="0" smtClean="0">
                <a:ea typeface="宋体" pitchFamily="2" charset="-122"/>
              </a:rPr>
              <a:t>软件模拟：这部分内容是一个技术报告，</a:t>
            </a:r>
            <a:r>
              <a:rPr lang="zh-CN" altLang="en-US" sz="2800" dirty="0" smtClean="0">
                <a:latin typeface="宋体" pitchFamily="2" charset="-122"/>
              </a:rPr>
              <a:t>用完整的</a:t>
            </a:r>
            <a:r>
              <a:rPr lang="en-US" altLang="zh-CN" sz="2800" dirty="0" smtClean="0">
                <a:latin typeface="" charset="0"/>
              </a:rPr>
              <a:t>C</a:t>
            </a:r>
            <a:r>
              <a:rPr lang="zh-CN" altLang="en-US" sz="2800" dirty="0" smtClean="0">
                <a:latin typeface="宋体" pitchFamily="2" charset="-122"/>
              </a:rPr>
              <a:t>语言实现的编码和解码器</a:t>
            </a:r>
            <a:endParaRPr lang="en-US" altLang="zh-CN" sz="2800" dirty="0" smtClean="0">
              <a:ea typeface="宋体" pitchFamily="2" charset="-122"/>
            </a:endParaRPr>
          </a:p>
          <a:p>
            <a:endParaRPr lang="en-US" altLang="zh-CN" sz="2800" dirty="0" smtClean="0">
              <a:latin typeface="宋体" pitchFamily="2" charset="-122"/>
              <a:ea typeface="宋体" pitchFamily="2" charset="-122"/>
            </a:endParaRPr>
          </a:p>
          <a:p>
            <a:endParaRPr lang="zh-CN" altLang="en-US" dirty="0" smtClean="0">
              <a:ea typeface="宋体" pitchFamily="2" charset="-122"/>
            </a:endParaRPr>
          </a:p>
        </p:txBody>
      </p:sp>
      <p:sp>
        <p:nvSpPr>
          <p:cNvPr id="1259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译码器方框图</a:t>
            </a:r>
          </a:p>
        </p:txBody>
      </p:sp>
      <p:sp>
        <p:nvSpPr>
          <p:cNvPr id="12697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6980" name="Picture 4"/>
          <p:cNvPicPr>
            <a:picLocks noChangeAspect="1" noChangeArrowheads="1"/>
          </p:cNvPicPr>
          <p:nvPr/>
        </p:nvPicPr>
        <p:blipFill>
          <a:blip r:embed="rId2" cstate="print"/>
          <a:srcRect/>
          <a:stretch>
            <a:fillRect/>
          </a:stretch>
        </p:blipFill>
        <p:spPr bwMode="auto">
          <a:xfrm>
            <a:off x="768350" y="1285875"/>
            <a:ext cx="7620000" cy="4294188"/>
          </a:xfrm>
          <a:prstGeom prst="rect">
            <a:avLst/>
          </a:prstGeom>
          <a:noFill/>
          <a:ln w="9525">
            <a:noFill/>
            <a:miter lim="800000"/>
            <a:headEnd/>
            <a:tailEnd/>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标题 1"/>
          <p:cNvSpPr>
            <a:spLocks noGrp="1"/>
          </p:cNvSpPr>
          <p:nvPr>
            <p:ph type="title"/>
          </p:nvPr>
        </p:nvSpPr>
        <p:spPr/>
        <p:txBody>
          <a:bodyPr/>
          <a:lstStyle/>
          <a:p>
            <a:r>
              <a:rPr lang="zh-CN" altLang="en-US" smtClean="0">
                <a:ea typeface="宋体" pitchFamily="2" charset="-122"/>
              </a:rPr>
              <a:t>压缩的可能性（</a:t>
            </a:r>
            <a:r>
              <a:rPr lang="en-US" altLang="zh-CN" smtClean="0">
                <a:ea typeface="宋体" pitchFamily="2" charset="-122"/>
              </a:rPr>
              <a:t>2</a:t>
            </a:r>
            <a:r>
              <a:rPr lang="zh-CN" altLang="en-US" smtClean="0">
                <a:ea typeface="宋体" pitchFamily="2" charset="-122"/>
              </a:rPr>
              <a:t>）</a:t>
            </a:r>
          </a:p>
        </p:txBody>
      </p:sp>
      <p:sp>
        <p:nvSpPr>
          <p:cNvPr id="34819" name="内容占位符 2"/>
          <p:cNvSpPr>
            <a:spLocks noGrp="1"/>
          </p:cNvSpPr>
          <p:nvPr>
            <p:ph idx="1"/>
          </p:nvPr>
        </p:nvSpPr>
        <p:spPr>
          <a:xfrm>
            <a:off x="142875" y="1071563"/>
            <a:ext cx="8858250" cy="4929187"/>
          </a:xfrm>
        </p:spPr>
        <p:txBody>
          <a:bodyPr/>
          <a:lstStyle/>
          <a:p>
            <a:r>
              <a:rPr lang="zh-CN" altLang="en-US" sz="2800" smtClean="0">
                <a:ea typeface="宋体" pitchFamily="2" charset="-122"/>
              </a:rPr>
              <a:t>结构冗余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有些图像的纹理区，图像的像素值存在着明显的分布模式。</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方格状的板图案等，我们称此为结构冗余。</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已知分布模式，可以通过某一过程生成图像。</a:t>
            </a:r>
            <a:endParaRPr lang="en-US" altLang="zh-CN" sz="2400" smtClean="0">
              <a:latin typeface="Arial" pitchFamily="34" charset="0"/>
              <a:ea typeface="宋体" pitchFamily="2" charset="-122"/>
            </a:endParaRPr>
          </a:p>
          <a:p>
            <a:r>
              <a:rPr lang="zh-CN" altLang="en-US" sz="2800" smtClean="0">
                <a:ea typeface="宋体" pitchFamily="2" charset="-122"/>
              </a:rPr>
              <a:t>知识冗余</a:t>
            </a:r>
            <a:endParaRPr lang="en-US" altLang="zh-CN" sz="2800" smtClean="0">
              <a:ea typeface="宋体" pitchFamily="2" charset="-122"/>
            </a:endParaRPr>
          </a:p>
          <a:p>
            <a:pPr lvl="1"/>
            <a:r>
              <a:rPr lang="zh-CN" altLang="en-US" sz="2400" smtClean="0">
                <a:latin typeface="Arial" pitchFamily="34" charset="0"/>
                <a:ea typeface="宋体" pitchFamily="2" charset="-122"/>
              </a:rPr>
              <a:t>有些图像的理解与某些知识有相当大的相关性。</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例如：狗的图像有固定的结构，比如，狗有四条腿，头部有眼、鼻、耳朵，有尾巴等。这类规律性的结构可由先验知识和背景知识得到，我们称此类冗余为知识冗余。</a:t>
            </a:r>
            <a:endParaRPr lang="en-US" altLang="zh-CN" sz="2400" smtClean="0">
              <a:latin typeface="Arial" pitchFamily="34" charset="0"/>
              <a:ea typeface="宋体" pitchFamily="2" charset="-122"/>
            </a:endParaRPr>
          </a:p>
          <a:p>
            <a:r>
              <a:rPr lang="zh-CN" altLang="en-US" sz="2800" smtClean="0">
                <a:ea typeface="宋体" pitchFamily="2" charset="-122"/>
              </a:rPr>
              <a:t>视觉冗余</a:t>
            </a:r>
            <a:endParaRPr lang="en-US" altLang="zh-CN" sz="2800" smtClean="0">
              <a:ea typeface="宋体" pitchFamily="2" charset="-122"/>
            </a:endParaRPr>
          </a:p>
          <a:p>
            <a:pPr lvl="1"/>
            <a:r>
              <a:rPr lang="zh-CN" altLang="en-US" sz="2400" smtClean="0">
                <a:latin typeface="Arial" pitchFamily="34" charset="0"/>
                <a:ea typeface="宋体" pitchFamily="2" charset="-122"/>
              </a:rPr>
              <a:t>人类视觉系统的一般分辨能力估计为26灰度等级，而一般图像的量化采用的是28的灰度等级。像这样的冗余，我们称之为视觉冗余</a:t>
            </a:r>
            <a:endParaRPr lang="en-US" altLang="zh-CN" sz="2400" smtClean="0">
              <a:latin typeface="Arial" pitchFamily="34" charset="0"/>
              <a:ea typeface="宋体" pitchFamily="2" charset="-122"/>
            </a:endParaRPr>
          </a:p>
          <a:p>
            <a:pPr lvl="1"/>
            <a:endParaRPr lang="zh-CN" altLang="en-US" sz="2400" smtClean="0">
              <a:latin typeface="Arial" pitchFamily="34" charset="0"/>
              <a:ea typeface="宋体" pitchFamily="2" charset="-122"/>
            </a:endParaRPr>
          </a:p>
          <a:p>
            <a:pPr lvl="1"/>
            <a:endParaRPr lang="en-US" altLang="zh-CN" sz="2400" smtClean="0">
              <a:latin typeface="Arial" pitchFamily="34" charset="0"/>
              <a:ea typeface="宋体" pitchFamily="2" charset="-122"/>
            </a:endParaRPr>
          </a:p>
          <a:p>
            <a:endParaRPr lang="zh-CN" altLang="en-US" smtClean="0">
              <a:ea typeface="宋体" pitchFamily="2" charset="-122"/>
            </a:endParaRP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标题 1"/>
          <p:cNvSpPr>
            <a:spLocks noGrp="1"/>
          </p:cNvSpPr>
          <p:nvPr>
            <p:ph type="title"/>
          </p:nvPr>
        </p:nvSpPr>
        <p:spPr/>
        <p:txBody>
          <a:bodyPr/>
          <a:lstStyle/>
          <a:p>
            <a:r>
              <a:rPr lang="zh-CN" altLang="en-US" smtClean="0">
                <a:ea typeface="宋体" pitchFamily="2" charset="-122"/>
              </a:rPr>
              <a:t>运动图像压缩的基本方法</a:t>
            </a:r>
          </a:p>
        </p:txBody>
      </p:sp>
      <p:sp>
        <p:nvSpPr>
          <p:cNvPr id="128003" name="内容占位符 2"/>
          <p:cNvSpPr>
            <a:spLocks noGrp="1"/>
          </p:cNvSpPr>
          <p:nvPr>
            <p:ph idx="1"/>
          </p:nvPr>
        </p:nvSpPr>
        <p:spPr/>
        <p:txBody>
          <a:bodyPr/>
          <a:lstStyle/>
          <a:p>
            <a:r>
              <a:rPr lang="zh-CN" altLang="en-US" smtClean="0">
                <a:ea typeface="宋体" pitchFamily="2" charset="-122"/>
              </a:rPr>
              <a:t>在空间方向上，图像数据压缩采用</a:t>
            </a:r>
            <a:r>
              <a:rPr lang="en-US" altLang="zh-CN" smtClean="0">
                <a:ea typeface="宋体" pitchFamily="2" charset="-122"/>
              </a:rPr>
              <a:t>JPEG</a:t>
            </a:r>
            <a:r>
              <a:rPr lang="zh-CN" altLang="en-US" smtClean="0">
                <a:ea typeface="宋体" pitchFamily="2" charset="-122"/>
              </a:rPr>
              <a:t>（</a:t>
            </a:r>
            <a:r>
              <a:rPr lang="en-US" altLang="zh-CN" smtClean="0">
                <a:ea typeface="宋体" pitchFamily="2" charset="-122"/>
              </a:rPr>
              <a:t>Joint Photographic Experts Group</a:t>
            </a:r>
            <a:r>
              <a:rPr lang="zh-CN" altLang="en-US" smtClean="0">
                <a:ea typeface="宋体" pitchFamily="2" charset="-122"/>
              </a:rPr>
              <a:t>）压缩算法来去掉冗余信息</a:t>
            </a:r>
            <a:endParaRPr lang="en-US" altLang="zh-CN" smtClean="0">
              <a:ea typeface="宋体" pitchFamily="2" charset="-122"/>
            </a:endParaRPr>
          </a:p>
          <a:p>
            <a:r>
              <a:rPr lang="zh-CN" altLang="en-US" smtClean="0">
                <a:ea typeface="宋体" pitchFamily="2" charset="-122"/>
              </a:rPr>
              <a:t>在时间方向上，图像数据压缩采用移动补偿（</a:t>
            </a:r>
            <a:r>
              <a:rPr lang="en-US" altLang="zh-CN" smtClean="0">
                <a:ea typeface="宋体" pitchFamily="2" charset="-122"/>
              </a:rPr>
              <a:t>Motion Compensation</a:t>
            </a:r>
            <a:r>
              <a:rPr lang="zh-CN" altLang="en-US" smtClean="0">
                <a:ea typeface="宋体" pitchFamily="2" charset="-122"/>
              </a:rPr>
              <a:t>）算法来去掉冗余信息</a:t>
            </a:r>
          </a:p>
        </p:txBody>
      </p:sp>
      <p:sp>
        <p:nvSpPr>
          <p:cNvPr id="1280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视频的结构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视频序列也称图像序列，它是随机选取节目的一个基本单元</a:t>
            </a:r>
            <a:endParaRPr lang="en-US" altLang="zh-CN" sz="2400" dirty="0" smtClean="0"/>
          </a:p>
          <a:p>
            <a:r>
              <a:rPr lang="zh-CN" altLang="en-US" sz="2400" dirty="0" smtClean="0"/>
              <a:t>图像组是将一个图像序列中连续的几个图像组成一个小组，简称为</a:t>
            </a:r>
            <a:r>
              <a:rPr lang="en-US" altLang="zh-CN" sz="2400" dirty="0" smtClean="0"/>
              <a:t>GOP</a:t>
            </a:r>
          </a:p>
          <a:p>
            <a:r>
              <a:rPr lang="zh-CN" altLang="en-US" sz="2400" dirty="0" smtClean="0"/>
              <a:t>图像是一个独立的显示单元，也是图像编码的基本单元，可分为</a:t>
            </a:r>
            <a:r>
              <a:rPr lang="en-US" altLang="zh-CN" sz="2400" dirty="0" smtClean="0"/>
              <a:t>I，P</a:t>
            </a:r>
            <a:r>
              <a:rPr lang="zh-CN" altLang="en-US" sz="2400" dirty="0" smtClean="0"/>
              <a:t>和</a:t>
            </a:r>
            <a:r>
              <a:rPr lang="en-US" altLang="zh-CN" sz="2400" dirty="0" smtClean="0"/>
              <a:t>B</a:t>
            </a:r>
            <a:r>
              <a:rPr lang="zh-CN" altLang="en-US" sz="2400" dirty="0" smtClean="0"/>
              <a:t>三种编码图像</a:t>
            </a:r>
            <a:endParaRPr lang="en-US" altLang="zh-CN" sz="2400" dirty="0" smtClean="0"/>
          </a:p>
          <a:p>
            <a:r>
              <a:rPr lang="zh-CN" altLang="en-US" sz="2400" dirty="0" smtClean="0"/>
              <a:t>像条是发生误码且不可纠正时，数据重新获得同步，从而能正常解码的基本单元</a:t>
            </a:r>
            <a:endParaRPr lang="en-US" altLang="zh-CN" sz="2400" dirty="0" smtClean="0"/>
          </a:p>
          <a:p>
            <a:r>
              <a:rPr lang="zh-CN" altLang="en-US" sz="2400" dirty="0" smtClean="0"/>
              <a:t>宏块是运动预测的基本单元。运动估计以宏块为单位，借此得到最佳匹配宏块的运动矢量。运动预测只对亮度阵列进行，对应的色差阵列其运动估计使用和亮度阵列相同的运动矢量</a:t>
            </a:r>
            <a:endParaRPr lang="en-US" altLang="zh-CN" sz="2400" dirty="0" smtClean="0"/>
          </a:p>
          <a:p>
            <a:r>
              <a:rPr lang="zh-CN" altLang="en-US" sz="2400" dirty="0" smtClean="0"/>
              <a:t>块或称像块，是</a:t>
            </a:r>
            <a:r>
              <a:rPr lang="en-US" altLang="zh-CN" sz="2400" dirty="0" smtClean="0"/>
              <a:t>DCT</a:t>
            </a:r>
            <a:r>
              <a:rPr lang="zh-CN" altLang="en-US" sz="2400" dirty="0" smtClean="0"/>
              <a:t>变换的基本单元</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标题 1"/>
          <p:cNvSpPr>
            <a:spLocks noGrp="1"/>
          </p:cNvSpPr>
          <p:nvPr>
            <p:ph type="title"/>
          </p:nvPr>
        </p:nvSpPr>
        <p:spPr/>
        <p:txBody>
          <a:bodyPr/>
          <a:lstStyle/>
          <a:p>
            <a:endParaRPr lang="zh-CN" altLang="en-US" smtClean="0">
              <a:ea typeface="宋体" pitchFamily="2" charset="-122"/>
            </a:endParaRPr>
          </a:p>
        </p:txBody>
      </p:sp>
      <p:sp>
        <p:nvSpPr>
          <p:cNvPr id="12902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29028" name="Picture 2"/>
          <p:cNvPicPr>
            <a:picLocks noChangeAspect="1" noChangeArrowheads="1"/>
          </p:cNvPicPr>
          <p:nvPr/>
        </p:nvPicPr>
        <p:blipFill>
          <a:blip r:embed="rId2" cstate="print"/>
          <a:srcRect/>
          <a:stretch>
            <a:fillRect/>
          </a:stretch>
        </p:blipFill>
        <p:spPr bwMode="auto">
          <a:xfrm>
            <a:off x="209550" y="571500"/>
            <a:ext cx="8724900" cy="5572125"/>
          </a:xfrm>
          <a:prstGeom prst="rect">
            <a:avLst/>
          </a:prstGeom>
          <a:noFill/>
          <a:ln w="9525">
            <a:noFill/>
            <a:miter lim="800000"/>
            <a:headEnd/>
            <a:tailEnd/>
          </a:ln>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0051" name="Picture 3"/>
          <p:cNvPicPr>
            <a:picLocks noChangeAspect="1" noChangeArrowheads="1"/>
          </p:cNvPicPr>
          <p:nvPr/>
        </p:nvPicPr>
        <p:blipFill>
          <a:blip r:embed="rId2" cstate="print"/>
          <a:srcRect/>
          <a:stretch>
            <a:fillRect/>
          </a:stretch>
        </p:blipFill>
        <p:spPr bwMode="auto">
          <a:xfrm>
            <a:off x="1428750" y="428625"/>
            <a:ext cx="6357938" cy="5786438"/>
          </a:xfrm>
          <a:prstGeom prst="rect">
            <a:avLst/>
          </a:prstGeom>
          <a:noFill/>
          <a:ln w="9525">
            <a:noFill/>
            <a:miter lim="800000"/>
            <a:headEnd/>
            <a:tailEnd/>
          </a:ln>
        </p:spPr>
      </p:pic>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标题 1"/>
          <p:cNvSpPr>
            <a:spLocks noGrp="1"/>
          </p:cNvSpPr>
          <p:nvPr>
            <p:ph type="title"/>
          </p:nvPr>
        </p:nvSpPr>
        <p:spPr/>
        <p:txBody>
          <a:bodyPr/>
          <a:lstStyle/>
          <a:p>
            <a:r>
              <a:rPr lang="zh-CN" altLang="en-US" smtClean="0">
                <a:ea typeface="宋体" pitchFamily="2" charset="-122"/>
              </a:rPr>
              <a:t>运动图像分类及排序（</a:t>
            </a:r>
            <a:r>
              <a:rPr lang="en-US" altLang="zh-CN" smtClean="0">
                <a:ea typeface="宋体" pitchFamily="2" charset="-122"/>
              </a:rPr>
              <a:t>1</a:t>
            </a:r>
            <a:r>
              <a:rPr lang="zh-CN" altLang="en-US" smtClean="0">
                <a:ea typeface="宋体" pitchFamily="2" charset="-122"/>
              </a:rPr>
              <a:t>）</a:t>
            </a:r>
          </a:p>
        </p:txBody>
      </p:sp>
      <p:sp>
        <p:nvSpPr>
          <p:cNvPr id="131075" name="内容占位符 2"/>
          <p:cNvSpPr>
            <a:spLocks noGrp="1"/>
          </p:cNvSpPr>
          <p:nvPr>
            <p:ph idx="1"/>
          </p:nvPr>
        </p:nvSpPr>
        <p:spPr>
          <a:xfrm>
            <a:off x="600075" y="1052736"/>
            <a:ext cx="8258175" cy="5328592"/>
          </a:xfrm>
        </p:spPr>
        <p:txBody>
          <a:bodyPr/>
          <a:lstStyle/>
          <a:p>
            <a:r>
              <a:rPr lang="zh-CN" altLang="en-US" sz="2400" dirty="0" smtClean="0">
                <a:ea typeface="宋体" pitchFamily="2" charset="-122"/>
              </a:rPr>
              <a:t>为保证图像质量基本不降低而又能够获得高的压缩比，</a:t>
            </a:r>
            <a:r>
              <a:rPr lang="en-US" altLang="zh-CN" sz="2400" dirty="0" smtClean="0">
                <a:ea typeface="宋体" pitchFamily="2" charset="-122"/>
              </a:rPr>
              <a:t>MPEG</a:t>
            </a:r>
            <a:r>
              <a:rPr lang="zh-CN" altLang="en-US" sz="2400" dirty="0" smtClean="0">
                <a:ea typeface="宋体" pitchFamily="2" charset="-122"/>
              </a:rPr>
              <a:t>标准定义了三种图像：帧内图（</a:t>
            </a:r>
            <a:r>
              <a:rPr lang="en-US" altLang="zh-CN" sz="2400" dirty="0" err="1" smtClean="0">
                <a:ea typeface="宋体" pitchFamily="2" charset="-122"/>
              </a:rPr>
              <a:t>Intrapictures</a:t>
            </a:r>
            <a:r>
              <a:rPr lang="en-US" altLang="zh-CN" sz="2400" dirty="0" smtClean="0">
                <a:ea typeface="宋体" pitchFamily="2" charset="-122"/>
              </a:rPr>
              <a:t> I</a:t>
            </a:r>
            <a:r>
              <a:rPr lang="zh-CN" altLang="en-US" sz="2400" dirty="0" smtClean="0">
                <a:ea typeface="宋体" pitchFamily="2" charset="-122"/>
              </a:rPr>
              <a:t>），预测图（</a:t>
            </a:r>
            <a:r>
              <a:rPr lang="en-US" altLang="zh-CN" sz="2400" dirty="0" smtClean="0">
                <a:ea typeface="宋体" pitchFamily="2" charset="-122"/>
              </a:rPr>
              <a:t>Predicted Pictures P</a:t>
            </a:r>
            <a:r>
              <a:rPr lang="zh-CN" altLang="en-US" sz="2400" dirty="0" smtClean="0">
                <a:ea typeface="宋体" pitchFamily="2" charset="-122"/>
              </a:rPr>
              <a:t>）和插补图，即双向预测图（</a:t>
            </a:r>
            <a:r>
              <a:rPr lang="en-US" altLang="zh-CN" sz="2400" dirty="0" smtClean="0">
                <a:ea typeface="宋体" pitchFamily="2" charset="-122"/>
              </a:rPr>
              <a:t>Bidirectional Prediction B</a:t>
            </a:r>
            <a:r>
              <a:rPr lang="zh-CN" altLang="en-US" sz="2400" dirty="0" smtClean="0">
                <a:ea typeface="宋体" pitchFamily="2" charset="-122"/>
              </a:rPr>
              <a:t>）</a:t>
            </a:r>
            <a:endParaRPr lang="en-US" altLang="zh-CN" sz="2400" dirty="0" smtClean="0">
              <a:ea typeface="宋体" pitchFamily="2" charset="-122"/>
            </a:endParaRPr>
          </a:p>
          <a:p>
            <a:r>
              <a:rPr lang="en-US" altLang="zh-CN" sz="2400" dirty="0" smtClean="0">
                <a:ea typeface="宋体" pitchFamily="2" charset="-122"/>
              </a:rPr>
              <a:t>I</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ea typeface="宋体" pitchFamily="2" charset="-122"/>
              </a:rPr>
              <a:t>采用帧内编码方式，即只利用了单帧图像内的空间相关性，而没有利用时间相关性。</a:t>
            </a:r>
            <a:r>
              <a:rPr lang="en-US" altLang="zh-CN" sz="2000" dirty="0" smtClean="0">
                <a:ea typeface="宋体" pitchFamily="2" charset="-122"/>
              </a:rPr>
              <a:t>I</a:t>
            </a:r>
            <a:r>
              <a:rPr lang="zh-CN" altLang="en-US" sz="2000" dirty="0" smtClean="0">
                <a:ea typeface="宋体" pitchFamily="2" charset="-122"/>
              </a:rPr>
              <a:t>帧使用帧内压缩，不使用运动补偿</a:t>
            </a:r>
            <a:endParaRPr lang="en-US" altLang="zh-CN" sz="2000" dirty="0" smtClean="0">
              <a:ea typeface="宋体" pitchFamily="2" charset="-122"/>
            </a:endParaRPr>
          </a:p>
          <a:p>
            <a:pPr lvl="1"/>
            <a:r>
              <a:rPr lang="zh-CN" altLang="en-US" sz="2000" dirty="0" smtClean="0">
                <a:latin typeface="Arial" pitchFamily="34" charset="0"/>
                <a:ea typeface="宋体" pitchFamily="2" charset="-122"/>
              </a:rPr>
              <a:t>只用了较低的压缩率，所占数据的信息量较大</a:t>
            </a:r>
            <a:endParaRPr lang="en-US" altLang="zh-CN" sz="2000" dirty="0" smtClean="0">
              <a:ea typeface="宋体" pitchFamily="2" charset="-122"/>
            </a:endParaRPr>
          </a:p>
          <a:p>
            <a:pPr lvl="1"/>
            <a:r>
              <a:rPr lang="zh-CN" altLang="en-US" sz="2000" dirty="0" smtClean="0">
                <a:ea typeface="宋体" pitchFamily="2" charset="-122"/>
              </a:rPr>
              <a:t>由于</a:t>
            </a:r>
            <a:r>
              <a:rPr lang="en-US" altLang="zh-CN" sz="2000" dirty="0" smtClean="0">
                <a:ea typeface="宋体" pitchFamily="2" charset="-122"/>
              </a:rPr>
              <a:t>I</a:t>
            </a:r>
            <a:r>
              <a:rPr lang="zh-CN" altLang="en-US" sz="2000" dirty="0" smtClean="0">
                <a:ea typeface="宋体" pitchFamily="2" charset="-122"/>
              </a:rPr>
              <a:t>帧不依赖其它帧，</a:t>
            </a:r>
            <a:r>
              <a:rPr lang="zh-CN" altLang="en-US" sz="2000" dirty="0" smtClean="0">
                <a:latin typeface="Arial" pitchFamily="34" charset="0"/>
                <a:ea typeface="宋体" pitchFamily="2" charset="-122"/>
              </a:rPr>
              <a:t>为解码器随机访问图像码流提供了定位点</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ea typeface="宋体" pitchFamily="2" charset="-122"/>
            </a:endParaRPr>
          </a:p>
          <a:p>
            <a:r>
              <a:rPr lang="en-US" altLang="zh-CN" sz="2400" dirty="0" smtClean="0"/>
              <a:t>P</a:t>
            </a:r>
            <a:r>
              <a:rPr lang="zh-CN" altLang="en-US" sz="2400" dirty="0" smtClean="0"/>
              <a:t>帧</a:t>
            </a:r>
            <a:endParaRPr lang="en-US" altLang="zh-CN" sz="2400" dirty="0" smtClean="0"/>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只采用前向时间预测，可以提高压缩效率和图像质量</a:t>
            </a:r>
            <a:endParaRPr lang="en-US" altLang="zh-CN" sz="2000" dirty="0" smtClean="0">
              <a:latin typeface="宋体" pitchFamily="2" charset="-122"/>
            </a:endParaRPr>
          </a:p>
          <a:p>
            <a:pPr lvl="1"/>
            <a:r>
              <a:rPr lang="zh-CN" altLang="en-US" sz="2000" dirty="0" smtClean="0">
                <a:latin typeface="Arial" pitchFamily="34" charset="0"/>
                <a:ea typeface="宋体" pitchFamily="2" charset="-122"/>
              </a:rPr>
              <a:t>是否会造成错误扩散？</a:t>
            </a:r>
            <a:endParaRPr lang="en-US" altLang="zh-CN" sz="2000" dirty="0" smtClean="0">
              <a:latin typeface="宋体" pitchFamily="2" charset="-122"/>
            </a:endParaRPr>
          </a:p>
        </p:txBody>
      </p:sp>
      <p:sp>
        <p:nvSpPr>
          <p:cNvPr id="1310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2</a:t>
            </a:r>
            <a:r>
              <a:rPr lang="zh-CN" altLang="en-US" dirty="0" smtClean="0">
                <a:ea typeface="宋体" pitchFamily="2" charset="-122"/>
              </a:rPr>
              <a:t>）</a:t>
            </a:r>
          </a:p>
        </p:txBody>
      </p:sp>
      <p:sp>
        <p:nvSpPr>
          <p:cNvPr id="132099" name="内容占位符 2"/>
          <p:cNvSpPr>
            <a:spLocks noGrp="1"/>
          </p:cNvSpPr>
          <p:nvPr>
            <p:ph idx="1"/>
          </p:nvPr>
        </p:nvSpPr>
        <p:spPr>
          <a:xfrm>
            <a:off x="1066800" y="1196752"/>
            <a:ext cx="7620000" cy="3312368"/>
          </a:xfrm>
        </p:spPr>
        <p:txBody>
          <a:bodyPr/>
          <a:lstStyle/>
          <a:p>
            <a:r>
              <a:rPr lang="en-US" altLang="zh-CN" sz="2400" dirty="0" smtClean="0">
                <a:ea typeface="宋体" pitchFamily="2" charset="-122"/>
              </a:rPr>
              <a:t>B</a:t>
            </a:r>
            <a:r>
              <a:rPr lang="zh-CN" altLang="en-US" sz="2400" dirty="0" smtClean="0">
                <a:ea typeface="宋体" pitchFamily="2" charset="-122"/>
              </a:rPr>
              <a:t>帧</a:t>
            </a:r>
            <a:endParaRPr lang="en-US" altLang="zh-CN" sz="2400" dirty="0" smtClean="0">
              <a:ea typeface="宋体" pitchFamily="2" charset="-122"/>
            </a:endParaRPr>
          </a:p>
          <a:p>
            <a:pPr lvl="1"/>
            <a:r>
              <a:rPr lang="zh-CN" altLang="en-US" sz="2000" dirty="0" smtClean="0">
                <a:latin typeface="宋体" pitchFamily="2" charset="-122"/>
              </a:rPr>
              <a:t>采用帧间编码方式，即同时利用了空间和时间上的相关性</a:t>
            </a:r>
            <a:endParaRPr lang="en-US" altLang="zh-CN" sz="2000" dirty="0" smtClean="0">
              <a:latin typeface="宋体" pitchFamily="2" charset="-122"/>
            </a:endParaRPr>
          </a:p>
          <a:p>
            <a:pPr lvl="1"/>
            <a:r>
              <a:rPr lang="zh-CN" altLang="en-US" sz="2000" dirty="0" smtClean="0">
                <a:latin typeface="宋体" pitchFamily="2" charset="-122"/>
              </a:rPr>
              <a:t>采用双向时间预测</a:t>
            </a:r>
            <a:endParaRPr lang="en-US" altLang="zh-CN" sz="2000" dirty="0" smtClean="0"/>
          </a:p>
          <a:p>
            <a:r>
              <a:rPr lang="zh-CN" altLang="en-US" sz="2400" dirty="0" smtClean="0"/>
              <a:t>插多少</a:t>
            </a:r>
            <a:r>
              <a:rPr lang="en-US" altLang="zh-CN" sz="2400" dirty="0" smtClean="0"/>
              <a:t>B </a:t>
            </a:r>
            <a:r>
              <a:rPr lang="zh-CN" altLang="en-US" sz="2400" dirty="0" smtClean="0"/>
              <a:t>帧合适？</a:t>
            </a:r>
            <a:endParaRPr lang="en-US" altLang="zh-CN" sz="2400" dirty="0" smtClean="0"/>
          </a:p>
          <a:p>
            <a:pPr lvl="1"/>
            <a:r>
              <a:rPr lang="zh-CN" altLang="en-US" sz="2000" dirty="0" smtClean="0"/>
              <a:t>优点：</a:t>
            </a:r>
            <a:r>
              <a:rPr lang="en-US" altLang="zh-CN" sz="2000" dirty="0" smtClean="0"/>
              <a:t>I</a:t>
            </a:r>
            <a:r>
              <a:rPr lang="zh-CN" altLang="en-US" sz="2000" dirty="0" smtClean="0"/>
              <a:t>、</a:t>
            </a:r>
            <a:r>
              <a:rPr lang="en-US" altLang="zh-CN" sz="2000" dirty="0" smtClean="0"/>
              <a:t>P</a:t>
            </a:r>
            <a:r>
              <a:rPr lang="zh-CN" altLang="en-US" sz="2000" dirty="0" smtClean="0"/>
              <a:t>之间插入的</a:t>
            </a:r>
            <a:r>
              <a:rPr lang="en-US" altLang="zh-CN" sz="2000" dirty="0" smtClean="0"/>
              <a:t>B</a:t>
            </a:r>
            <a:r>
              <a:rPr lang="zh-CN" altLang="en-US" sz="2000" dirty="0" smtClean="0"/>
              <a:t>帧越多，压缩比越高</a:t>
            </a:r>
            <a:endParaRPr lang="en-US" altLang="zh-CN" sz="2000" dirty="0" smtClean="0"/>
          </a:p>
          <a:p>
            <a:pPr lvl="1"/>
            <a:r>
              <a:rPr lang="zh-CN" altLang="en-US" sz="2000" dirty="0" smtClean="0"/>
              <a:t>缺点：编解码器所需的帧存储器也越大；其次，</a:t>
            </a:r>
            <a:r>
              <a:rPr lang="en-US" altLang="zh-CN" sz="2000" dirty="0" smtClean="0"/>
              <a:t>B</a:t>
            </a:r>
            <a:r>
              <a:rPr lang="zh-CN" altLang="en-US" sz="2000" dirty="0" smtClean="0"/>
              <a:t>帧的引入会增加编解码端的延迟，如果追求网络监视的时延，最好是不使用</a:t>
            </a:r>
            <a:r>
              <a:rPr lang="en-US" altLang="zh-CN" sz="2000" dirty="0" smtClean="0"/>
              <a:t>B</a:t>
            </a:r>
            <a:r>
              <a:rPr lang="zh-CN" altLang="en-US" sz="2000" dirty="0" smtClean="0"/>
              <a:t>帧</a:t>
            </a:r>
            <a:endParaRPr lang="en-US" altLang="zh-CN" sz="2000" dirty="0" smtClean="0"/>
          </a:p>
          <a:p>
            <a:pPr lvl="1"/>
            <a:r>
              <a:rPr lang="zh-CN" altLang="en-US" sz="2000" dirty="0" smtClean="0"/>
              <a:t>实际应用中一般两个</a:t>
            </a:r>
            <a:endParaRPr lang="en-US" altLang="zh-CN" sz="2000" dirty="0" smtClean="0"/>
          </a:p>
        </p:txBody>
      </p:sp>
      <p:sp>
        <p:nvSpPr>
          <p:cNvPr id="132100"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pic>
        <p:nvPicPr>
          <p:cNvPr id="5" name="Picture 6" descr="Image323"/>
          <p:cNvPicPr>
            <a:picLocks noChangeAspect="1" noChangeArrowheads="1"/>
          </p:cNvPicPr>
          <p:nvPr/>
        </p:nvPicPr>
        <p:blipFill>
          <a:blip r:embed="rId2" cstate="print"/>
          <a:srcRect/>
          <a:stretch>
            <a:fillRect/>
          </a:stretch>
        </p:blipFill>
        <p:spPr bwMode="auto">
          <a:xfrm>
            <a:off x="2843808" y="4756794"/>
            <a:ext cx="3571572" cy="184055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2099">
                                            <p:txEl>
                                              <p:pRg st="0" end="0"/>
                                            </p:txEl>
                                          </p:spTgt>
                                        </p:tgtEl>
                                        <p:attrNameLst>
                                          <p:attrName>style.visibility</p:attrName>
                                        </p:attrNameLst>
                                      </p:cBhvr>
                                      <p:to>
                                        <p:strVal val="visible"/>
                                      </p:to>
                                    </p:set>
                                    <p:animEffect transition="in" filter="fade">
                                      <p:cBhvr>
                                        <p:cTn id="7" dur="1000"/>
                                        <p:tgtEl>
                                          <p:spTgt spid="132099">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2099">
                                            <p:txEl>
                                              <p:pRg st="1" end="1"/>
                                            </p:txEl>
                                          </p:spTgt>
                                        </p:tgtEl>
                                        <p:attrNameLst>
                                          <p:attrName>style.visibility</p:attrName>
                                        </p:attrNameLst>
                                      </p:cBhvr>
                                      <p:to>
                                        <p:strVal val="visible"/>
                                      </p:to>
                                    </p:set>
                                    <p:animEffect transition="in" filter="fade">
                                      <p:cBhvr>
                                        <p:cTn id="10" dur="2000"/>
                                        <p:tgtEl>
                                          <p:spTgt spid="13209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2099">
                                            <p:txEl>
                                              <p:pRg st="2" end="2"/>
                                            </p:txEl>
                                          </p:spTgt>
                                        </p:tgtEl>
                                        <p:attrNameLst>
                                          <p:attrName>style.visibility</p:attrName>
                                        </p:attrNameLst>
                                      </p:cBhvr>
                                      <p:to>
                                        <p:strVal val="visible"/>
                                      </p:to>
                                    </p:set>
                                    <p:animEffect transition="in" filter="fade">
                                      <p:cBhvr>
                                        <p:cTn id="13" dur="2000"/>
                                        <p:tgtEl>
                                          <p:spTgt spid="132099">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32099">
                                            <p:txEl>
                                              <p:pRg st="3" end="3"/>
                                            </p:txEl>
                                          </p:spTgt>
                                        </p:tgtEl>
                                        <p:attrNameLst>
                                          <p:attrName>style.visibility</p:attrName>
                                        </p:attrNameLst>
                                      </p:cBhvr>
                                      <p:to>
                                        <p:strVal val="visible"/>
                                      </p:to>
                                    </p:set>
                                    <p:animEffect transition="in" filter="fade">
                                      <p:cBhvr>
                                        <p:cTn id="18" dur="1000"/>
                                        <p:tgtEl>
                                          <p:spTgt spid="132099">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2099">
                                            <p:txEl>
                                              <p:pRg st="4" end="4"/>
                                            </p:txEl>
                                          </p:spTgt>
                                        </p:tgtEl>
                                        <p:attrNameLst>
                                          <p:attrName>style.visibility</p:attrName>
                                        </p:attrNameLst>
                                      </p:cBhvr>
                                      <p:to>
                                        <p:strVal val="visible"/>
                                      </p:to>
                                    </p:set>
                                    <p:animEffect transition="in" filter="fade">
                                      <p:cBhvr>
                                        <p:cTn id="23" dur="1000"/>
                                        <p:tgtEl>
                                          <p:spTgt spid="13209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32099">
                                            <p:txEl>
                                              <p:pRg st="5" end="5"/>
                                            </p:txEl>
                                          </p:spTgt>
                                        </p:tgtEl>
                                        <p:attrNameLst>
                                          <p:attrName>style.visibility</p:attrName>
                                        </p:attrNameLst>
                                      </p:cBhvr>
                                      <p:to>
                                        <p:strVal val="visible"/>
                                      </p:to>
                                    </p:set>
                                    <p:animEffect transition="in" filter="fade">
                                      <p:cBhvr>
                                        <p:cTn id="28" dur="1000"/>
                                        <p:tgtEl>
                                          <p:spTgt spid="13209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32099">
                                            <p:txEl>
                                              <p:pRg st="6" end="6"/>
                                            </p:txEl>
                                          </p:spTgt>
                                        </p:tgtEl>
                                        <p:attrNameLst>
                                          <p:attrName>style.visibility</p:attrName>
                                        </p:attrNameLst>
                                      </p:cBhvr>
                                      <p:to>
                                        <p:strVal val="visible"/>
                                      </p:to>
                                    </p:set>
                                    <p:animEffect transition="in" filter="fade">
                                      <p:cBhvr>
                                        <p:cTn id="33" dur="1000"/>
                                        <p:tgtEl>
                                          <p:spTgt spid="13209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099" grpId="0" uiExpand="1" build="allAtOnce"/>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1066800" y="5445224"/>
            <a:ext cx="7620000" cy="936104"/>
          </a:xfrm>
        </p:spPr>
        <p:txBody>
          <a:bodyPr/>
          <a:lstStyle/>
          <a:p>
            <a:r>
              <a:rPr lang="zh-CN" altLang="en-US" sz="2400" dirty="0" smtClean="0">
                <a:ea typeface="宋体" pitchFamily="2" charset="-122"/>
              </a:rPr>
              <a:t>显示顺序</a:t>
            </a:r>
            <a:r>
              <a:rPr lang="pl-PL" altLang="zh-CN" sz="2400" dirty="0" smtClean="0"/>
              <a:t>I B B P B B P…B B I</a:t>
            </a:r>
            <a:endParaRPr lang="en-US" altLang="zh-CN" sz="2400" dirty="0" smtClean="0"/>
          </a:p>
          <a:p>
            <a:r>
              <a:rPr lang="zh-CN" altLang="en-US" sz="2400" dirty="0" smtClean="0">
                <a:ea typeface="宋体" pitchFamily="2" charset="-122"/>
              </a:rPr>
              <a:t>编解码顺序</a:t>
            </a:r>
            <a:r>
              <a:rPr lang="pl-PL" altLang="zh-CN" sz="2400" dirty="0" smtClean="0"/>
              <a:t>I P B B P B B … I B B</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09.tif"/>
          <p:cNvPicPr>
            <a:picLocks noChangeAspect="1" noChangeArrowheads="1"/>
          </p:cNvPicPr>
          <p:nvPr/>
        </p:nvPicPr>
        <p:blipFill>
          <a:blip r:embed="rId2" cstate="print"/>
          <a:srcRect/>
          <a:stretch>
            <a:fillRect/>
          </a:stretch>
        </p:blipFill>
        <p:spPr bwMode="auto">
          <a:xfrm>
            <a:off x="107604" y="980728"/>
            <a:ext cx="8999884" cy="4496817"/>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标题 1"/>
          <p:cNvSpPr>
            <a:spLocks noGrp="1"/>
          </p:cNvSpPr>
          <p:nvPr>
            <p:ph type="title"/>
          </p:nvPr>
        </p:nvSpPr>
        <p:spPr/>
        <p:txBody>
          <a:bodyPr/>
          <a:lstStyle/>
          <a:p>
            <a:r>
              <a:rPr lang="zh-CN" altLang="en-US" dirty="0" smtClean="0">
                <a:ea typeface="宋体" pitchFamily="2" charset="-122"/>
              </a:rPr>
              <a:t>运动图像分类及排序（</a:t>
            </a:r>
            <a:r>
              <a:rPr lang="en-US" altLang="zh-CN" dirty="0" smtClean="0">
                <a:ea typeface="宋体" pitchFamily="2" charset="-122"/>
              </a:rPr>
              <a:t>4</a:t>
            </a:r>
            <a:r>
              <a:rPr lang="zh-CN" altLang="en-US" dirty="0" smtClean="0">
                <a:ea typeface="宋体" pitchFamily="2" charset="-122"/>
              </a:rPr>
              <a:t>）</a:t>
            </a:r>
          </a:p>
        </p:txBody>
      </p:sp>
      <p:sp>
        <p:nvSpPr>
          <p:cNvPr id="133123" name="内容占位符 2"/>
          <p:cNvSpPr>
            <a:spLocks noGrp="1"/>
          </p:cNvSpPr>
          <p:nvPr>
            <p:ph idx="1"/>
          </p:nvPr>
        </p:nvSpPr>
        <p:spPr>
          <a:xfrm>
            <a:off x="500063" y="1143000"/>
            <a:ext cx="8186737" cy="4929188"/>
          </a:xfrm>
        </p:spPr>
        <p:txBody>
          <a:bodyPr/>
          <a:lstStyle/>
          <a:p>
            <a:r>
              <a:rPr lang="zh-CN" altLang="en-US" sz="2800" smtClean="0">
                <a:ea typeface="宋体" pitchFamily="2" charset="-122"/>
              </a:rPr>
              <a:t>图像压缩首先需要处理</a:t>
            </a:r>
            <a:r>
              <a:rPr lang="en-US" altLang="zh-CN" sz="2800" smtClean="0">
                <a:ea typeface="宋体" pitchFamily="2" charset="-122"/>
              </a:rPr>
              <a:t>I</a:t>
            </a:r>
            <a:r>
              <a:rPr lang="zh-CN" altLang="en-US" sz="2800" smtClean="0">
                <a:ea typeface="宋体" pitchFamily="2" charset="-122"/>
              </a:rPr>
              <a:t>帧图像，然后是对应的前向预测图像</a:t>
            </a:r>
            <a:r>
              <a:rPr lang="en-US" altLang="zh-CN" sz="2800" smtClean="0">
                <a:ea typeface="宋体" pitchFamily="2" charset="-122"/>
              </a:rPr>
              <a:t>P</a:t>
            </a:r>
            <a:r>
              <a:rPr lang="zh-CN" altLang="en-US" sz="2800" smtClean="0">
                <a:ea typeface="宋体" pitchFamily="2" charset="-122"/>
              </a:rPr>
              <a:t>，在两者的基础上才处理</a:t>
            </a:r>
            <a:r>
              <a:rPr lang="en-US" altLang="zh-CN" sz="2800" smtClean="0">
                <a:ea typeface="宋体" pitchFamily="2" charset="-122"/>
              </a:rPr>
              <a:t>B</a:t>
            </a:r>
            <a:r>
              <a:rPr lang="zh-CN" altLang="en-US" sz="2800" smtClean="0">
                <a:ea typeface="宋体" pitchFamily="2" charset="-122"/>
              </a:rPr>
              <a:t>图像</a:t>
            </a:r>
            <a:endParaRPr lang="en-US" altLang="zh-CN" sz="2800" smtClean="0">
              <a:ea typeface="宋体" pitchFamily="2" charset="-122"/>
            </a:endParaRPr>
          </a:p>
          <a:p>
            <a:r>
              <a:rPr lang="en-US" altLang="zh-CN" sz="2800" smtClean="0">
                <a:ea typeface="宋体" pitchFamily="2" charset="-122"/>
              </a:rPr>
              <a:t>MPEG</a:t>
            </a:r>
            <a:r>
              <a:rPr lang="zh-CN" altLang="en-US" sz="2800" smtClean="0">
                <a:ea typeface="宋体" pitchFamily="2" charset="-122"/>
              </a:rPr>
              <a:t>编码器算法允许选择</a:t>
            </a:r>
            <a:r>
              <a:rPr lang="en-US" altLang="zh-CN" sz="2800" smtClean="0">
                <a:ea typeface="宋体" pitchFamily="2" charset="-122"/>
              </a:rPr>
              <a:t>I</a:t>
            </a:r>
            <a:r>
              <a:rPr lang="zh-CN" altLang="en-US" sz="2800" smtClean="0">
                <a:ea typeface="宋体" pitchFamily="2" charset="-122"/>
              </a:rPr>
              <a:t>图像的频率和位置</a:t>
            </a:r>
            <a:endParaRPr lang="en-US" altLang="zh-CN" sz="2800" smtClean="0">
              <a:ea typeface="宋体" pitchFamily="2" charset="-122"/>
            </a:endParaRPr>
          </a:p>
          <a:p>
            <a:pPr lvl="1"/>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图像的频率是指每秒钟出现</a:t>
            </a:r>
            <a:r>
              <a:rPr lang="en-US" altLang="zh-CN" sz="2400" smtClean="0">
                <a:latin typeface="Arial" pitchFamily="34" charset="0"/>
                <a:ea typeface="宋体" pitchFamily="2" charset="-122"/>
              </a:rPr>
              <a:t>I</a:t>
            </a:r>
            <a:r>
              <a:rPr lang="zh-CN" altLang="en-US" sz="2400" smtClean="0">
                <a:latin typeface="Arial" pitchFamily="34" charset="0"/>
                <a:ea typeface="宋体" pitchFamily="2" charset="-122"/>
              </a:rPr>
              <a:t>图像的次数</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位置是指时间方向上帧所在的位置</a:t>
            </a:r>
            <a:endParaRPr lang="en-US" altLang="zh-CN" sz="2400" smtClean="0">
              <a:latin typeface="Arial" pitchFamily="34" charset="0"/>
              <a:ea typeface="宋体" pitchFamily="2" charset="-122"/>
            </a:endParaRPr>
          </a:p>
          <a:p>
            <a:r>
              <a:rPr lang="zh-CN" altLang="en-US" sz="2800" smtClean="0">
                <a:ea typeface="宋体" pitchFamily="2" charset="-122"/>
              </a:rPr>
              <a:t>一个典型的</a:t>
            </a:r>
            <a:r>
              <a:rPr lang="en-US" altLang="zh-CN" sz="2800" smtClean="0">
                <a:ea typeface="宋体" pitchFamily="2" charset="-122"/>
              </a:rPr>
              <a:t>I</a:t>
            </a:r>
            <a:r>
              <a:rPr lang="zh-CN" altLang="en-US" sz="2800" smtClean="0">
                <a:ea typeface="宋体" pitchFamily="2" charset="-122"/>
              </a:rPr>
              <a:t>、</a:t>
            </a:r>
            <a:r>
              <a:rPr lang="en-US" altLang="zh-CN" sz="2800" smtClean="0">
                <a:ea typeface="宋体" pitchFamily="2" charset="-122"/>
              </a:rPr>
              <a:t>P</a:t>
            </a:r>
            <a:r>
              <a:rPr lang="zh-CN" altLang="en-US" sz="2800" smtClean="0">
                <a:ea typeface="宋体" pitchFamily="2" charset="-122"/>
              </a:rPr>
              <a:t>、</a:t>
            </a:r>
            <a:r>
              <a:rPr lang="en-US" altLang="zh-CN" sz="2800" smtClean="0">
                <a:ea typeface="宋体" pitchFamily="2" charset="-122"/>
              </a:rPr>
              <a:t>B</a:t>
            </a:r>
            <a:r>
              <a:rPr lang="zh-CN" altLang="en-US" sz="2800" smtClean="0">
                <a:ea typeface="宋体" pitchFamily="2" charset="-122"/>
              </a:rPr>
              <a:t>图像安排如下图所示。编码参数为：帧内图像</a:t>
            </a:r>
            <a:r>
              <a:rPr lang="en-US" altLang="zh-CN" sz="2800" smtClean="0">
                <a:ea typeface="宋体" pitchFamily="2" charset="-122"/>
              </a:rPr>
              <a:t>I</a:t>
            </a:r>
            <a:r>
              <a:rPr lang="zh-CN" altLang="en-US" sz="2800" smtClean="0">
                <a:ea typeface="宋体" pitchFamily="2" charset="-122"/>
              </a:rPr>
              <a:t>的距离为</a:t>
            </a:r>
            <a:r>
              <a:rPr lang="en-US" altLang="zh-CN" sz="2800" smtClean="0">
                <a:ea typeface="宋体" pitchFamily="2" charset="-122"/>
              </a:rPr>
              <a:t>N=15</a:t>
            </a:r>
            <a:r>
              <a:rPr lang="zh-CN" altLang="en-US" sz="2800" smtClean="0">
                <a:ea typeface="宋体" pitchFamily="2" charset="-122"/>
              </a:rPr>
              <a:t>，预测图像</a:t>
            </a:r>
            <a:r>
              <a:rPr lang="en-US" altLang="zh-CN" sz="2800" smtClean="0">
                <a:ea typeface="宋体" pitchFamily="2" charset="-122"/>
              </a:rPr>
              <a:t>P</a:t>
            </a:r>
            <a:r>
              <a:rPr lang="zh-CN" altLang="en-US" sz="2800" smtClean="0">
                <a:ea typeface="宋体" pitchFamily="2" charset="-122"/>
              </a:rPr>
              <a:t>的距离为</a:t>
            </a:r>
            <a:r>
              <a:rPr lang="en-US" altLang="zh-CN" sz="2800" smtClean="0">
                <a:ea typeface="宋体" pitchFamily="2" charset="-122"/>
              </a:rPr>
              <a:t>M=3</a:t>
            </a:r>
            <a:endParaRPr lang="zh-CN" altLang="en-US" sz="2800" smtClean="0">
              <a:ea typeface="宋体" pitchFamily="2" charset="-122"/>
            </a:endParaRPr>
          </a:p>
        </p:txBody>
      </p:sp>
      <p:sp>
        <p:nvSpPr>
          <p:cNvPr id="133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3125" name="Picture 144"/>
          <p:cNvPicPr>
            <a:picLocks noChangeAspect="1" noChangeArrowheads="1"/>
          </p:cNvPicPr>
          <p:nvPr/>
        </p:nvPicPr>
        <p:blipFill>
          <a:blip r:embed="rId2" cstate="print"/>
          <a:srcRect b="20926"/>
          <a:stretch>
            <a:fillRect/>
          </a:stretch>
        </p:blipFill>
        <p:spPr bwMode="auto">
          <a:xfrm>
            <a:off x="1014413" y="4786313"/>
            <a:ext cx="7343775"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1</a:t>
            </a:r>
            <a:r>
              <a:rPr lang="zh-CN" altLang="en-US" smtClean="0">
                <a:ea typeface="宋体" pitchFamily="2" charset="-122"/>
              </a:rPr>
              <a:t>）</a:t>
            </a:r>
          </a:p>
        </p:txBody>
      </p:sp>
      <p:sp>
        <p:nvSpPr>
          <p:cNvPr id="134147" name="内容占位符 2"/>
          <p:cNvSpPr>
            <a:spLocks noGrp="1"/>
          </p:cNvSpPr>
          <p:nvPr>
            <p:ph idx="1"/>
          </p:nvPr>
        </p:nvSpPr>
        <p:spPr/>
        <p:txBody>
          <a:bodyPr/>
          <a:lstStyle/>
          <a:p>
            <a:r>
              <a:rPr lang="zh-CN" altLang="en-US" dirty="0" smtClean="0">
                <a:ea typeface="宋体" pitchFamily="2" charset="-122"/>
              </a:rPr>
              <a:t>将图像进行颜色空间变换</a:t>
            </a:r>
            <a:endParaRPr lang="en-US" altLang="zh-CN" dirty="0" smtClean="0">
              <a:ea typeface="宋体" pitchFamily="2" charset="-122"/>
            </a:endParaRPr>
          </a:p>
          <a:p>
            <a:pPr lvl="1"/>
            <a:r>
              <a:rPr lang="zh-CN" altLang="en-US" dirty="0" smtClean="0">
                <a:latin typeface="Arial" pitchFamily="34" charset="0"/>
                <a:ea typeface="宋体" pitchFamily="2" charset="-122"/>
              </a:rPr>
              <a:t>如将</a:t>
            </a:r>
            <a:r>
              <a:rPr lang="en-US" altLang="zh-CN" dirty="0" smtClean="0">
                <a:latin typeface="Arial" pitchFamily="34" charset="0"/>
                <a:ea typeface="宋体" pitchFamily="2" charset="-122"/>
              </a:rPr>
              <a:t>RGB</a:t>
            </a:r>
            <a:r>
              <a:rPr lang="zh-CN" altLang="en-US" dirty="0" smtClean="0">
                <a:latin typeface="Arial" pitchFamily="34" charset="0"/>
                <a:ea typeface="宋体" pitchFamily="2" charset="-122"/>
              </a:rPr>
              <a:t>空间转换为</a:t>
            </a:r>
            <a:r>
              <a:rPr lang="en-US" altLang="zh-CN" dirty="0" err="1" smtClean="0">
                <a:latin typeface="Arial" pitchFamily="34" charset="0"/>
                <a:ea typeface="宋体" pitchFamily="2" charset="-122"/>
              </a:rPr>
              <a:t>YCrCb</a:t>
            </a:r>
            <a:r>
              <a:rPr lang="zh-CN" altLang="en-US" dirty="0" smtClean="0">
                <a:latin typeface="Arial" pitchFamily="34" charset="0"/>
                <a:ea typeface="宋体" pitchFamily="2" charset="-122"/>
              </a:rPr>
              <a:t>空间表示的图像</a:t>
            </a:r>
            <a:endParaRPr lang="en-US" altLang="zh-CN" dirty="0" smtClean="0">
              <a:latin typeface="Arial" pitchFamily="34" charset="0"/>
              <a:ea typeface="宋体" pitchFamily="2" charset="-122"/>
            </a:endParaRPr>
          </a:p>
          <a:p>
            <a:r>
              <a:rPr lang="zh-CN" altLang="en-US" dirty="0" smtClean="0">
                <a:ea typeface="宋体" pitchFamily="2" charset="-122"/>
              </a:rPr>
              <a:t>将图像划分成宏块，每个宏块包含</a:t>
            </a:r>
            <a:r>
              <a:rPr lang="en-US" altLang="zh-CN" dirty="0" smtClean="0">
                <a:ea typeface="宋体" pitchFamily="2" charset="-122"/>
              </a:rPr>
              <a:t>16×16</a:t>
            </a:r>
            <a:r>
              <a:rPr lang="zh-CN" altLang="en-US" dirty="0" smtClean="0">
                <a:ea typeface="宋体" pitchFamily="2" charset="-122"/>
              </a:rPr>
              <a:t>个像素点，每个宏块根据图像子采样进一步划分成</a:t>
            </a:r>
            <a:r>
              <a:rPr lang="en-US" altLang="zh-CN" dirty="0" smtClean="0">
                <a:ea typeface="宋体" pitchFamily="2" charset="-122"/>
              </a:rPr>
              <a:t>8×8</a:t>
            </a:r>
            <a:r>
              <a:rPr lang="zh-CN" altLang="en-US" dirty="0" smtClean="0">
                <a:ea typeface="宋体" pitchFamily="2" charset="-122"/>
              </a:rPr>
              <a:t>的图块。</a:t>
            </a:r>
            <a:endParaRPr lang="en-US" altLang="zh-CN" dirty="0" smtClean="0">
              <a:ea typeface="宋体" pitchFamily="2" charset="-122"/>
            </a:endParaRPr>
          </a:p>
          <a:p>
            <a:pPr lvl="1"/>
            <a:r>
              <a:rPr lang="zh-CN" altLang="en-US" dirty="0" smtClean="0">
                <a:latin typeface="Arial" pitchFamily="34" charset="0"/>
                <a:ea typeface="宋体" pitchFamily="2" charset="-122"/>
              </a:rPr>
              <a:t>如采用</a:t>
            </a:r>
            <a:r>
              <a:rPr lang="en-US" altLang="zh-CN" dirty="0" smtClean="0">
                <a:latin typeface="Arial" pitchFamily="34" charset="0"/>
                <a:ea typeface="宋体" pitchFamily="2" charset="-122"/>
              </a:rPr>
              <a:t>4:1:1</a:t>
            </a:r>
            <a:r>
              <a:rPr lang="zh-CN" altLang="en-US" dirty="0" smtClean="0">
                <a:latin typeface="Arial" pitchFamily="34" charset="0"/>
                <a:ea typeface="宋体" pitchFamily="2" charset="-122"/>
              </a:rPr>
              <a:t>的图像子采样，则一个宏块包括</a:t>
            </a:r>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Y</a:t>
            </a:r>
            <a:r>
              <a:rPr lang="zh-CN" altLang="en-US" dirty="0" smtClean="0">
                <a:latin typeface="Arial" pitchFamily="34" charset="0"/>
                <a:ea typeface="宋体" pitchFamily="2" charset="-122"/>
              </a:rPr>
              <a:t>块，</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smtClean="0">
                <a:latin typeface="Arial" pitchFamily="34" charset="0"/>
                <a:ea typeface="宋体" pitchFamily="2" charset="-122"/>
              </a:rPr>
              <a:t>Cr</a:t>
            </a:r>
            <a:r>
              <a:rPr lang="zh-CN" altLang="en-US" dirty="0" smtClean="0">
                <a:latin typeface="Arial" pitchFamily="34" charset="0"/>
                <a:ea typeface="宋体" pitchFamily="2" charset="-122"/>
              </a:rPr>
              <a:t>块和</a:t>
            </a:r>
            <a:r>
              <a:rPr lang="en-US" altLang="zh-CN" dirty="0" smtClean="0">
                <a:latin typeface="Arial" pitchFamily="34" charset="0"/>
                <a:ea typeface="宋体" pitchFamily="2" charset="-122"/>
              </a:rPr>
              <a:t>1</a:t>
            </a:r>
            <a:r>
              <a:rPr lang="zh-CN" altLang="en-US" dirty="0" smtClean="0">
                <a:latin typeface="Arial" pitchFamily="34" charset="0"/>
                <a:ea typeface="宋体" pitchFamily="2" charset="-122"/>
              </a:rPr>
              <a:t>个</a:t>
            </a:r>
            <a:r>
              <a:rPr lang="en-US" altLang="zh-CN" dirty="0" err="1" smtClean="0">
                <a:latin typeface="Arial" pitchFamily="34" charset="0"/>
                <a:ea typeface="宋体" pitchFamily="2" charset="-122"/>
              </a:rPr>
              <a:t>Cb</a:t>
            </a:r>
            <a:r>
              <a:rPr lang="zh-CN" altLang="en-US" dirty="0" smtClean="0">
                <a:latin typeface="Arial" pitchFamily="34" charset="0"/>
                <a:ea typeface="宋体" pitchFamily="2" charset="-122"/>
              </a:rPr>
              <a:t>块</a:t>
            </a:r>
            <a:endParaRPr lang="en-US" altLang="zh-CN" dirty="0" smtClean="0">
              <a:latin typeface="Arial" pitchFamily="34" charset="0"/>
              <a:ea typeface="宋体" pitchFamily="2" charset="-122"/>
            </a:endParaRPr>
          </a:p>
        </p:txBody>
      </p:sp>
      <p:sp>
        <p:nvSpPr>
          <p:cNvPr id="134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标题 1"/>
          <p:cNvSpPr>
            <a:spLocks noGrp="1"/>
          </p:cNvSpPr>
          <p:nvPr>
            <p:ph type="title"/>
          </p:nvPr>
        </p:nvSpPr>
        <p:spPr/>
        <p:txBody>
          <a:bodyPr/>
          <a:lstStyle/>
          <a:p>
            <a:r>
              <a:rPr lang="zh-CN" altLang="en-US" smtClean="0">
                <a:ea typeface="宋体" pitchFamily="2" charset="-122"/>
              </a:rPr>
              <a:t>帧内图像</a:t>
            </a:r>
            <a:r>
              <a:rPr lang="en-US" altLang="zh-CN" smtClean="0">
                <a:ea typeface="宋体" pitchFamily="2" charset="-122"/>
              </a:rPr>
              <a:t>I</a:t>
            </a:r>
            <a:r>
              <a:rPr lang="zh-CN" altLang="en-US" smtClean="0">
                <a:ea typeface="宋体" pitchFamily="2" charset="-122"/>
              </a:rPr>
              <a:t>的压缩编码（</a:t>
            </a:r>
            <a:r>
              <a:rPr lang="en-US" altLang="zh-CN" smtClean="0">
                <a:ea typeface="宋体" pitchFamily="2" charset="-122"/>
              </a:rPr>
              <a:t>2</a:t>
            </a:r>
            <a:r>
              <a:rPr lang="zh-CN" altLang="en-US" smtClean="0">
                <a:ea typeface="宋体" pitchFamily="2" charset="-122"/>
              </a:rPr>
              <a:t>）</a:t>
            </a:r>
          </a:p>
        </p:txBody>
      </p:sp>
      <p:sp>
        <p:nvSpPr>
          <p:cNvPr id="135171" name="内容占位符 2"/>
          <p:cNvSpPr>
            <a:spLocks noGrp="1"/>
          </p:cNvSpPr>
          <p:nvPr>
            <p:ph idx="1"/>
          </p:nvPr>
        </p:nvSpPr>
        <p:spPr/>
        <p:txBody>
          <a:bodyPr/>
          <a:lstStyle/>
          <a:p>
            <a:r>
              <a:rPr lang="zh-CN" altLang="en-US" smtClean="0">
                <a:ea typeface="宋体" pitchFamily="2" charset="-122"/>
              </a:rPr>
              <a:t>对每个图块进行离散余弦变换（</a:t>
            </a:r>
            <a:r>
              <a:rPr lang="en-US" altLang="zh-CN" smtClean="0">
                <a:ea typeface="宋体" pitchFamily="2" charset="-122"/>
              </a:rPr>
              <a:t>DCT</a:t>
            </a:r>
            <a:r>
              <a:rPr lang="zh-CN" altLang="en-US" smtClean="0">
                <a:ea typeface="宋体" pitchFamily="2" charset="-122"/>
              </a:rPr>
              <a:t>）→量化→ 按照</a:t>
            </a:r>
            <a:r>
              <a:rPr lang="en-US" altLang="zh-CN" smtClean="0">
                <a:ea typeface="宋体" pitchFamily="2" charset="-122"/>
              </a:rPr>
              <a:t>Z</a:t>
            </a:r>
            <a:r>
              <a:rPr lang="zh-CN" altLang="en-US" smtClean="0">
                <a:ea typeface="宋体" pitchFamily="2" charset="-122"/>
              </a:rPr>
              <a:t>字形排序→使用无损压缩技术进行编码。</a:t>
            </a:r>
            <a:endParaRPr lang="en-US" altLang="zh-CN" smtClean="0">
              <a:ea typeface="宋体" pitchFamily="2" charset="-122"/>
            </a:endParaRPr>
          </a:p>
          <a:p>
            <a:pPr lvl="1"/>
            <a:r>
              <a:rPr lang="zh-CN" altLang="en-US" smtClean="0">
                <a:latin typeface="Arial" pitchFamily="34" charset="0"/>
                <a:ea typeface="宋体" pitchFamily="2" charset="-122"/>
              </a:rPr>
              <a:t>直流分量系数用差分脉冲编码（</a:t>
            </a:r>
            <a:r>
              <a:rPr lang="en-US" altLang="zh-CN" smtClean="0">
                <a:latin typeface="Arial" pitchFamily="34" charset="0"/>
                <a:ea typeface="宋体" pitchFamily="2" charset="-122"/>
              </a:rPr>
              <a:t>DPCM</a:t>
            </a:r>
            <a:r>
              <a:rPr lang="zh-CN" altLang="en-US" smtClean="0">
                <a:latin typeface="Arial" pitchFamily="34" charset="0"/>
                <a:ea typeface="宋体" pitchFamily="2" charset="-122"/>
              </a:rPr>
              <a:t>）</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交流分量系数用行程长度编码（</a:t>
            </a:r>
            <a:r>
              <a:rPr lang="en-US" altLang="zh-CN" smtClean="0">
                <a:latin typeface="Arial" pitchFamily="34" charset="0"/>
                <a:ea typeface="宋体" pitchFamily="2" charset="-122"/>
              </a:rPr>
              <a:t>RLE</a:t>
            </a:r>
            <a:r>
              <a:rPr lang="zh-CN" altLang="en-US" smtClean="0">
                <a:latin typeface="Arial" pitchFamily="34" charset="0"/>
                <a:ea typeface="宋体" pitchFamily="2" charset="-122"/>
              </a:rPr>
              <a:t>），形成中间编码格式</a:t>
            </a:r>
          </a:p>
          <a:p>
            <a:r>
              <a:rPr lang="zh-CN" altLang="en-US" smtClean="0">
                <a:ea typeface="宋体" pitchFamily="2" charset="-122"/>
              </a:rPr>
              <a:t>最后用哈夫曼（</a:t>
            </a:r>
            <a:r>
              <a:rPr lang="en-US" altLang="zh-CN" smtClean="0">
                <a:ea typeface="宋体" pitchFamily="2" charset="-122"/>
              </a:rPr>
              <a:t>Huffman</a:t>
            </a:r>
            <a:r>
              <a:rPr lang="zh-CN" altLang="en-US" smtClean="0">
                <a:ea typeface="宋体" pitchFamily="2" charset="-122"/>
              </a:rPr>
              <a:t>）编码或者用算术编码</a:t>
            </a:r>
          </a:p>
        </p:txBody>
      </p:sp>
      <p:sp>
        <p:nvSpPr>
          <p:cNvPr id="1351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a:xfrm>
            <a:off x="1071563" y="357188"/>
            <a:ext cx="7643812" cy="900112"/>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编解码后是否一致</a:t>
            </a:r>
          </a:p>
        </p:txBody>
      </p:sp>
      <p:sp>
        <p:nvSpPr>
          <p:cNvPr id="35843" name="内容占位符 2"/>
          <p:cNvSpPr>
            <a:spLocks noGrp="1"/>
          </p:cNvSpPr>
          <p:nvPr>
            <p:ph idx="1"/>
          </p:nvPr>
        </p:nvSpPr>
        <p:spPr>
          <a:xfrm>
            <a:off x="428625" y="1357313"/>
            <a:ext cx="8258175" cy="4714875"/>
          </a:xfrm>
        </p:spPr>
        <p:txBody>
          <a:bodyPr/>
          <a:lstStyle/>
          <a:p>
            <a:r>
              <a:rPr lang="zh-CN" altLang="en-US" sz="2800" dirty="0" smtClean="0">
                <a:latin typeface="Times New Roman" pitchFamily="18" charset="0"/>
                <a:ea typeface="宋体" pitchFamily="2" charset="-122"/>
              </a:rPr>
              <a:t>可逆编码（无损编码）</a:t>
            </a:r>
            <a:endParaRPr lang="en-US" altLang="zh-CN" sz="2800" dirty="0" smtClean="0">
              <a:latin typeface="Times New Roman" pitchFamily="18" charset="0"/>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对压缩后的数据进行重构，重构后的数据与原来的数据完全相同</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对于图像压缩，压缩比大约在2:1~5:1之间</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主要编码有</a:t>
            </a:r>
            <a:r>
              <a:rPr lang="en-US" altLang="zh-CN" sz="2400" dirty="0" smtClean="0">
                <a:latin typeface="宋体" pitchFamily="2" charset="-122"/>
                <a:ea typeface="宋体" pitchFamily="2" charset="-122"/>
              </a:rPr>
              <a:t>Huffman</a:t>
            </a:r>
            <a:r>
              <a:rPr lang="zh-CN" altLang="en-US" sz="2400" dirty="0" smtClean="0">
                <a:latin typeface="宋体" pitchFamily="2" charset="-122"/>
                <a:ea typeface="宋体" pitchFamily="2" charset="-122"/>
              </a:rPr>
              <a:t>编码、算术编码、行程长度编码等</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不可逆编码（有损编码）</a:t>
            </a:r>
            <a:endParaRPr lang="en-US" altLang="zh-CN" sz="28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对压缩后的数据进行重构，重构后的数据与原来的数据有所不同，但人对原始资料表达的信息不会造成误解</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对于图像压缩，压缩比可以从几倍到上百倍调节。</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常用的编码有变换编码和预测编码。</a:t>
            </a: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标题 1"/>
          <p:cNvSpPr>
            <a:spLocks noGrp="1"/>
          </p:cNvSpPr>
          <p:nvPr>
            <p:ph type="title"/>
          </p:nvPr>
        </p:nvSpPr>
        <p:spPr/>
        <p:txBody>
          <a:bodyPr/>
          <a:lstStyle/>
          <a:p>
            <a:endParaRPr lang="zh-CN" altLang="en-US" smtClean="0">
              <a:ea typeface="宋体" pitchFamily="2" charset="-122"/>
            </a:endParaRPr>
          </a:p>
        </p:txBody>
      </p:sp>
      <p:sp>
        <p:nvSpPr>
          <p:cNvPr id="13619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6196" name="Picture 4"/>
          <p:cNvPicPr>
            <a:picLocks noChangeAspect="1" noChangeArrowheads="1"/>
          </p:cNvPicPr>
          <p:nvPr/>
        </p:nvPicPr>
        <p:blipFill>
          <a:blip r:embed="rId2" cstate="print"/>
          <a:srcRect/>
          <a:stretch>
            <a:fillRect/>
          </a:stretch>
        </p:blipFill>
        <p:spPr bwMode="auto">
          <a:xfrm>
            <a:off x="1285875" y="928688"/>
            <a:ext cx="6643688" cy="5302250"/>
          </a:xfrm>
          <a:prstGeom prst="rect">
            <a:avLst/>
          </a:prstGeom>
          <a:noFill/>
          <a:ln w="9525">
            <a:noFill/>
            <a:miter lim="800000"/>
            <a:headEnd/>
            <a:tailEnd/>
          </a:ln>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标题 1"/>
          <p:cNvSpPr>
            <a:spLocks noGrp="1"/>
          </p:cNvSpPr>
          <p:nvPr>
            <p:ph type="title"/>
          </p:nvPr>
        </p:nvSpPr>
        <p:spPr/>
        <p:txBody>
          <a:bodyPr/>
          <a:lstStyle/>
          <a:p>
            <a:r>
              <a:rPr lang="zh-CN" altLang="en-US" smtClean="0">
                <a:ea typeface="宋体" pitchFamily="2" charset="-122"/>
              </a:rPr>
              <a:t>对</a:t>
            </a:r>
            <a:r>
              <a:rPr lang="en-US" altLang="zh-CN" smtClean="0">
                <a:ea typeface="宋体" pitchFamily="2" charset="-122"/>
              </a:rPr>
              <a:t>P</a:t>
            </a:r>
            <a:r>
              <a:rPr lang="zh-CN" altLang="en-US" smtClean="0">
                <a:ea typeface="宋体" pitchFamily="2" charset="-122"/>
              </a:rPr>
              <a:t>和</a:t>
            </a:r>
            <a:r>
              <a:rPr lang="en-US" altLang="zh-CN" smtClean="0">
                <a:ea typeface="宋体" pitchFamily="2" charset="-122"/>
              </a:rPr>
              <a:t>B</a:t>
            </a:r>
            <a:r>
              <a:rPr lang="zh-CN" altLang="en-US" smtClean="0">
                <a:ea typeface="宋体" pitchFamily="2" charset="-122"/>
              </a:rPr>
              <a:t>帧的压缩编码</a:t>
            </a:r>
          </a:p>
        </p:txBody>
      </p:sp>
      <p:sp>
        <p:nvSpPr>
          <p:cNvPr id="137219" name="内容占位符 2"/>
          <p:cNvSpPr>
            <a:spLocks noGrp="1"/>
          </p:cNvSpPr>
          <p:nvPr>
            <p:ph idx="1"/>
          </p:nvPr>
        </p:nvSpPr>
        <p:spPr/>
        <p:txBody>
          <a:bodyPr/>
          <a:lstStyle/>
          <a:p>
            <a:r>
              <a:rPr lang="zh-CN" altLang="en-US" smtClean="0">
                <a:latin typeface="Times New Roman" pitchFamily="18" charset="0"/>
                <a:ea typeface="宋体" pitchFamily="2" charset="-122"/>
                <a:cs typeface="Times New Roman" pitchFamily="18" charset="0"/>
              </a:rPr>
              <a:t>预测图像的编码也是以宏块为基本编码单元。预测图像</a:t>
            </a:r>
            <a:r>
              <a:rPr lang="en-US" altLang="zh-CN" smtClean="0">
                <a:latin typeface="Times New Roman" pitchFamily="18" charset="0"/>
                <a:ea typeface="宋体" pitchFamily="2" charset="-122"/>
                <a:cs typeface="Times New Roman" pitchFamily="18" charset="0"/>
              </a:rPr>
              <a:t>P</a:t>
            </a:r>
            <a:r>
              <a:rPr lang="zh-CN" altLang="en-US" smtClean="0">
                <a:latin typeface="Times New Roman" pitchFamily="18" charset="0"/>
                <a:ea typeface="宋体" pitchFamily="2" charset="-122"/>
                <a:cs typeface="Times New Roman" pitchFamily="18" charset="0"/>
              </a:rPr>
              <a:t>编码需要两种类型的参数</a:t>
            </a:r>
            <a:endParaRPr lang="en-US" altLang="zh-CN" smtClean="0">
              <a:latin typeface="Times New Roman" pitchFamily="18"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当前要编码的图像宏块与参考图像的宏块之间的差值</a:t>
            </a:r>
            <a:endParaRPr lang="en-US" altLang="zh-CN" smtClean="0">
              <a:latin typeface="Arial" pitchFamily="34" charset="0"/>
              <a:ea typeface="宋体" pitchFamily="2" charset="-122"/>
              <a:cs typeface="Times New Roman" pitchFamily="18" charset="0"/>
            </a:endParaRPr>
          </a:p>
          <a:p>
            <a:pPr lvl="1"/>
            <a:r>
              <a:rPr lang="zh-CN" altLang="en-US" smtClean="0">
                <a:latin typeface="Arial" pitchFamily="34" charset="0"/>
                <a:ea typeface="宋体" pitchFamily="2" charset="-122"/>
                <a:cs typeface="Times New Roman" pitchFamily="18" charset="0"/>
              </a:rPr>
              <a:t>宏块间的移动矢量</a:t>
            </a:r>
          </a:p>
        </p:txBody>
      </p:sp>
      <p:sp>
        <p:nvSpPr>
          <p:cNvPr id="1372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标题 1"/>
          <p:cNvSpPr>
            <a:spLocks noGrp="1"/>
          </p:cNvSpPr>
          <p:nvPr>
            <p:ph type="title"/>
          </p:nvPr>
        </p:nvSpPr>
        <p:spPr/>
        <p:txBody>
          <a:bodyPr/>
          <a:lstStyle/>
          <a:p>
            <a:r>
              <a:rPr lang="zh-CN" altLang="en-US" smtClean="0">
                <a:ea typeface="宋体" pitchFamily="2" charset="-122"/>
              </a:rPr>
              <a:t>运动估计的分类</a:t>
            </a:r>
          </a:p>
        </p:txBody>
      </p:sp>
      <p:sp>
        <p:nvSpPr>
          <p:cNvPr id="13824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8244" name="Picture 2"/>
          <p:cNvPicPr>
            <a:picLocks noChangeAspect="1" noChangeArrowheads="1"/>
          </p:cNvPicPr>
          <p:nvPr/>
        </p:nvPicPr>
        <p:blipFill>
          <a:blip r:embed="rId3" cstate="print"/>
          <a:srcRect/>
          <a:stretch>
            <a:fillRect/>
          </a:stretch>
        </p:blipFill>
        <p:spPr bwMode="auto">
          <a:xfrm>
            <a:off x="1643063" y="1357313"/>
            <a:ext cx="6143625" cy="4814887"/>
          </a:xfrm>
          <a:prstGeom prst="rect">
            <a:avLst/>
          </a:prstGeom>
          <a:noFill/>
          <a:ln w="9525">
            <a:noFill/>
            <a:miter lim="800000"/>
            <a:headEnd/>
            <a:tailEnd/>
          </a:ln>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标题 1"/>
          <p:cNvSpPr>
            <a:spLocks noGrp="1"/>
          </p:cNvSpPr>
          <p:nvPr>
            <p:ph type="title"/>
          </p:nvPr>
        </p:nvSpPr>
        <p:spPr/>
        <p:txBody>
          <a:bodyPr/>
          <a:lstStyle/>
          <a:p>
            <a:endParaRPr lang="zh-CN" altLang="en-US" smtClean="0">
              <a:ea typeface="宋体" pitchFamily="2" charset="-122"/>
            </a:endParaRPr>
          </a:p>
        </p:txBody>
      </p:sp>
      <p:sp>
        <p:nvSpPr>
          <p:cNvPr id="1392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39268" name="Picture 2"/>
          <p:cNvPicPr>
            <a:picLocks noChangeAspect="1" noChangeArrowheads="1"/>
          </p:cNvPicPr>
          <p:nvPr/>
        </p:nvPicPr>
        <p:blipFill>
          <a:blip r:embed="rId2" cstate="print"/>
          <a:srcRect/>
          <a:stretch>
            <a:fillRect/>
          </a:stretch>
        </p:blipFill>
        <p:spPr bwMode="auto">
          <a:xfrm>
            <a:off x="1014413" y="1285875"/>
            <a:ext cx="6843712" cy="4948238"/>
          </a:xfrm>
          <a:prstGeom prst="rect">
            <a:avLst/>
          </a:prstGeom>
          <a:noFill/>
          <a:ln w="9525">
            <a:noFill/>
            <a:miter lim="800000"/>
            <a:headEnd/>
            <a:tailEnd/>
          </a:ln>
        </p:spPr>
      </p:pic>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标题 1"/>
          <p:cNvSpPr>
            <a:spLocks noGrp="1"/>
          </p:cNvSpPr>
          <p:nvPr>
            <p:ph type="title"/>
          </p:nvPr>
        </p:nvSpPr>
        <p:spPr/>
        <p:txBody>
          <a:bodyPr/>
          <a:lstStyle/>
          <a:p>
            <a:endParaRPr lang="zh-CN" altLang="en-US" smtClean="0">
              <a:ea typeface="宋体" pitchFamily="2" charset="-122"/>
            </a:endParaRPr>
          </a:p>
        </p:txBody>
      </p:sp>
      <p:sp>
        <p:nvSpPr>
          <p:cNvPr id="1402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0292" name="Picture 2"/>
          <p:cNvPicPr>
            <a:picLocks noChangeAspect="1" noChangeArrowheads="1"/>
          </p:cNvPicPr>
          <p:nvPr/>
        </p:nvPicPr>
        <p:blipFill>
          <a:blip r:embed="rId2" cstate="print"/>
          <a:srcRect/>
          <a:stretch>
            <a:fillRect/>
          </a:stretch>
        </p:blipFill>
        <p:spPr bwMode="auto">
          <a:xfrm>
            <a:off x="500063" y="1385888"/>
            <a:ext cx="8132762" cy="4875212"/>
          </a:xfrm>
          <a:prstGeom prst="rect">
            <a:avLst/>
          </a:prstGeom>
          <a:noFill/>
          <a:ln w="9525">
            <a:noFill/>
            <a:miter lim="800000"/>
            <a:headEnd/>
            <a:tailEnd/>
          </a:ln>
        </p:spPr>
      </p:pic>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标题 1"/>
          <p:cNvSpPr>
            <a:spLocks noGrp="1"/>
          </p:cNvSpPr>
          <p:nvPr>
            <p:ph type="title"/>
          </p:nvPr>
        </p:nvSpPr>
        <p:spPr/>
        <p:txBody>
          <a:bodyPr/>
          <a:lstStyle/>
          <a:p>
            <a:endParaRPr lang="zh-CN" altLang="en-US" smtClean="0">
              <a:ea typeface="宋体" pitchFamily="2" charset="-122"/>
            </a:endParaRPr>
          </a:p>
        </p:txBody>
      </p:sp>
      <p:sp>
        <p:nvSpPr>
          <p:cNvPr id="1413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1316" name="Picture 2"/>
          <p:cNvPicPr>
            <a:picLocks noChangeAspect="1" noChangeArrowheads="1"/>
          </p:cNvPicPr>
          <p:nvPr/>
        </p:nvPicPr>
        <p:blipFill>
          <a:blip r:embed="rId2" cstate="print"/>
          <a:srcRect/>
          <a:stretch>
            <a:fillRect/>
          </a:stretch>
        </p:blipFill>
        <p:spPr bwMode="auto">
          <a:xfrm>
            <a:off x="777875" y="1143000"/>
            <a:ext cx="7866063" cy="4738688"/>
          </a:xfrm>
          <a:prstGeom prst="rect">
            <a:avLst/>
          </a:prstGeom>
          <a:noFill/>
          <a:ln w="9525">
            <a:noFill/>
            <a:miter lim="800000"/>
            <a:headEnd/>
            <a:tailEnd/>
          </a:ln>
        </p:spPr>
      </p:pic>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标题 1"/>
          <p:cNvSpPr>
            <a:spLocks noGrp="1"/>
          </p:cNvSpPr>
          <p:nvPr>
            <p:ph type="title"/>
          </p:nvPr>
        </p:nvSpPr>
        <p:spPr/>
        <p:txBody>
          <a:bodyPr/>
          <a:lstStyle/>
          <a:p>
            <a:r>
              <a:rPr lang="zh-CN" altLang="en-US" smtClean="0">
                <a:ea typeface="宋体" pitchFamily="2" charset="-122"/>
              </a:rPr>
              <a:t>运动矢量的概念</a:t>
            </a:r>
          </a:p>
        </p:txBody>
      </p:sp>
      <p:sp>
        <p:nvSpPr>
          <p:cNvPr id="1423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2340" name="Picture 2"/>
          <p:cNvPicPr>
            <a:picLocks noChangeAspect="1" noChangeArrowheads="1"/>
          </p:cNvPicPr>
          <p:nvPr/>
        </p:nvPicPr>
        <p:blipFill>
          <a:blip r:embed="rId2" cstate="print"/>
          <a:srcRect/>
          <a:stretch>
            <a:fillRect/>
          </a:stretch>
        </p:blipFill>
        <p:spPr bwMode="auto">
          <a:xfrm>
            <a:off x="852488" y="1500188"/>
            <a:ext cx="7853362" cy="4071937"/>
          </a:xfrm>
          <a:prstGeom prst="rect">
            <a:avLst/>
          </a:prstGeom>
          <a:noFill/>
          <a:ln w="9525">
            <a:noFill/>
            <a:miter lim="800000"/>
            <a:headEnd/>
            <a:tailEnd/>
          </a:ln>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标题 1"/>
          <p:cNvSpPr>
            <a:spLocks noGrp="1"/>
          </p:cNvSpPr>
          <p:nvPr>
            <p:ph type="title"/>
          </p:nvPr>
        </p:nvSpPr>
        <p:spPr/>
        <p:txBody>
          <a:bodyPr/>
          <a:lstStyle/>
          <a:p>
            <a:r>
              <a:rPr lang="zh-CN" altLang="en-US" smtClean="0">
                <a:ea typeface="宋体" pitchFamily="2" charset="-122"/>
              </a:rPr>
              <a:t>块匹配法</a:t>
            </a:r>
          </a:p>
        </p:txBody>
      </p:sp>
      <p:sp>
        <p:nvSpPr>
          <p:cNvPr id="143363" name="内容占位符 2"/>
          <p:cNvSpPr>
            <a:spLocks noGrp="1"/>
          </p:cNvSpPr>
          <p:nvPr>
            <p:ph idx="1"/>
          </p:nvPr>
        </p:nvSpPr>
        <p:spPr>
          <a:xfrm>
            <a:off x="428625" y="1214438"/>
            <a:ext cx="8501063" cy="985837"/>
          </a:xfrm>
        </p:spPr>
        <p:txBody>
          <a:bodyPr/>
          <a:lstStyle/>
          <a:p>
            <a:r>
              <a:rPr lang="zh-CN" altLang="en-US" sz="2400" dirty="0" smtClean="0">
                <a:ea typeface="宋体" pitchFamily="2" charset="-122"/>
              </a:rPr>
              <a:t>求两个宏块差值之前，找出编码图像中的预测图像编码宏块相对于参考图像所移动的距离和方向，这就是运动矢量</a:t>
            </a:r>
          </a:p>
        </p:txBody>
      </p:sp>
      <p:sp>
        <p:nvSpPr>
          <p:cNvPr id="143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3365" name="Picture 2"/>
          <p:cNvPicPr>
            <a:picLocks noChangeAspect="1" noChangeArrowheads="1"/>
          </p:cNvPicPr>
          <p:nvPr/>
        </p:nvPicPr>
        <p:blipFill>
          <a:blip r:embed="rId3" cstate="print"/>
          <a:srcRect r="4411"/>
          <a:stretch>
            <a:fillRect/>
          </a:stretch>
        </p:blipFill>
        <p:spPr bwMode="auto">
          <a:xfrm>
            <a:off x="1470025" y="2500313"/>
            <a:ext cx="6316663" cy="3700462"/>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P</a:t>
            </a:r>
            <a:r>
              <a:rPr lang="zh-CN" altLang="en-US" smtClean="0">
                <a:ea typeface="宋体" pitchFamily="2" charset="-122"/>
              </a:rPr>
              <a:t>的压缩编码算法</a:t>
            </a:r>
          </a:p>
        </p:txBody>
      </p:sp>
      <p:sp>
        <p:nvSpPr>
          <p:cNvPr id="14438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44388" name="TextBox 5"/>
          <p:cNvSpPr txBox="1">
            <a:spLocks noChangeArrowheads="1"/>
          </p:cNvSpPr>
          <p:nvPr/>
        </p:nvSpPr>
        <p:spPr bwMode="auto">
          <a:xfrm>
            <a:off x="357188" y="1214438"/>
            <a:ext cx="8501062" cy="2308225"/>
          </a:xfrm>
          <a:prstGeom prst="rect">
            <a:avLst/>
          </a:prstGeom>
          <a:noFill/>
          <a:ln w="9525">
            <a:noFill/>
            <a:miter lim="800000"/>
            <a:headEnd/>
            <a:tailEnd/>
          </a:ln>
        </p:spPr>
        <p:txBody>
          <a:bodyPr>
            <a:spAutoFit/>
          </a:bodyPr>
          <a:lstStyle/>
          <a:p>
            <a:r>
              <a:rPr lang="zh-CN" altLang="en-US" b="0">
                <a:latin typeface="Times New Roman" pitchFamily="18" charset="0"/>
              </a:rPr>
              <a:t>假设编码图像宏块</a:t>
            </a:r>
            <a:r>
              <a:rPr lang="en-US" altLang="zh-CN" b="0"/>
              <a:t>M</a:t>
            </a:r>
            <a:r>
              <a:rPr lang="en-US" altLang="zh-CN" b="0" baseline="-30000"/>
              <a:t>PI</a:t>
            </a:r>
            <a:r>
              <a:rPr lang="zh-CN" altLang="en-US" b="0">
                <a:latin typeface="Times New Roman" pitchFamily="18" charset="0"/>
              </a:rPr>
              <a:t>是参考图像宏块</a:t>
            </a:r>
            <a:r>
              <a:rPr lang="en-US" altLang="zh-CN" b="0"/>
              <a:t>M</a:t>
            </a:r>
            <a:r>
              <a:rPr lang="en-US" altLang="zh-CN" b="0" baseline="-30000"/>
              <a:t>RJ</a:t>
            </a:r>
            <a:r>
              <a:rPr lang="zh-CN" altLang="en-US" b="0">
                <a:latin typeface="Times New Roman" pitchFamily="18" charset="0"/>
              </a:rPr>
              <a:t>的最佳匹配块，它们的差值就是这两个宏块中</a:t>
            </a:r>
            <a:r>
              <a:rPr lang="zh-CN" altLang="en-US" b="0">
                <a:solidFill>
                  <a:srgbClr val="0000FF"/>
                </a:solidFill>
                <a:latin typeface="Times New Roman" pitchFamily="18" charset="0"/>
              </a:rPr>
              <a:t>相应像素值之差</a:t>
            </a:r>
            <a:r>
              <a:rPr lang="zh-CN" altLang="en-US" b="0">
                <a:latin typeface="Times New Roman" pitchFamily="18" charset="0"/>
              </a:rPr>
              <a:t>。对所求得的差值进行彩色空间转换，并作</a:t>
            </a:r>
            <a:r>
              <a:rPr lang="en-US" altLang="zh-CN" b="0"/>
              <a:t>4:1:1</a:t>
            </a:r>
            <a:r>
              <a:rPr lang="zh-CN" altLang="en-US" b="0">
                <a:latin typeface="Times New Roman" pitchFamily="18" charset="0"/>
              </a:rPr>
              <a:t>的子采样得到</a:t>
            </a:r>
            <a:r>
              <a:rPr lang="en-US" altLang="zh-CN" b="0"/>
              <a:t>Y</a:t>
            </a:r>
            <a:r>
              <a:rPr lang="zh-CN" altLang="en-US" b="0">
                <a:latin typeface="Times New Roman" pitchFamily="18" charset="0"/>
              </a:rPr>
              <a:t>、</a:t>
            </a:r>
            <a:r>
              <a:rPr lang="en-US" altLang="zh-CN" b="0"/>
              <a:t>Cr</a:t>
            </a:r>
            <a:r>
              <a:rPr lang="zh-CN" altLang="en-US" b="0">
                <a:latin typeface="Times New Roman" pitchFamily="18" charset="0"/>
              </a:rPr>
              <a:t>和</a:t>
            </a:r>
            <a:r>
              <a:rPr lang="en-US" altLang="zh-CN" b="0"/>
              <a:t>Cb</a:t>
            </a:r>
            <a:r>
              <a:rPr lang="zh-CN" altLang="en-US" b="0">
                <a:latin typeface="Times New Roman" pitchFamily="18" charset="0"/>
              </a:rPr>
              <a:t>分量值，然后仿照</a:t>
            </a:r>
            <a:r>
              <a:rPr lang="en-US" altLang="zh-CN" b="0"/>
              <a:t>JPEG</a:t>
            </a:r>
            <a:r>
              <a:rPr lang="zh-CN" altLang="en-US" b="0">
                <a:latin typeface="Times New Roman" pitchFamily="18" charset="0"/>
              </a:rPr>
              <a:t>压缩算法对差值进行编码，计算出的移动矢量也要进行哈夫曼编码</a:t>
            </a:r>
            <a:endParaRPr lang="zh-CN" altLang="en-US"/>
          </a:p>
          <a:p>
            <a:endParaRPr lang="zh-CN" altLang="en-US"/>
          </a:p>
        </p:txBody>
      </p:sp>
      <p:pic>
        <p:nvPicPr>
          <p:cNvPr id="144389" name="Picture 6"/>
          <p:cNvPicPr>
            <a:picLocks noChangeAspect="1" noChangeArrowheads="1"/>
          </p:cNvPicPr>
          <p:nvPr/>
        </p:nvPicPr>
        <p:blipFill>
          <a:blip r:embed="rId2" cstate="print"/>
          <a:srcRect/>
          <a:stretch>
            <a:fillRect/>
          </a:stretch>
        </p:blipFill>
        <p:spPr bwMode="auto">
          <a:xfrm>
            <a:off x="1428750" y="3214688"/>
            <a:ext cx="5800725" cy="3476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标题 1"/>
          <p:cNvSpPr>
            <a:spLocks noGrp="1"/>
          </p:cNvSpPr>
          <p:nvPr>
            <p:ph type="title"/>
          </p:nvPr>
        </p:nvSpPr>
        <p:spPr/>
        <p:txBody>
          <a:bodyPr/>
          <a:lstStyle/>
          <a:p>
            <a:r>
              <a:rPr lang="zh-CN" altLang="en-US" smtClean="0">
                <a:ea typeface="宋体" pitchFamily="2" charset="-122"/>
              </a:rPr>
              <a:t>块匹配的讨论</a:t>
            </a:r>
          </a:p>
        </p:txBody>
      </p:sp>
      <p:sp>
        <p:nvSpPr>
          <p:cNvPr id="145411" name="内容占位符 2"/>
          <p:cNvSpPr>
            <a:spLocks noGrp="1"/>
          </p:cNvSpPr>
          <p:nvPr>
            <p:ph idx="1"/>
          </p:nvPr>
        </p:nvSpPr>
        <p:spPr/>
        <p:txBody>
          <a:bodyPr/>
          <a:lstStyle/>
          <a:p>
            <a:r>
              <a:rPr lang="zh-CN" altLang="en-US" smtClean="0">
                <a:ea typeface="宋体" pitchFamily="2" charset="-122"/>
              </a:rPr>
              <a:t>块匹配法需要解决的问题</a:t>
            </a:r>
            <a:endParaRPr lang="en-US" altLang="zh-CN" smtClean="0">
              <a:ea typeface="宋体" pitchFamily="2" charset="-122"/>
            </a:endParaRPr>
          </a:p>
          <a:p>
            <a:pPr lvl="1"/>
            <a:r>
              <a:rPr lang="zh-CN" altLang="en-US" smtClean="0">
                <a:latin typeface="Arial" pitchFamily="34" charset="0"/>
                <a:ea typeface="宋体" pitchFamily="2" charset="-122"/>
              </a:rPr>
              <a:t>匹配准则</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搜索算法</a:t>
            </a:r>
            <a:endParaRPr lang="en-US" altLang="zh-CN" smtClean="0">
              <a:latin typeface="Arial" pitchFamily="34" charset="0"/>
              <a:ea typeface="宋体" pitchFamily="2" charset="-122"/>
            </a:endParaRPr>
          </a:p>
          <a:p>
            <a:pPr lvl="2"/>
            <a:r>
              <a:rPr lang="zh-CN" altLang="en-US" smtClean="0">
                <a:latin typeface="Arial" pitchFamily="34" charset="0"/>
                <a:ea typeface="宋体" pitchFamily="2" charset="-122"/>
              </a:rPr>
              <a:t>是决定编码时间的重要因素</a:t>
            </a:r>
            <a:endParaRPr lang="en-US" altLang="zh-CN" smtClean="0">
              <a:latin typeface="Arial" pitchFamily="34" charset="0"/>
              <a:ea typeface="宋体" pitchFamily="2" charset="-122"/>
            </a:endParaRPr>
          </a:p>
          <a:p>
            <a:r>
              <a:rPr lang="zh-CN" altLang="en-US" smtClean="0">
                <a:ea typeface="宋体" pitchFamily="2" charset="-122"/>
              </a:rPr>
              <a:t>寻找最佳匹配宏块</a:t>
            </a:r>
            <a:endParaRPr lang="en-US" altLang="zh-CN" smtClean="0">
              <a:ea typeface="宋体" pitchFamily="2" charset="-122"/>
            </a:endParaRPr>
          </a:p>
          <a:p>
            <a:pPr lvl="1"/>
            <a:r>
              <a:rPr lang="zh-CN" altLang="en-US" smtClean="0">
                <a:latin typeface="Arial" pitchFamily="34" charset="0"/>
                <a:ea typeface="宋体" pitchFamily="2" charset="-122"/>
              </a:rPr>
              <a:t>花费时间</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匹配的好→相同码率下图像质量↑</a:t>
            </a:r>
            <a:endParaRPr lang="en-US" altLang="zh-CN" smtClean="0">
              <a:latin typeface="Arial" pitchFamily="34" charset="0"/>
              <a:ea typeface="宋体" pitchFamily="2" charset="-122"/>
            </a:endParaRPr>
          </a:p>
          <a:p>
            <a:pPr lvl="1"/>
            <a:r>
              <a:rPr lang="zh-CN" altLang="en-US" smtClean="0">
                <a:latin typeface="Arial" pitchFamily="34" charset="0"/>
                <a:ea typeface="宋体" pitchFamily="2" charset="-122"/>
              </a:rPr>
              <a:t>在图像质量与压缩速度下的折中</a:t>
            </a:r>
          </a:p>
        </p:txBody>
      </p:sp>
      <p:sp>
        <p:nvSpPr>
          <p:cNvPr id="1454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a:xfrm>
            <a:off x="1143000" y="457200"/>
            <a:ext cx="78486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1</a:t>
            </a:r>
            <a:r>
              <a:rPr lang="zh-CN" altLang="en-US" smtClean="0">
                <a:ea typeface="宋体" pitchFamily="2" charset="-122"/>
              </a:rPr>
              <a:t>）</a:t>
            </a:r>
          </a:p>
        </p:txBody>
      </p:sp>
      <p:sp>
        <p:nvSpPr>
          <p:cNvPr id="36867" name="内容占位符 2"/>
          <p:cNvSpPr>
            <a:spLocks noGrp="1"/>
          </p:cNvSpPr>
          <p:nvPr>
            <p:ph idx="1"/>
          </p:nvPr>
        </p:nvSpPr>
        <p:spPr>
          <a:xfrm>
            <a:off x="500063" y="1143000"/>
            <a:ext cx="8429625" cy="4929188"/>
          </a:xfrm>
        </p:spPr>
        <p:txBody>
          <a:bodyPr/>
          <a:lstStyle/>
          <a:p>
            <a:r>
              <a:rPr lang="zh-CN" altLang="en-US" sz="2800" smtClean="0">
                <a:ea typeface="宋体" pitchFamily="2" charset="-122"/>
              </a:rPr>
              <a:t>预测编码</a:t>
            </a:r>
            <a:endParaRPr lang="en-US" altLang="zh-CN" sz="2800" smtClean="0">
              <a:ea typeface="宋体" pitchFamily="2" charset="-122"/>
            </a:endParaRPr>
          </a:p>
          <a:p>
            <a:pPr lvl="1"/>
            <a:r>
              <a:rPr lang="zh-CN" altLang="en-US" sz="2400" smtClean="0">
                <a:latin typeface="Times New Roman" pitchFamily="18" charset="0"/>
                <a:ea typeface="宋体" pitchFamily="2" charset="-122"/>
                <a:cs typeface="Times New Roman" pitchFamily="18" charset="0"/>
              </a:rPr>
              <a:t>利用空间中相邻数据的相关性来进行压缩数据的</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通常用的方法有脉冲编码调制（</a:t>
            </a:r>
            <a:r>
              <a:rPr lang="en-US" altLang="zh-CN" sz="2400" smtClean="0">
                <a:latin typeface="Times New Roman" pitchFamily="18" charset="0"/>
                <a:ea typeface="宋体" pitchFamily="2" charset="-122"/>
                <a:cs typeface="Times New Roman" pitchFamily="18" charset="0"/>
              </a:rPr>
              <a:t>PCM）、</a:t>
            </a:r>
            <a:r>
              <a:rPr lang="zh-CN" altLang="en-US" sz="2400" smtClean="0">
                <a:latin typeface="Times New Roman" pitchFamily="18" charset="0"/>
                <a:ea typeface="宋体" pitchFamily="2" charset="-122"/>
                <a:cs typeface="Times New Roman" pitchFamily="18" charset="0"/>
              </a:rPr>
              <a:t>增量调制（</a:t>
            </a:r>
            <a:r>
              <a:rPr lang="en-US" altLang="zh-CN" sz="2400" smtClean="0">
                <a:latin typeface="Times New Roman" pitchFamily="18" charset="0"/>
                <a:ea typeface="宋体" pitchFamily="2" charset="-122"/>
                <a:cs typeface="Times New Roman" pitchFamily="18" charset="0"/>
              </a:rPr>
              <a:t>DM）、</a:t>
            </a:r>
            <a:r>
              <a:rPr lang="zh-CN" altLang="en-US" sz="2400" smtClean="0">
                <a:latin typeface="Times New Roman" pitchFamily="18" charset="0"/>
                <a:ea typeface="宋体" pitchFamily="2" charset="-122"/>
                <a:cs typeface="Times New Roman" pitchFamily="18" charset="0"/>
              </a:rPr>
              <a:t>差分脉冲编码调制（</a:t>
            </a:r>
            <a:r>
              <a:rPr lang="en-US" altLang="zh-CN" sz="2400" smtClean="0">
                <a:latin typeface="Times New Roman" pitchFamily="18" charset="0"/>
                <a:ea typeface="宋体" pitchFamily="2" charset="-122"/>
                <a:cs typeface="Times New Roman" pitchFamily="18" charset="0"/>
              </a:rPr>
              <a:t>DPCM）</a:t>
            </a:r>
            <a:r>
              <a:rPr lang="zh-CN" altLang="en-US" sz="2400" smtClean="0">
                <a:latin typeface="Times New Roman" pitchFamily="18" charset="0"/>
                <a:ea typeface="宋体" pitchFamily="2" charset="-122"/>
                <a:cs typeface="Times New Roman" pitchFamily="18" charset="0"/>
              </a:rPr>
              <a:t>等</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主要用于声音的编码</a:t>
            </a:r>
            <a:endParaRPr lang="en-US" altLang="zh-CN" sz="2400" smtClean="0">
              <a:latin typeface="Times New Roman" pitchFamily="18" charset="0"/>
              <a:ea typeface="宋体" pitchFamily="2" charset="-122"/>
              <a:cs typeface="Times New Roman" pitchFamily="18" charset="0"/>
            </a:endParaRPr>
          </a:p>
          <a:p>
            <a:r>
              <a:rPr lang="zh-CN" altLang="en-US" sz="2800" smtClean="0">
                <a:latin typeface="Times New Roman" pitchFamily="18" charset="0"/>
                <a:ea typeface="宋体" pitchFamily="2" charset="-122"/>
                <a:cs typeface="Times New Roman" pitchFamily="18" charset="0"/>
              </a:rPr>
              <a:t>变换编码</a:t>
            </a:r>
            <a:endParaRPr lang="en-US" altLang="zh-CN" sz="28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将图像时域信号转换为频域信号进行处理。</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这种转换的特点是把在时域空间具有强相关的信号转换到频域上时在某些特定的区域内能量常常集中在一起，数据处理时可以将主要的注意力集中在相对较小的区域，从而实现数据压缩。</a:t>
            </a:r>
            <a:endParaRPr lang="en-US" altLang="zh-CN" sz="2400" smtClean="0">
              <a:latin typeface="Times New Roman" pitchFamily="18" charset="0"/>
              <a:ea typeface="宋体" pitchFamily="2" charset="-122"/>
              <a:cs typeface="Times New Roman" pitchFamily="18" charset="0"/>
            </a:endParaRPr>
          </a:p>
          <a:p>
            <a:pPr lvl="1"/>
            <a:r>
              <a:rPr lang="zh-CN" altLang="en-US" sz="2400" smtClean="0">
                <a:latin typeface="Times New Roman" pitchFamily="18" charset="0"/>
                <a:ea typeface="宋体" pitchFamily="2" charset="-122"/>
                <a:cs typeface="Times New Roman" pitchFamily="18" charset="0"/>
              </a:rPr>
              <a:t>一般采用正交变换，如离散余弦变换（</a:t>
            </a:r>
            <a:r>
              <a:rPr lang="en-US" altLang="zh-CN" sz="2400" smtClean="0">
                <a:latin typeface="Times New Roman" pitchFamily="18" charset="0"/>
                <a:ea typeface="宋体" pitchFamily="2" charset="-122"/>
                <a:cs typeface="Times New Roman" pitchFamily="18" charset="0"/>
              </a:rPr>
              <a:t>DCT）、</a:t>
            </a:r>
            <a:r>
              <a:rPr lang="zh-CN" altLang="en-US" sz="2400" smtClean="0">
                <a:latin typeface="Times New Roman" pitchFamily="18" charset="0"/>
                <a:ea typeface="宋体" pitchFamily="2" charset="-122"/>
                <a:cs typeface="Times New Roman" pitchFamily="18" charset="0"/>
              </a:rPr>
              <a:t>离散傅立叶变换（</a:t>
            </a:r>
            <a:r>
              <a:rPr lang="en-US" altLang="zh-CN" sz="2400" smtClean="0">
                <a:latin typeface="Times New Roman" pitchFamily="18" charset="0"/>
                <a:ea typeface="宋体" pitchFamily="2" charset="-122"/>
                <a:cs typeface="Times New Roman" pitchFamily="18" charset="0"/>
              </a:rPr>
              <a:t>DFT）</a:t>
            </a: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p:cNvSpPr>
          <p:nvPr>
            <p:ph type="title"/>
          </p:nvPr>
        </p:nvSpPr>
        <p:spPr/>
        <p:txBody>
          <a:bodyPr/>
          <a:lstStyle/>
          <a:p>
            <a:r>
              <a:rPr lang="zh-CN" altLang="en-US" smtClean="0">
                <a:ea typeface="宋体" pitchFamily="2" charset="-122"/>
              </a:rPr>
              <a:t>预测图像</a:t>
            </a:r>
            <a:r>
              <a:rPr lang="en-US" altLang="zh-CN" smtClean="0">
                <a:ea typeface="宋体" pitchFamily="2" charset="-122"/>
              </a:rPr>
              <a:t>B</a:t>
            </a:r>
            <a:r>
              <a:rPr lang="zh-CN" altLang="en-US" smtClean="0">
                <a:ea typeface="宋体" pitchFamily="2" charset="-122"/>
              </a:rPr>
              <a:t>的压缩编码算法</a:t>
            </a:r>
          </a:p>
        </p:txBody>
      </p:sp>
      <p:sp>
        <p:nvSpPr>
          <p:cNvPr id="1464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6436" name="Picture 5"/>
          <p:cNvPicPr>
            <a:picLocks noChangeAspect="1" noChangeArrowheads="1"/>
          </p:cNvPicPr>
          <p:nvPr/>
        </p:nvPicPr>
        <p:blipFill>
          <a:blip r:embed="rId2" cstate="print"/>
          <a:srcRect/>
          <a:stretch>
            <a:fillRect/>
          </a:stretch>
        </p:blipFill>
        <p:spPr bwMode="auto">
          <a:xfrm>
            <a:off x="1571625" y="1311275"/>
            <a:ext cx="6357938" cy="448786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p:cNvSpPr>
          <p:nvPr>
            <p:ph type="title"/>
          </p:nvPr>
        </p:nvSpPr>
        <p:spPr/>
        <p:txBody>
          <a:bodyPr/>
          <a:lstStyle/>
          <a:p>
            <a:r>
              <a:rPr lang="en-US" altLang="zh-CN" smtClean="0">
                <a:ea typeface="宋体" pitchFamily="2" charset="-122"/>
              </a:rPr>
              <a:t>MPEG</a:t>
            </a:r>
            <a:r>
              <a:rPr lang="zh-CN" altLang="en-US" smtClean="0">
                <a:ea typeface="宋体" pitchFamily="2" charset="-122"/>
              </a:rPr>
              <a:t>解码过程</a:t>
            </a:r>
          </a:p>
        </p:txBody>
      </p:sp>
      <p:sp>
        <p:nvSpPr>
          <p:cNvPr id="147459" name="内容占位符 2"/>
          <p:cNvSpPr>
            <a:spLocks noGrp="1"/>
          </p:cNvSpPr>
          <p:nvPr>
            <p:ph idx="1"/>
          </p:nvPr>
        </p:nvSpPr>
        <p:spPr>
          <a:xfrm>
            <a:off x="357188" y="1143000"/>
            <a:ext cx="8329612" cy="1214438"/>
          </a:xfrm>
        </p:spPr>
        <p:txBody>
          <a:bodyPr/>
          <a:lstStyle/>
          <a:p>
            <a:r>
              <a:rPr lang="zh-CN" altLang="en-US" sz="2400" b="0" smtClean="0">
                <a:ea typeface="宋体" pitchFamily="2" charset="-122"/>
              </a:rPr>
              <a:t>由于运动图像的视频和音频需要同步，所以</a:t>
            </a:r>
            <a:r>
              <a:rPr lang="en-US" altLang="zh-CN" sz="2400" b="0" smtClean="0">
                <a:ea typeface="宋体" pitchFamily="2" charset="-122"/>
              </a:rPr>
              <a:t>MPEG</a:t>
            </a:r>
            <a:r>
              <a:rPr lang="zh-CN" altLang="en-US" sz="2400" b="0" smtClean="0">
                <a:ea typeface="宋体" pitchFamily="2" charset="-122"/>
              </a:rPr>
              <a:t>压缩算法应该对两者综合考虑，最后产生一个电视质量的视频和音频形式的位速率约为</a:t>
            </a:r>
            <a:r>
              <a:rPr lang="en-US" altLang="zh-CN" sz="2400" b="0" smtClean="0">
                <a:ea typeface="宋体" pitchFamily="2" charset="-122"/>
              </a:rPr>
              <a:t>1.5Mb/s</a:t>
            </a:r>
            <a:r>
              <a:rPr lang="zh-CN" altLang="en-US" sz="2400" b="0" smtClean="0">
                <a:ea typeface="宋体" pitchFamily="2" charset="-122"/>
              </a:rPr>
              <a:t>的</a:t>
            </a:r>
            <a:r>
              <a:rPr lang="en-US" altLang="zh-CN" sz="2400" b="0" smtClean="0">
                <a:ea typeface="宋体" pitchFamily="2" charset="-122"/>
              </a:rPr>
              <a:t>MPEG</a:t>
            </a:r>
            <a:r>
              <a:rPr lang="zh-CN" altLang="en-US" sz="2400" b="0" smtClean="0">
                <a:ea typeface="宋体" pitchFamily="2" charset="-122"/>
              </a:rPr>
              <a:t>单一位流。</a:t>
            </a:r>
          </a:p>
          <a:p>
            <a:endParaRPr lang="zh-CN" altLang="en-US" b="0" smtClean="0">
              <a:ea typeface="宋体" pitchFamily="2" charset="-122"/>
            </a:endParaRPr>
          </a:p>
        </p:txBody>
      </p:sp>
      <p:sp>
        <p:nvSpPr>
          <p:cNvPr id="147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47461" name="Picture 6"/>
          <p:cNvPicPr>
            <a:picLocks noChangeAspect="1" noChangeArrowheads="1"/>
          </p:cNvPicPr>
          <p:nvPr/>
        </p:nvPicPr>
        <p:blipFill>
          <a:blip r:embed="rId2" cstate="print"/>
          <a:srcRect/>
          <a:stretch>
            <a:fillRect/>
          </a:stretch>
        </p:blipFill>
        <p:spPr bwMode="auto">
          <a:xfrm>
            <a:off x="3378200" y="3000375"/>
            <a:ext cx="5408613" cy="3036888"/>
          </a:xfrm>
          <a:prstGeom prst="rect">
            <a:avLst/>
          </a:prstGeom>
          <a:noFill/>
          <a:ln w="9525">
            <a:noFill/>
            <a:miter lim="800000"/>
            <a:headEnd/>
            <a:tailEnd/>
          </a:ln>
        </p:spPr>
      </p:pic>
      <p:sp>
        <p:nvSpPr>
          <p:cNvPr id="147462" name="TextBox 5"/>
          <p:cNvSpPr txBox="1">
            <a:spLocks noChangeArrowheads="1"/>
          </p:cNvSpPr>
          <p:nvPr/>
        </p:nvSpPr>
        <p:spPr bwMode="auto">
          <a:xfrm>
            <a:off x="357188" y="2500313"/>
            <a:ext cx="2928937" cy="3786187"/>
          </a:xfrm>
          <a:prstGeom prst="rect">
            <a:avLst/>
          </a:prstGeom>
          <a:noFill/>
          <a:ln w="9525">
            <a:noFill/>
            <a:miter lim="800000"/>
            <a:headEnd/>
            <a:tailEnd/>
          </a:ln>
        </p:spPr>
        <p:txBody>
          <a:bodyPr>
            <a:spAutoFit/>
          </a:bodyPr>
          <a:lstStyle/>
          <a:p>
            <a:r>
              <a:rPr lang="zh-CN" altLang="en-US" b="0"/>
              <a:t>图中</a:t>
            </a:r>
            <a:r>
              <a:rPr lang="en-US" altLang="zh-CN" b="0"/>
              <a:t>MUX</a:t>
            </a:r>
            <a:r>
              <a:rPr lang="en-US" altLang="zh-CN" b="0" baseline="30000"/>
              <a:t>-1</a:t>
            </a:r>
            <a:r>
              <a:rPr lang="zh-CN" altLang="en-US" b="0"/>
              <a:t>是多路复合</a:t>
            </a:r>
            <a:r>
              <a:rPr lang="en-US" altLang="zh-CN" b="0"/>
              <a:t>/</a:t>
            </a:r>
            <a:r>
              <a:rPr lang="zh-CN" altLang="en-US" b="0"/>
              <a:t>分离器。单一数据流经过多路分离器，分离出移动矢量、宏块类型、量化步长和数据流。视音频数据流经过逆量化、逆</a:t>
            </a:r>
            <a:r>
              <a:rPr lang="en-US" altLang="zh-CN" b="0"/>
              <a:t>DCT</a:t>
            </a:r>
            <a:r>
              <a:rPr lang="zh-CN" altLang="en-US" b="0"/>
              <a:t>变换，结合宏块类型和运动向量产生视音频数据</a:t>
            </a:r>
            <a:endParaRPr lang="zh-CN" altLang="en-US"/>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p:cNvSpPr>
          <p:nvPr>
            <p:ph type="title"/>
          </p:nvPr>
        </p:nvSpPr>
        <p:spPr/>
        <p:txBody>
          <a:bodyPr/>
          <a:lstStyle/>
          <a:p>
            <a:r>
              <a:rPr lang="en-US" altLang="zh-CN" smtClean="0">
                <a:ea typeface="宋体" pitchFamily="2" charset="-122"/>
              </a:rPr>
              <a:t>MPEG-1</a:t>
            </a:r>
            <a:r>
              <a:rPr lang="zh-CN" altLang="en-US" smtClean="0">
                <a:ea typeface="宋体" pitchFamily="2" charset="-122"/>
              </a:rPr>
              <a:t>的应用领域</a:t>
            </a:r>
          </a:p>
        </p:txBody>
      </p:sp>
      <p:sp>
        <p:nvSpPr>
          <p:cNvPr id="148483" name="内容占位符 2"/>
          <p:cNvSpPr>
            <a:spLocks noGrp="1"/>
          </p:cNvSpPr>
          <p:nvPr>
            <p:ph idx="1"/>
          </p:nvPr>
        </p:nvSpPr>
        <p:spPr>
          <a:xfrm>
            <a:off x="500063" y="1214438"/>
            <a:ext cx="8186737" cy="4857750"/>
          </a:xfrm>
        </p:spPr>
        <p:txBody>
          <a:bodyPr/>
          <a:lstStyle/>
          <a:p>
            <a:r>
              <a:rPr lang="zh-CN" altLang="en-US" sz="2400" dirty="0" smtClean="0">
                <a:latin typeface="+mn-ea"/>
              </a:rPr>
              <a:t>光盘、数字音频磁带（</a:t>
            </a:r>
            <a:r>
              <a:rPr lang="en-US" altLang="zh-CN" sz="2400" dirty="0" smtClean="0">
                <a:latin typeface="+mn-ea"/>
              </a:rPr>
              <a:t>DAT</a:t>
            </a:r>
            <a:r>
              <a:rPr lang="zh-CN" altLang="en-US" sz="2400" dirty="0" smtClean="0">
                <a:latin typeface="+mn-ea"/>
              </a:rPr>
              <a:t>）、磁带设备、温彻斯特硬盘以及通信网络（如</a:t>
            </a:r>
            <a:r>
              <a:rPr lang="en-US" altLang="zh-CN" sz="2400" dirty="0" smtClean="0">
                <a:latin typeface="+mn-ea"/>
              </a:rPr>
              <a:t>ISDN</a:t>
            </a:r>
            <a:r>
              <a:rPr lang="zh-CN" altLang="en-US" sz="2400" dirty="0" smtClean="0">
                <a:latin typeface="+mn-ea"/>
              </a:rPr>
              <a:t>和局域网等）</a:t>
            </a:r>
          </a:p>
          <a:p>
            <a:r>
              <a:rPr lang="zh-CN" altLang="en-US" sz="2400" dirty="0" smtClean="0">
                <a:latin typeface="+mn-ea"/>
              </a:rPr>
              <a:t>其典型的应用是</a:t>
            </a:r>
            <a:r>
              <a:rPr lang="en-US" altLang="zh-CN" sz="2400" dirty="0" smtClean="0">
                <a:latin typeface="+mn-ea"/>
              </a:rPr>
              <a:t>VCD</a:t>
            </a:r>
            <a:r>
              <a:rPr lang="zh-CN" altLang="en-US" sz="2400" dirty="0" smtClean="0">
                <a:latin typeface="+mn-ea"/>
              </a:rPr>
              <a:t>，</a:t>
            </a:r>
            <a:r>
              <a:rPr lang="en-US" altLang="zh-CN" sz="2400" dirty="0" smtClean="0">
                <a:latin typeface="+mn-ea"/>
              </a:rPr>
              <a:t>99%</a:t>
            </a:r>
            <a:r>
              <a:rPr lang="zh-CN" altLang="en-US" sz="2400" dirty="0" smtClean="0">
                <a:latin typeface="+mn-ea"/>
              </a:rPr>
              <a:t>的</a:t>
            </a:r>
            <a:r>
              <a:rPr lang="en-US" altLang="zh-CN" sz="2400" dirty="0" smtClean="0">
                <a:latin typeface="+mn-ea"/>
              </a:rPr>
              <a:t>VCD</a:t>
            </a:r>
            <a:r>
              <a:rPr lang="zh-CN" altLang="en-US" sz="2400" dirty="0" smtClean="0">
                <a:latin typeface="+mn-ea"/>
              </a:rPr>
              <a:t>都是用</a:t>
            </a:r>
            <a:r>
              <a:rPr lang="en-US" altLang="zh-CN" sz="2400" dirty="0" smtClean="0">
                <a:latin typeface="+mn-ea"/>
              </a:rPr>
              <a:t>MPEG-1</a:t>
            </a:r>
            <a:r>
              <a:rPr lang="zh-CN" altLang="en-US" sz="2400" dirty="0" smtClean="0">
                <a:latin typeface="+mn-ea"/>
              </a:rPr>
              <a:t>格式压缩的，使用</a:t>
            </a:r>
            <a:r>
              <a:rPr lang="en-US" altLang="zh-CN" sz="2400" dirty="0" smtClean="0">
                <a:latin typeface="+mn-ea"/>
              </a:rPr>
              <a:t>MPEG-1</a:t>
            </a:r>
            <a:r>
              <a:rPr lang="zh-CN" altLang="en-US" sz="2400" dirty="0" smtClean="0">
                <a:latin typeface="+mn-ea"/>
              </a:rPr>
              <a:t>的压缩算法，可以把一部</a:t>
            </a:r>
            <a:r>
              <a:rPr lang="en-US" altLang="zh-CN" sz="2400" dirty="0" smtClean="0">
                <a:latin typeface="+mn-ea"/>
              </a:rPr>
              <a:t>120</a:t>
            </a:r>
            <a:r>
              <a:rPr lang="zh-CN" altLang="en-US" sz="2400" dirty="0" smtClean="0">
                <a:latin typeface="+mn-ea"/>
              </a:rPr>
              <a:t>分钟长的电影（未压缩视频文件）压缩到</a:t>
            </a:r>
            <a:r>
              <a:rPr lang="en-US" altLang="zh-CN" sz="2400" dirty="0" smtClean="0">
                <a:latin typeface="+mn-ea"/>
              </a:rPr>
              <a:t>1.2GB</a:t>
            </a:r>
            <a:r>
              <a:rPr lang="zh-CN" altLang="en-US" sz="2400" dirty="0" smtClean="0">
                <a:latin typeface="+mn-ea"/>
              </a:rPr>
              <a:t>左右大小</a:t>
            </a:r>
            <a:endParaRPr lang="en-US" altLang="zh-CN" sz="2400" dirty="0" smtClean="0">
              <a:latin typeface="+mn-ea"/>
            </a:endParaRPr>
          </a:p>
          <a:p>
            <a:r>
              <a:rPr lang="zh-CN" altLang="en-US" sz="2400" dirty="0" smtClean="0">
                <a:latin typeface="+mn-ea"/>
              </a:rPr>
              <a:t>为了支持多种应用，可由用户来规定多种输入参数，包括灵活的图像尺寸和帧频。</a:t>
            </a:r>
            <a:r>
              <a:rPr lang="en-US" altLang="zh-CN" sz="2400" dirty="0" smtClean="0">
                <a:latin typeface="+mn-ea"/>
              </a:rPr>
              <a:t>MPEG-1</a:t>
            </a:r>
            <a:r>
              <a:rPr lang="zh-CN" altLang="en-US" sz="2400" dirty="0" smtClean="0">
                <a:latin typeface="+mn-ea"/>
              </a:rPr>
              <a:t>标准提供了一些录像机的功能，包括正放、图像冻结、快进、快倒和慢放，此外，还提供了随机存取的功能</a:t>
            </a:r>
            <a:endParaRPr lang="en-US" altLang="zh-CN" sz="2400" dirty="0" smtClean="0">
              <a:latin typeface="+mn-ea"/>
            </a:endParaRPr>
          </a:p>
          <a:p>
            <a:r>
              <a:rPr lang="en-US" altLang="zh-CN" sz="2400" dirty="0" smtClean="0"/>
              <a:t>MPEG-1</a:t>
            </a:r>
            <a:r>
              <a:rPr lang="zh-CN" altLang="en-US" sz="2400" dirty="0" smtClean="0"/>
              <a:t>缺点</a:t>
            </a:r>
            <a:endParaRPr lang="en-US" altLang="zh-CN" sz="2400" dirty="0" smtClean="0"/>
          </a:p>
          <a:p>
            <a:pPr lvl="1"/>
            <a:r>
              <a:rPr lang="zh-CN" altLang="en-US" sz="2000" dirty="0" smtClean="0"/>
              <a:t>码率固定，代价是引起图像质量的抖动</a:t>
            </a:r>
            <a:endParaRPr lang="en-US" altLang="zh-CN" sz="2000" dirty="0" smtClean="0"/>
          </a:p>
          <a:p>
            <a:pPr lvl="1"/>
            <a:r>
              <a:rPr lang="zh-CN" altLang="en-US" sz="2000" dirty="0" smtClean="0"/>
              <a:t>压缩比也没有达到用户满意的程度</a:t>
            </a:r>
            <a:endParaRPr lang="en-US" altLang="zh-CN" sz="2000" dirty="0" smtClean="0"/>
          </a:p>
          <a:p>
            <a:endParaRPr lang="en-US" altLang="zh-CN" sz="2400" dirty="0" smtClean="0">
              <a:latin typeface="+mn-ea"/>
            </a:endParaRPr>
          </a:p>
          <a:p>
            <a:endParaRPr lang="zh-CN" altLang="en-US" sz="2800" dirty="0" smtClean="0">
              <a:ea typeface="宋体" pitchFamily="2" charset="-122"/>
            </a:endParaRPr>
          </a:p>
        </p:txBody>
      </p:sp>
      <p:sp>
        <p:nvSpPr>
          <p:cNvPr id="1484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标准</a:t>
            </a:r>
          </a:p>
        </p:txBody>
      </p:sp>
      <p:sp>
        <p:nvSpPr>
          <p:cNvPr id="149507" name="内容占位符 2"/>
          <p:cNvSpPr>
            <a:spLocks noGrp="1"/>
          </p:cNvSpPr>
          <p:nvPr>
            <p:ph idx="1"/>
          </p:nvPr>
        </p:nvSpPr>
        <p:spPr>
          <a:xfrm>
            <a:off x="642938" y="1071562"/>
            <a:ext cx="8249542" cy="5453781"/>
          </a:xfrm>
        </p:spPr>
        <p:txBody>
          <a:bodyPr/>
          <a:lstStyle/>
          <a:p>
            <a:r>
              <a:rPr lang="en-US" altLang="zh-CN" sz="2400" dirty="0" smtClean="0">
                <a:latin typeface="+mn-ea"/>
              </a:rPr>
              <a:t>MPEG-2</a:t>
            </a:r>
            <a:r>
              <a:rPr lang="zh-CN" altLang="en-US" sz="2400" dirty="0" smtClean="0">
                <a:latin typeface="+mn-ea"/>
              </a:rPr>
              <a:t>标准</a:t>
            </a:r>
            <a:r>
              <a:rPr lang="en-US" altLang="zh-CN" sz="2400" dirty="0" smtClean="0">
                <a:latin typeface="+mn-ea"/>
              </a:rPr>
              <a:t>MPEG</a:t>
            </a:r>
            <a:r>
              <a:rPr lang="zh-CN" altLang="en-US" sz="2400" dirty="0" smtClean="0">
                <a:latin typeface="+mn-ea"/>
              </a:rPr>
              <a:t>工作组制定的第二个国际标准，标准号是</a:t>
            </a:r>
            <a:r>
              <a:rPr lang="en-US" altLang="zh-CN" sz="2400" dirty="0" smtClean="0">
                <a:latin typeface="+mn-ea"/>
              </a:rPr>
              <a:t>ISO/IEC 13818</a:t>
            </a:r>
          </a:p>
          <a:p>
            <a:r>
              <a:rPr lang="en-US" altLang="zh-CN" sz="2400" dirty="0" smtClean="0">
                <a:latin typeface="+mn-ea"/>
              </a:rPr>
              <a:t>MPEG-2</a:t>
            </a:r>
            <a:r>
              <a:rPr lang="zh-CN" altLang="en-US" sz="2400" dirty="0" smtClean="0">
                <a:latin typeface="+mn-ea"/>
              </a:rPr>
              <a:t>标准是针对标准数字电视和高清晰度电视在各种应用下的压缩方案和系统层的详细规定</a:t>
            </a:r>
            <a:endParaRPr lang="en-US" altLang="zh-CN" sz="2400" dirty="0" smtClean="0">
              <a:latin typeface="+mn-ea"/>
            </a:endParaRPr>
          </a:p>
          <a:p>
            <a:r>
              <a:rPr lang="zh-CN" altLang="en-US" sz="2400" dirty="0" smtClean="0">
                <a:latin typeface="+mn-ea"/>
              </a:rPr>
              <a:t>和</a:t>
            </a:r>
            <a:r>
              <a:rPr lang="en-US" altLang="zh-CN" sz="2400" dirty="0" smtClean="0">
                <a:latin typeface="+mn-ea"/>
              </a:rPr>
              <a:t>MPEG-1</a:t>
            </a:r>
            <a:r>
              <a:rPr lang="zh-CN" altLang="en-US" sz="2400" dirty="0" smtClean="0">
                <a:latin typeface="+mn-ea"/>
              </a:rPr>
              <a:t>相比，增加了隔行扫描电视的编码，提供了位速率的可变性能（</a:t>
            </a:r>
            <a:r>
              <a:rPr lang="en-US" altLang="zh-CN" sz="2400" dirty="0" smtClean="0">
                <a:latin typeface="+mn-ea"/>
              </a:rPr>
              <a:t>scalability</a:t>
            </a:r>
            <a:r>
              <a:rPr lang="zh-CN" altLang="en-US" sz="2400" dirty="0" smtClean="0">
                <a:latin typeface="+mn-ea"/>
              </a:rPr>
              <a:t>）功能。</a:t>
            </a:r>
            <a:endParaRPr lang="en-US" altLang="zh-CN" sz="2400" dirty="0" smtClean="0">
              <a:latin typeface="+mn-ea"/>
            </a:endParaRPr>
          </a:p>
          <a:p>
            <a:r>
              <a:rPr lang="en-US" altLang="zh-CN" sz="2400" dirty="0" smtClean="0">
                <a:latin typeface="+mn-ea"/>
              </a:rPr>
              <a:t>MPEG-2</a:t>
            </a:r>
            <a:r>
              <a:rPr lang="zh-CN" altLang="en-US" sz="2400" dirty="0" smtClean="0">
                <a:latin typeface="+mn-ea"/>
              </a:rPr>
              <a:t>要达到的最基本目标是：位速率为</a:t>
            </a:r>
            <a:r>
              <a:rPr lang="en-US" altLang="zh-CN" sz="2400" dirty="0" smtClean="0">
                <a:latin typeface="+mn-ea"/>
              </a:rPr>
              <a:t>4Mb/s</a:t>
            </a:r>
            <a:r>
              <a:rPr lang="zh-CN" altLang="en-US" sz="2400" dirty="0" smtClean="0">
                <a:latin typeface="+mn-ea"/>
              </a:rPr>
              <a:t>～</a:t>
            </a:r>
            <a:r>
              <a:rPr lang="en-US" altLang="zh-CN" sz="2400" dirty="0" smtClean="0">
                <a:latin typeface="+mn-ea"/>
              </a:rPr>
              <a:t>9Mb/s</a:t>
            </a:r>
            <a:r>
              <a:rPr lang="zh-CN" altLang="en-US" sz="2400" dirty="0" smtClean="0">
                <a:latin typeface="+mn-ea"/>
              </a:rPr>
              <a:t>，最高达</a:t>
            </a:r>
            <a:r>
              <a:rPr lang="en-US" altLang="zh-CN" sz="2400" dirty="0" smtClean="0">
                <a:latin typeface="+mn-ea"/>
              </a:rPr>
              <a:t>15Mb/s</a:t>
            </a:r>
          </a:p>
          <a:p>
            <a:r>
              <a:rPr lang="zh-CN" altLang="en-US" sz="2400" dirty="0" smtClean="0">
                <a:latin typeface="+mn-ea"/>
              </a:rPr>
              <a:t>在</a:t>
            </a:r>
            <a:r>
              <a:rPr lang="en-US" altLang="zh-CN" sz="2400" dirty="0" smtClean="0">
                <a:latin typeface="+mn-ea"/>
              </a:rPr>
              <a:t>NTSC</a:t>
            </a:r>
            <a:r>
              <a:rPr lang="zh-CN" altLang="en-US" sz="2400" dirty="0" smtClean="0">
                <a:latin typeface="+mn-ea"/>
              </a:rPr>
              <a:t>制式下，分辨率可达 </a:t>
            </a:r>
            <a:r>
              <a:rPr lang="en-US" altLang="zh-CN" sz="2400" dirty="0" smtClean="0">
                <a:latin typeface="+mn-ea"/>
              </a:rPr>
              <a:t>720×480</a:t>
            </a:r>
          </a:p>
          <a:p>
            <a:r>
              <a:rPr lang="zh-CN" altLang="en-US" sz="2400" dirty="0" smtClean="0">
                <a:latin typeface="+mn-ea"/>
              </a:rPr>
              <a:t>能够提供广播级的视频影像和</a:t>
            </a:r>
            <a:r>
              <a:rPr lang="en-US" altLang="zh-CN" sz="2400" dirty="0" smtClean="0">
                <a:latin typeface="+mn-ea"/>
              </a:rPr>
              <a:t>CD</a:t>
            </a:r>
            <a:r>
              <a:rPr lang="zh-CN" altLang="en-US" sz="2400" dirty="0" smtClean="0">
                <a:latin typeface="+mn-ea"/>
              </a:rPr>
              <a:t>级的音质</a:t>
            </a:r>
            <a:endParaRPr lang="en-US" altLang="zh-CN" sz="2400" dirty="0" smtClean="0">
              <a:latin typeface="+mn-ea"/>
            </a:endParaRPr>
          </a:p>
          <a:p>
            <a:r>
              <a:rPr lang="zh-CN" altLang="en-US" sz="2400" dirty="0" smtClean="0">
                <a:latin typeface="+mn-ea"/>
              </a:rPr>
              <a:t>音频编码可提供左、中、右、两个环绕声道及重低音声道</a:t>
            </a:r>
            <a:endParaRPr lang="en-US" altLang="zh-CN" sz="2400" dirty="0" smtClean="0">
              <a:latin typeface="+mn-ea"/>
            </a:endParaRPr>
          </a:p>
          <a:p>
            <a:pPr>
              <a:defRPr/>
            </a:pPr>
            <a:r>
              <a:rPr lang="zh-CN" altLang="en-US" sz="2400" dirty="0" smtClean="0">
                <a:latin typeface="+mn-ea"/>
              </a:rPr>
              <a:t>可提供较宽范围的可变压缩比，以适应不同画面质量、存储容量以及带宽的要求</a:t>
            </a:r>
            <a:endParaRPr lang="en-US" altLang="zh-CN" sz="2400" dirty="0" smtClean="0">
              <a:latin typeface="+mn-ea"/>
            </a:endParaRPr>
          </a:p>
        </p:txBody>
      </p:sp>
      <p:sp>
        <p:nvSpPr>
          <p:cNvPr id="1495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1</a:t>
            </a:r>
            <a:r>
              <a:rPr lang="zh-CN" altLang="en-US" smtClean="0">
                <a:ea typeface="宋体" pitchFamily="2" charset="-122"/>
              </a:rPr>
              <a:t>）</a:t>
            </a:r>
          </a:p>
        </p:txBody>
      </p:sp>
      <p:sp>
        <p:nvSpPr>
          <p:cNvPr id="150531" name="内容占位符 2"/>
          <p:cNvSpPr>
            <a:spLocks noGrp="1"/>
          </p:cNvSpPr>
          <p:nvPr>
            <p:ph idx="1"/>
          </p:nvPr>
        </p:nvSpPr>
        <p:spPr/>
        <p:txBody>
          <a:bodyPr/>
          <a:lstStyle/>
          <a:p>
            <a:r>
              <a:rPr lang="zh-CN" altLang="en-US" sz="2400" b="0" dirty="0" smtClean="0">
                <a:ea typeface="宋体" pitchFamily="2" charset="-122"/>
              </a:rPr>
              <a:t>（</a:t>
            </a:r>
            <a:r>
              <a:rPr lang="en-US" altLang="zh-CN" sz="2400" b="0" dirty="0" smtClean="0">
                <a:ea typeface="宋体" pitchFamily="2" charset="-122"/>
              </a:rPr>
              <a:t>1</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系统（</a:t>
            </a:r>
            <a:r>
              <a:rPr lang="en-US" altLang="zh-CN" sz="2400" b="0" dirty="0" smtClean="0">
                <a:ea typeface="宋体" pitchFamily="2" charset="-122"/>
              </a:rPr>
              <a:t>1994</a:t>
            </a:r>
            <a:r>
              <a:rPr lang="zh-CN" altLang="en-US" sz="2400" b="0" dirty="0" smtClean="0">
                <a:ea typeface="宋体" pitchFamily="2" charset="-122"/>
              </a:rPr>
              <a:t>年）规定电视图像数据、声音数据及其他相关数据的同步。</a:t>
            </a:r>
          </a:p>
          <a:p>
            <a:r>
              <a:rPr lang="zh-CN" altLang="en-US" sz="2400" b="0" dirty="0" smtClean="0">
                <a:ea typeface="宋体" pitchFamily="2" charset="-122"/>
              </a:rPr>
              <a:t>（</a:t>
            </a:r>
            <a:r>
              <a:rPr lang="en-US" altLang="zh-CN" sz="2400" b="0" dirty="0" smtClean="0">
                <a:ea typeface="宋体" pitchFamily="2" charset="-122"/>
              </a:rPr>
              <a:t>2</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视频（</a:t>
            </a:r>
            <a:r>
              <a:rPr lang="en-US" altLang="zh-CN" sz="2400" b="0" dirty="0" smtClean="0">
                <a:ea typeface="宋体" pitchFamily="2" charset="-122"/>
              </a:rPr>
              <a:t>1994</a:t>
            </a:r>
            <a:r>
              <a:rPr lang="zh-CN" altLang="en-US" sz="2400" b="0" dirty="0" smtClean="0">
                <a:ea typeface="宋体" pitchFamily="2" charset="-122"/>
              </a:rPr>
              <a:t>年）规定了视频数据的编码和解码算法。</a:t>
            </a:r>
          </a:p>
          <a:p>
            <a:r>
              <a:rPr lang="zh-CN" altLang="en-US" sz="2400" b="0" dirty="0" smtClean="0">
                <a:ea typeface="宋体" pitchFamily="2" charset="-122"/>
              </a:rPr>
              <a:t>（</a:t>
            </a:r>
            <a:r>
              <a:rPr lang="en-US" altLang="zh-CN" sz="2400" b="0" dirty="0" smtClean="0">
                <a:ea typeface="宋体" pitchFamily="2" charset="-122"/>
              </a:rPr>
              <a:t>3</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音频规定了声音数据的编码和解码，是</a:t>
            </a:r>
            <a:r>
              <a:rPr lang="en-US" altLang="zh-CN" sz="2400" b="0" dirty="0" smtClean="0">
                <a:ea typeface="宋体" pitchFamily="2" charset="-122"/>
              </a:rPr>
              <a:t>MPEG-1 Audio</a:t>
            </a:r>
            <a:r>
              <a:rPr lang="zh-CN" altLang="en-US" sz="2400" b="0" dirty="0" smtClean="0">
                <a:ea typeface="宋体" pitchFamily="2" charset="-122"/>
              </a:rPr>
              <a:t>的扩充，支持多个声道，可达到的环绕声</a:t>
            </a:r>
            <a:r>
              <a:rPr lang="en-US" altLang="zh-CN" sz="2400" b="0" dirty="0" smtClean="0">
                <a:ea typeface="宋体" pitchFamily="2" charset="-122"/>
              </a:rPr>
              <a:t>5.1</a:t>
            </a:r>
            <a:r>
              <a:rPr lang="zh-CN" altLang="en-US" sz="2400" b="0" dirty="0" smtClean="0">
                <a:ea typeface="宋体" pitchFamily="2" charset="-122"/>
              </a:rPr>
              <a:t>声道。</a:t>
            </a:r>
            <a:endParaRPr lang="en-US" altLang="zh-CN" sz="2400" b="0" dirty="0" smtClean="0">
              <a:ea typeface="宋体" pitchFamily="2" charset="-122"/>
            </a:endParaRPr>
          </a:p>
          <a:p>
            <a:r>
              <a:rPr lang="zh-CN" altLang="en-US" sz="2400" b="0" dirty="0" smtClean="0">
                <a:ea typeface="宋体" pitchFamily="2" charset="-122"/>
              </a:rPr>
              <a:t>（</a:t>
            </a:r>
            <a:r>
              <a:rPr lang="en-US" altLang="zh-CN" sz="2400" b="0" dirty="0" smtClean="0">
                <a:ea typeface="宋体" pitchFamily="2" charset="-122"/>
              </a:rPr>
              <a:t>4</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一致性测试。</a:t>
            </a:r>
          </a:p>
          <a:p>
            <a:r>
              <a:rPr lang="zh-CN" altLang="en-US" sz="2400" b="0" dirty="0" smtClean="0">
                <a:ea typeface="宋体" pitchFamily="2" charset="-122"/>
              </a:rPr>
              <a:t>（</a:t>
            </a:r>
            <a:r>
              <a:rPr lang="en-US" altLang="zh-CN" sz="2400" b="0" dirty="0" smtClean="0">
                <a:ea typeface="宋体" pitchFamily="2" charset="-122"/>
              </a:rPr>
              <a:t>5</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参考软件。</a:t>
            </a:r>
          </a:p>
          <a:p>
            <a:r>
              <a:rPr lang="zh-CN" altLang="en-US" sz="2400" b="0" dirty="0" smtClean="0">
                <a:ea typeface="宋体" pitchFamily="2" charset="-122"/>
              </a:rPr>
              <a:t>（</a:t>
            </a:r>
            <a:r>
              <a:rPr lang="en-US" altLang="zh-CN" sz="2400" b="0" dirty="0" smtClean="0">
                <a:ea typeface="宋体" pitchFamily="2" charset="-122"/>
              </a:rPr>
              <a:t>6</a:t>
            </a:r>
            <a:r>
              <a:rPr lang="zh-CN" altLang="en-US" sz="2400" b="0" dirty="0" smtClean="0">
                <a:ea typeface="宋体" pitchFamily="2" charset="-122"/>
              </a:rPr>
              <a:t>）</a:t>
            </a:r>
            <a:r>
              <a:rPr lang="en-US" altLang="zh-CN" sz="2400" b="0" dirty="0" smtClean="0">
                <a:ea typeface="宋体" pitchFamily="2" charset="-122"/>
              </a:rPr>
              <a:t>MPEG-2</a:t>
            </a:r>
            <a:r>
              <a:rPr lang="zh-CN" altLang="en-US" sz="2400" b="0" dirty="0" smtClean="0">
                <a:ea typeface="宋体" pitchFamily="2" charset="-122"/>
              </a:rPr>
              <a:t>数字存储媒体命令和控制扩展协议。</a:t>
            </a:r>
          </a:p>
        </p:txBody>
      </p:sp>
      <p:sp>
        <p:nvSpPr>
          <p:cNvPr id="150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组成（</a:t>
            </a:r>
            <a:r>
              <a:rPr lang="en-US" altLang="zh-CN" smtClean="0">
                <a:ea typeface="宋体" pitchFamily="2" charset="-122"/>
              </a:rPr>
              <a:t>2</a:t>
            </a:r>
            <a:r>
              <a:rPr lang="zh-CN" altLang="en-US" smtClean="0">
                <a:ea typeface="宋体" pitchFamily="2" charset="-122"/>
              </a:rPr>
              <a:t>）</a:t>
            </a:r>
          </a:p>
        </p:txBody>
      </p:sp>
      <p:sp>
        <p:nvSpPr>
          <p:cNvPr id="151555" name="内容占位符 2"/>
          <p:cNvSpPr>
            <a:spLocks noGrp="1"/>
          </p:cNvSpPr>
          <p:nvPr>
            <p:ph idx="1"/>
          </p:nvPr>
        </p:nvSpPr>
        <p:spPr>
          <a:xfrm>
            <a:off x="857250" y="1371600"/>
            <a:ext cx="7829550" cy="4486275"/>
          </a:xfrm>
        </p:spPr>
        <p:txBody>
          <a:bodyPr/>
          <a:lstStyle/>
          <a:p>
            <a:r>
              <a:rPr lang="zh-CN" altLang="en-US" sz="2400" b="0" smtClean="0">
                <a:ea typeface="宋体" pitchFamily="2" charset="-122"/>
              </a:rPr>
              <a:t>（</a:t>
            </a:r>
            <a:r>
              <a:rPr lang="en-US" altLang="zh-CN" sz="2400" b="0" smtClean="0">
                <a:ea typeface="宋体" pitchFamily="2" charset="-122"/>
              </a:rPr>
              <a:t>7</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高级音频编码是多声道声音编码算法标准。</a:t>
            </a:r>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8</a:t>
            </a:r>
            <a:r>
              <a:rPr lang="zh-CN" altLang="en-US" sz="2400" b="0" smtClean="0">
                <a:ea typeface="宋体" pitchFamily="2" charset="-122"/>
              </a:rPr>
              <a:t>）</a:t>
            </a:r>
            <a:r>
              <a:rPr lang="en-US" altLang="zh-CN" sz="2400" b="0" smtClean="0">
                <a:ea typeface="宋体" pitchFamily="2" charset="-122"/>
              </a:rPr>
              <a:t>MPEG-2</a:t>
            </a:r>
            <a:r>
              <a:rPr lang="zh-CN" altLang="en-US" sz="2400" b="0" smtClean="0">
                <a:ea typeface="宋体" pitchFamily="2" charset="-122"/>
              </a:rPr>
              <a:t>系统解码器实时接口扩展标准。</a:t>
            </a:r>
          </a:p>
          <a:p>
            <a:pPr>
              <a:buFont typeface="Wingdings" pitchFamily="2" charset="2"/>
              <a:buNone/>
            </a:pPr>
            <a:r>
              <a:rPr lang="zh-CN" altLang="en-US" sz="2400" b="0" smtClean="0">
                <a:ea typeface="宋体" pitchFamily="2" charset="-122"/>
              </a:rPr>
              <a:t>    这是与传输数据流的实时接口（</a:t>
            </a:r>
            <a:r>
              <a:rPr lang="en-US" altLang="zh-CN" sz="2400" b="0" smtClean="0">
                <a:ea typeface="宋体" pitchFamily="2" charset="-122"/>
              </a:rPr>
              <a:t>Real-Time Interface</a:t>
            </a:r>
            <a:r>
              <a:rPr lang="zh-CN" altLang="en-US" sz="2400" b="0" smtClean="0">
                <a:ea typeface="宋体" pitchFamily="2" charset="-122"/>
              </a:rPr>
              <a:t>，</a:t>
            </a:r>
            <a:r>
              <a:rPr lang="en-US" altLang="zh-CN" sz="2400" b="0" smtClean="0">
                <a:ea typeface="宋体" pitchFamily="2" charset="-122"/>
              </a:rPr>
              <a:t>RTI</a:t>
            </a:r>
            <a:r>
              <a:rPr lang="zh-CN" altLang="en-US" sz="2400" b="0" smtClean="0">
                <a:ea typeface="宋体" pitchFamily="2" charset="-122"/>
              </a:rPr>
              <a:t>）标准，它可以用来适应来自网络的传输数据流，如图。</a:t>
            </a:r>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endParaRPr lang="en-US" altLang="zh-CN" sz="2400" b="0" smtClean="0">
              <a:ea typeface="宋体" pitchFamily="2" charset="-122"/>
            </a:endParaRPr>
          </a:p>
          <a:p>
            <a:r>
              <a:rPr lang="zh-CN" altLang="en-US" sz="2400" b="0" smtClean="0">
                <a:ea typeface="宋体" pitchFamily="2" charset="-122"/>
              </a:rPr>
              <a:t>（</a:t>
            </a:r>
            <a:r>
              <a:rPr lang="en-US" altLang="zh-CN" sz="2400" b="0" smtClean="0">
                <a:ea typeface="宋体" pitchFamily="2" charset="-122"/>
              </a:rPr>
              <a:t>9</a:t>
            </a:r>
            <a:r>
              <a:rPr lang="zh-CN" altLang="en-US" sz="2400" b="0" smtClean="0">
                <a:ea typeface="宋体" pitchFamily="2" charset="-122"/>
              </a:rPr>
              <a:t>） </a:t>
            </a:r>
            <a:r>
              <a:rPr lang="en-US" altLang="zh-CN" sz="2400" b="0" smtClean="0">
                <a:ea typeface="宋体" pitchFamily="2" charset="-122"/>
              </a:rPr>
              <a:t>MPEG-2 DSM-CC</a:t>
            </a:r>
            <a:r>
              <a:rPr lang="zh-CN" altLang="en-US" sz="2400" b="0" smtClean="0">
                <a:ea typeface="宋体" pitchFamily="2" charset="-122"/>
              </a:rPr>
              <a:t>一致性扩展测试</a:t>
            </a:r>
          </a:p>
        </p:txBody>
      </p:sp>
      <p:sp>
        <p:nvSpPr>
          <p:cNvPr id="151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51557" name="Picture 5"/>
          <p:cNvPicPr>
            <a:picLocks noChangeAspect="1" noChangeArrowheads="1"/>
          </p:cNvPicPr>
          <p:nvPr/>
        </p:nvPicPr>
        <p:blipFill>
          <a:blip r:embed="rId2" cstate="print"/>
          <a:srcRect/>
          <a:stretch>
            <a:fillRect/>
          </a:stretch>
        </p:blipFill>
        <p:spPr bwMode="auto">
          <a:xfrm>
            <a:off x="1785938" y="3929063"/>
            <a:ext cx="5041900" cy="1511300"/>
          </a:xfrm>
          <a:prstGeom prst="rect">
            <a:avLst/>
          </a:prstGeom>
          <a:noFill/>
          <a:ln w="9525">
            <a:noFill/>
            <a:miter lim="800000"/>
            <a:headEnd/>
            <a:tailEnd/>
          </a:ln>
        </p:spPr>
      </p:pic>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标题 1"/>
          <p:cNvSpPr>
            <a:spLocks noGrp="1"/>
          </p:cNvSpPr>
          <p:nvPr>
            <p:ph type="title"/>
          </p:nvPr>
        </p:nvSpPr>
        <p:spPr>
          <a:xfrm>
            <a:off x="1403648" y="457200"/>
            <a:ext cx="7488832" cy="563563"/>
          </a:xfrm>
        </p:spPr>
        <p:txBody>
          <a:bodyPr/>
          <a:lstStyle/>
          <a:p>
            <a:r>
              <a:rPr lang="en-US" altLang="zh-CN" dirty="0" smtClean="0">
                <a:ea typeface="宋体" pitchFamily="2" charset="-122"/>
              </a:rPr>
              <a:t>MPEG-2</a:t>
            </a:r>
            <a:r>
              <a:rPr lang="zh-CN" altLang="en-US" dirty="0" smtClean="0">
                <a:ea typeface="宋体" pitchFamily="2" charset="-122"/>
              </a:rPr>
              <a:t>的按帧编码和按场编码</a:t>
            </a:r>
          </a:p>
        </p:txBody>
      </p:sp>
      <p:sp>
        <p:nvSpPr>
          <p:cNvPr id="152579" name="内容占位符 2"/>
          <p:cNvSpPr>
            <a:spLocks noGrp="1"/>
          </p:cNvSpPr>
          <p:nvPr>
            <p:ph idx="1"/>
          </p:nvPr>
        </p:nvSpPr>
        <p:spPr>
          <a:xfrm>
            <a:off x="1066800" y="1214438"/>
            <a:ext cx="7620000" cy="4857750"/>
          </a:xfrm>
        </p:spPr>
        <p:txBody>
          <a:bodyPr/>
          <a:lstStyle/>
          <a:p>
            <a:r>
              <a:rPr lang="zh-CN" altLang="en-US" sz="2800" dirty="0" smtClean="0">
                <a:latin typeface="+mn-ea"/>
              </a:rPr>
              <a:t>在</a:t>
            </a:r>
            <a:r>
              <a:rPr lang="en-US" altLang="zh-CN" sz="2800" dirty="0" smtClean="0">
                <a:latin typeface="+mn-ea"/>
              </a:rPr>
              <a:t>MPEG-1</a:t>
            </a:r>
            <a:r>
              <a:rPr lang="zh-CN" altLang="en-US" sz="2800" dirty="0" smtClean="0">
                <a:latin typeface="+mn-ea"/>
              </a:rPr>
              <a:t>中是没有电视帧的概念，只支持逐行扫描，不支持隔行扫描。</a:t>
            </a:r>
            <a:endParaRPr lang="en-US" altLang="zh-CN" sz="2800" dirty="0" smtClean="0">
              <a:latin typeface="+mn-ea"/>
            </a:endParaRPr>
          </a:p>
          <a:p>
            <a:r>
              <a:rPr lang="zh-CN" altLang="en-US" sz="2800" dirty="0" smtClean="0">
                <a:latin typeface="+mn-ea"/>
              </a:rPr>
              <a:t>在</a:t>
            </a:r>
            <a:r>
              <a:rPr lang="en-US" altLang="zh-CN" sz="2800" dirty="0" smtClean="0">
                <a:latin typeface="+mn-ea"/>
              </a:rPr>
              <a:t>MPEG-2</a:t>
            </a:r>
            <a:r>
              <a:rPr lang="zh-CN" altLang="en-US" sz="2800" dirty="0" smtClean="0">
                <a:latin typeface="+mn-ea"/>
              </a:rPr>
              <a:t>中，针对隔行扫描的常规电视图像专门设置了“按帧编码”模式，相应的运动补偿算法也有扩充，分为“按帧运动补偿”和“按场运动补偿”，其编码效率显著提高。</a:t>
            </a:r>
            <a:endParaRPr lang="en-US" altLang="zh-CN" sz="2800" dirty="0" smtClean="0">
              <a:latin typeface="+mn-ea"/>
            </a:endParaRPr>
          </a:p>
        </p:txBody>
      </p:sp>
      <p:sp>
        <p:nvSpPr>
          <p:cNvPr id="152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3" name="内容占位符 2"/>
          <p:cNvSpPr>
            <a:spLocks noGrp="1"/>
          </p:cNvSpPr>
          <p:nvPr>
            <p:ph idx="1"/>
          </p:nvPr>
        </p:nvSpPr>
        <p:spPr>
          <a:xfrm>
            <a:off x="357158" y="1214422"/>
            <a:ext cx="8501122" cy="4700588"/>
          </a:xfrm>
        </p:spPr>
        <p:txBody>
          <a:bodyPr/>
          <a:lstStyle/>
          <a:p>
            <a:pPr algn="just"/>
            <a:r>
              <a:rPr lang="zh-CN" altLang="en-US" sz="2800" dirty="0" smtClean="0"/>
              <a:t>类规定的子集应用起来有时觉得太大，于是在各类中又根据图像分辨率的不同划分为级</a:t>
            </a:r>
            <a:endParaRPr lang="en-US" altLang="zh-CN" sz="2800" dirty="0" smtClean="0">
              <a:latin typeface="+mn-ea"/>
              <a:ea typeface="+mn-ea"/>
            </a:endParaRPr>
          </a:p>
          <a:p>
            <a:pPr algn="just"/>
            <a:r>
              <a:rPr lang="zh-CN" altLang="en-US" sz="2800" dirty="0" smtClean="0">
                <a:latin typeface="+mn-ea"/>
              </a:rPr>
              <a:t>类规定了该类中用哪些算法，怎么用及其应用范围，是按视频编码技术的简单还是复杂而确定的，级则规定了该级中各种算法中参数的值怎样选取</a:t>
            </a:r>
            <a:endParaRPr lang="en-US" altLang="zh-CN" sz="2800" dirty="0" smtClean="0">
              <a:latin typeface="+mn-ea"/>
            </a:endParaRPr>
          </a:p>
          <a:p>
            <a:pPr algn="just"/>
            <a:r>
              <a:rPr lang="en-US" altLang="zh-CN" sz="2800" dirty="0" smtClean="0">
                <a:latin typeface="+mn-ea"/>
                <a:ea typeface="+mn-ea"/>
              </a:rPr>
              <a:t>MPEG-2</a:t>
            </a:r>
            <a:r>
              <a:rPr lang="zh-CN" altLang="en-US" sz="2800" dirty="0" smtClean="0">
                <a:latin typeface="+mn-ea"/>
                <a:ea typeface="+mn-ea"/>
              </a:rPr>
              <a:t>标准中规定了</a:t>
            </a:r>
            <a:r>
              <a:rPr lang="en-US" altLang="zh-CN" sz="2800" dirty="0" smtClean="0">
                <a:latin typeface="+mn-ea"/>
              </a:rPr>
              <a:t>6</a:t>
            </a:r>
            <a:r>
              <a:rPr lang="zh-CN" altLang="en-US" sz="2800" dirty="0" smtClean="0">
                <a:latin typeface="+mn-ea"/>
              </a:rPr>
              <a:t>类和</a:t>
            </a:r>
            <a:r>
              <a:rPr lang="en-US" altLang="zh-CN" sz="2800" dirty="0" smtClean="0">
                <a:latin typeface="+mn-ea"/>
                <a:ea typeface="+mn-ea"/>
              </a:rPr>
              <a:t>4</a:t>
            </a:r>
            <a:r>
              <a:rPr lang="zh-CN" altLang="en-US" sz="2800" dirty="0" smtClean="0">
                <a:latin typeface="+mn-ea"/>
                <a:ea typeface="+mn-ea"/>
              </a:rPr>
              <a:t>个级共</a:t>
            </a:r>
            <a:r>
              <a:rPr lang="en-US" altLang="zh-CN" sz="2800" dirty="0" smtClean="0">
                <a:latin typeface="+mn-ea"/>
                <a:ea typeface="+mn-ea"/>
              </a:rPr>
              <a:t>24</a:t>
            </a:r>
            <a:r>
              <a:rPr lang="zh-CN" altLang="en-US" sz="2800" dirty="0" smtClean="0">
                <a:latin typeface="+mn-ea"/>
                <a:ea typeface="+mn-ea"/>
              </a:rPr>
              <a:t>种，</a:t>
            </a:r>
            <a:r>
              <a:rPr lang="zh-CN" altLang="en-US" sz="2800" dirty="0" smtClean="0"/>
              <a:t>目前投入使用的为</a:t>
            </a:r>
            <a:r>
              <a:rPr lang="en-US" altLang="zh-CN" sz="2800" dirty="0" smtClean="0"/>
              <a:t>12</a:t>
            </a:r>
            <a:r>
              <a:rPr lang="zh-CN" altLang="en-US" sz="2800" dirty="0" smtClean="0"/>
              <a:t>种</a:t>
            </a:r>
            <a:endParaRPr lang="zh-CN" altLang="en-US" sz="2800" dirty="0" smtClean="0">
              <a:latin typeface="+mn-ea"/>
              <a:ea typeface="+mn-ea"/>
            </a:endParaRPr>
          </a:p>
          <a:p>
            <a:pPr algn="just"/>
            <a:r>
              <a:rPr lang="en-US" altLang="zh-CN" sz="2800" b="1" dirty="0" smtClean="0">
                <a:latin typeface="+mn-ea"/>
                <a:ea typeface="+mn-ea"/>
              </a:rPr>
              <a:t>5</a:t>
            </a:r>
            <a:r>
              <a:rPr lang="zh-CN" altLang="en-US" sz="2800" b="1" dirty="0" smtClean="0">
                <a:latin typeface="+mn-ea"/>
                <a:ea typeface="+mn-ea"/>
              </a:rPr>
              <a:t>个</a:t>
            </a:r>
            <a:r>
              <a:rPr lang="en-US" altLang="zh-CN" sz="2800" dirty="0" smtClean="0">
                <a:latin typeface="+mn-ea"/>
                <a:ea typeface="+mn-ea"/>
              </a:rPr>
              <a:t>profile</a:t>
            </a:r>
            <a:r>
              <a:rPr lang="zh-CN" altLang="en-US" sz="2800" b="1" dirty="0" smtClean="0">
                <a:latin typeface="+mn-ea"/>
                <a:ea typeface="+mn-ea"/>
              </a:rPr>
              <a:t>依次为</a:t>
            </a:r>
            <a:r>
              <a:rPr lang="zh-CN" altLang="en-US" sz="2800" dirty="0" smtClean="0">
                <a:latin typeface="+mn-ea"/>
              </a:rPr>
              <a:t>简单类、主类、</a:t>
            </a:r>
            <a:r>
              <a:rPr lang="en-US" altLang="zh-CN" sz="2800" b="1" dirty="0" smtClean="0">
                <a:latin typeface="+mn-ea"/>
                <a:ea typeface="+mn-ea"/>
              </a:rPr>
              <a:t>4</a:t>
            </a:r>
            <a:r>
              <a:rPr lang="zh-CN" altLang="en-US" sz="2800" b="1" dirty="0" smtClean="0">
                <a:latin typeface="+mn-ea"/>
                <a:ea typeface="+mn-ea"/>
              </a:rPr>
              <a:t>：</a:t>
            </a:r>
            <a:r>
              <a:rPr lang="en-US" altLang="zh-CN" sz="2800" b="1" dirty="0" smtClean="0">
                <a:latin typeface="+mn-ea"/>
                <a:ea typeface="+mn-ea"/>
              </a:rPr>
              <a:t>2</a:t>
            </a:r>
            <a:r>
              <a:rPr lang="zh-CN" altLang="en-US" sz="2800" b="1" dirty="0" smtClean="0">
                <a:latin typeface="+mn-ea"/>
                <a:ea typeface="+mn-ea"/>
              </a:rPr>
              <a:t>：</a:t>
            </a:r>
            <a:r>
              <a:rPr lang="en-US" altLang="zh-CN" sz="2800" b="1" dirty="0" smtClean="0">
                <a:latin typeface="+mn-ea"/>
                <a:ea typeface="+mn-ea"/>
              </a:rPr>
              <a:t>2</a:t>
            </a:r>
            <a:r>
              <a:rPr lang="zh-CN" altLang="en-US" sz="2800" b="1" dirty="0" smtClean="0">
                <a:latin typeface="+mn-ea"/>
                <a:ea typeface="+mn-ea"/>
              </a:rPr>
              <a:t>类，信噪比可</a:t>
            </a:r>
            <a:r>
              <a:rPr lang="zh-CN" altLang="en-US" sz="2800" dirty="0" smtClean="0">
                <a:latin typeface="+mn-ea"/>
              </a:rPr>
              <a:t>伸缩类、</a:t>
            </a:r>
            <a:r>
              <a:rPr lang="zh-CN" altLang="en-US" sz="2800" b="1" dirty="0" smtClean="0">
                <a:latin typeface="+mn-ea"/>
                <a:ea typeface="+mn-ea"/>
              </a:rPr>
              <a:t>空间可</a:t>
            </a:r>
            <a:r>
              <a:rPr lang="zh-CN" altLang="en-US" sz="2800" dirty="0" smtClean="0">
                <a:latin typeface="+mn-ea"/>
              </a:rPr>
              <a:t>伸缩类、高级类</a:t>
            </a:r>
            <a:endParaRPr lang="en-US" altLang="zh-CN" sz="2800" b="1" dirty="0" smtClean="0">
              <a:latin typeface="+mn-ea"/>
              <a:ea typeface="+mn-ea"/>
            </a:endParaRPr>
          </a:p>
          <a:p>
            <a:pPr algn="just"/>
            <a:r>
              <a:rPr lang="en-US" altLang="zh-CN" sz="2800" b="1" dirty="0" smtClean="0">
                <a:latin typeface="+mn-ea"/>
                <a:ea typeface="+mn-ea"/>
              </a:rPr>
              <a:t>4</a:t>
            </a:r>
            <a:r>
              <a:rPr lang="zh-CN" altLang="en-US" sz="2800" b="1" dirty="0" smtClean="0">
                <a:latin typeface="+mn-ea"/>
                <a:ea typeface="+mn-ea"/>
              </a:rPr>
              <a:t>个</a:t>
            </a:r>
            <a:r>
              <a:rPr lang="en-US" altLang="zh-CN" sz="2800" b="1" dirty="0" smtClean="0">
                <a:latin typeface="+mn-ea"/>
                <a:ea typeface="+mn-ea"/>
              </a:rPr>
              <a:t>level</a:t>
            </a:r>
            <a:r>
              <a:rPr lang="zh-CN" altLang="en-US" sz="2800" b="1" dirty="0" smtClean="0">
                <a:latin typeface="+mn-ea"/>
                <a:ea typeface="+mn-ea"/>
              </a:rPr>
              <a:t>由低到高为低</a:t>
            </a:r>
            <a:r>
              <a:rPr lang="zh-CN" altLang="en-US" sz="2800" dirty="0" smtClean="0">
                <a:latin typeface="+mn-ea"/>
              </a:rPr>
              <a:t>级</a:t>
            </a:r>
            <a:r>
              <a:rPr lang="zh-CN" altLang="en-US" sz="2800" b="1" dirty="0" smtClean="0">
                <a:latin typeface="+mn-ea"/>
                <a:ea typeface="+mn-ea"/>
              </a:rPr>
              <a:t>、主</a:t>
            </a:r>
            <a:r>
              <a:rPr lang="zh-CN" altLang="en-US" sz="2800" dirty="0" smtClean="0">
                <a:latin typeface="+mn-ea"/>
              </a:rPr>
              <a:t>级</a:t>
            </a:r>
            <a:r>
              <a:rPr lang="zh-CN" altLang="en-US" sz="2800" b="1" dirty="0" smtClean="0">
                <a:latin typeface="+mn-ea"/>
                <a:ea typeface="+mn-ea"/>
              </a:rPr>
              <a:t>、</a:t>
            </a:r>
            <a:r>
              <a:rPr lang="en-US" altLang="zh-CN" sz="2800" b="1" dirty="0" smtClean="0">
                <a:latin typeface="+mn-ea"/>
                <a:ea typeface="+mn-ea"/>
              </a:rPr>
              <a:t>1440</a:t>
            </a:r>
            <a:r>
              <a:rPr lang="zh-CN" altLang="en-US" sz="2800" dirty="0" smtClean="0">
                <a:latin typeface="+mn-ea"/>
              </a:rPr>
              <a:t>级</a:t>
            </a:r>
            <a:r>
              <a:rPr lang="zh-CN" altLang="en-US" sz="2800" b="1" dirty="0" smtClean="0">
                <a:latin typeface="+mn-ea"/>
                <a:ea typeface="+mn-ea"/>
              </a:rPr>
              <a:t>和高</a:t>
            </a:r>
            <a:r>
              <a:rPr lang="zh-CN" altLang="en-US" sz="2800" dirty="0" smtClean="0">
                <a:latin typeface="+mn-ea"/>
              </a:rPr>
              <a:t>级</a:t>
            </a:r>
            <a:endParaRPr lang="zh-CN" altLang="en-US" sz="2800" b="1" dirty="0" smtClean="0">
              <a:latin typeface="+mn-ea"/>
              <a:ea typeface="+mn-ea"/>
            </a:endParaRPr>
          </a:p>
          <a:p>
            <a:pPr algn="just"/>
            <a:endParaRPr lang="zh-CN" altLang="en-US" dirty="0" smtClean="0">
              <a:ea typeface="宋体" pitchFamily="2" charset="-122"/>
            </a:endParaRPr>
          </a:p>
        </p:txBody>
      </p:sp>
      <p:sp>
        <p:nvSpPr>
          <p:cNvPr id="153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 name="标题 1"/>
          <p:cNvSpPr>
            <a:spLocks noGrp="1"/>
          </p:cNvSpPr>
          <p:nvPr>
            <p:ph type="title"/>
          </p:nvPr>
        </p:nvSpPr>
        <p:spPr>
          <a:xfrm>
            <a:off x="1295400" y="457200"/>
            <a:ext cx="7848600" cy="563563"/>
          </a:xfrm>
        </p:spPr>
        <p:txBody>
          <a:bodyPr/>
          <a:lstStyle/>
          <a:p>
            <a:r>
              <a:rPr lang="en-US" altLang="zh-CN" sz="3200" dirty="0" smtClean="0">
                <a:ea typeface="宋体" pitchFamily="2" charset="-122"/>
              </a:rPr>
              <a:t>MPEG-2</a:t>
            </a:r>
            <a:r>
              <a:rPr lang="zh-CN" altLang="en-US" sz="3200" dirty="0" smtClean="0">
                <a:ea typeface="宋体" pitchFamily="2" charset="-122"/>
              </a:rPr>
              <a:t>的类（</a:t>
            </a:r>
            <a:r>
              <a:rPr lang="en-US" altLang="zh-CN" sz="3200" dirty="0" smtClean="0">
                <a:ea typeface="宋体" pitchFamily="2" charset="-122"/>
              </a:rPr>
              <a:t>profile</a:t>
            </a:r>
            <a:r>
              <a:rPr lang="zh-CN" altLang="en-US" sz="3200" dirty="0" smtClean="0">
                <a:ea typeface="宋体" pitchFamily="2" charset="-122"/>
              </a:rPr>
              <a:t>）与级（</a:t>
            </a:r>
            <a:r>
              <a:rPr lang="en-US" altLang="zh-CN" sz="3200" dirty="0" smtClean="0">
                <a:ea typeface="宋体" pitchFamily="2" charset="-122"/>
              </a:rPr>
              <a:t>level</a:t>
            </a:r>
            <a:r>
              <a:rPr lang="zh-CN" altLang="en-US" sz="3200" dirty="0" smtClean="0">
                <a:ea typeface="宋体" pitchFamily="2" charset="-122"/>
              </a:rPr>
              <a:t>）</a:t>
            </a:r>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标题 1"/>
          <p:cNvSpPr>
            <a:spLocks noGrp="1"/>
          </p:cNvSpPr>
          <p:nvPr>
            <p:ph type="title"/>
          </p:nvPr>
        </p:nvSpPr>
        <p:spPr>
          <a:xfrm>
            <a:off x="1142976" y="457200"/>
            <a:ext cx="7929618" cy="563563"/>
          </a:xfrm>
        </p:spPr>
        <p:txBody>
          <a:bodyPr/>
          <a:lstStyle/>
          <a:p>
            <a:r>
              <a:rPr lang="zh-CN" altLang="en-US" sz="3200" dirty="0" smtClean="0">
                <a:ea typeface="宋体" pitchFamily="2" charset="-122"/>
              </a:rPr>
              <a:t>级（</a:t>
            </a:r>
            <a:r>
              <a:rPr lang="en-US" altLang="zh-CN" sz="3200" dirty="0" smtClean="0">
                <a:ea typeface="宋体" pitchFamily="2" charset="-122"/>
              </a:rPr>
              <a:t>level</a:t>
            </a:r>
            <a:r>
              <a:rPr lang="zh-CN" altLang="en-US" sz="3200" dirty="0" smtClean="0">
                <a:ea typeface="宋体" pitchFamily="2" charset="-122"/>
              </a:rPr>
              <a:t>）的划分</a:t>
            </a:r>
          </a:p>
        </p:txBody>
      </p:sp>
      <p:sp>
        <p:nvSpPr>
          <p:cNvPr id="154627" name="内容占位符 2"/>
          <p:cNvSpPr>
            <a:spLocks noGrp="1"/>
          </p:cNvSpPr>
          <p:nvPr>
            <p:ph idx="1"/>
          </p:nvPr>
        </p:nvSpPr>
        <p:spPr>
          <a:xfrm>
            <a:off x="642938" y="1371600"/>
            <a:ext cx="8043862" cy="5081736"/>
          </a:xfrm>
        </p:spPr>
        <p:txBody>
          <a:bodyPr/>
          <a:lstStyle/>
          <a:p>
            <a:pPr algn="just"/>
            <a:r>
              <a:rPr lang="en-US" altLang="zh-CN" sz="2400" dirty="0" smtClean="0">
                <a:ea typeface="宋体" pitchFamily="2" charset="-122"/>
                <a:cs typeface="Times New Roman" pitchFamily="18" charset="0"/>
              </a:rPr>
              <a:t>Low Level</a:t>
            </a:r>
          </a:p>
          <a:p>
            <a:pPr lvl="1" algn="just"/>
            <a:r>
              <a:rPr lang="en-US" altLang="zh-CN" sz="2000" dirty="0" smtClean="0">
                <a:latin typeface="+mn-ea"/>
                <a:ea typeface="+mn-ea"/>
              </a:rPr>
              <a:t>LL</a:t>
            </a:r>
            <a:r>
              <a:rPr lang="zh-CN" altLang="en-US" sz="2000" dirty="0" smtClean="0">
                <a:latin typeface="+mn-ea"/>
                <a:ea typeface="+mn-ea"/>
              </a:rPr>
              <a:t>级对应的输入信源格式是</a:t>
            </a:r>
            <a:r>
              <a:rPr lang="en-US" altLang="zh-CN" sz="2000" dirty="0" smtClean="0">
                <a:latin typeface="+mn-ea"/>
                <a:ea typeface="+mn-ea"/>
              </a:rPr>
              <a:t>CIF</a:t>
            </a:r>
            <a:r>
              <a:rPr lang="zh-CN" altLang="en-US" sz="2000" dirty="0" smtClean="0">
                <a:latin typeface="+mn-ea"/>
                <a:ea typeface="+mn-ea"/>
              </a:rPr>
              <a:t>格式，约是601标准中的信源格式的1/4，即352×248×30或352×288×25，相应编码的最大输出码率为4</a:t>
            </a:r>
            <a:r>
              <a:rPr lang="en-US" altLang="zh-CN" sz="2000" dirty="0" err="1" smtClean="0">
                <a:latin typeface="+mn-ea"/>
                <a:ea typeface="+mn-ea"/>
              </a:rPr>
              <a:t>Mbit</a:t>
            </a:r>
            <a:r>
              <a:rPr lang="en-US" altLang="zh-CN" sz="2000" dirty="0" smtClean="0">
                <a:latin typeface="+mn-ea"/>
                <a:ea typeface="+mn-ea"/>
              </a:rPr>
              <a:t>/s</a:t>
            </a:r>
          </a:p>
          <a:p>
            <a:pPr algn="just"/>
            <a:r>
              <a:rPr lang="en-US" altLang="zh-CN" sz="2400" dirty="0" smtClean="0"/>
              <a:t>Main Level</a:t>
            </a:r>
          </a:p>
          <a:p>
            <a:pPr lvl="1" algn="just"/>
            <a:r>
              <a:rPr lang="en-US" altLang="zh-CN" sz="2000" dirty="0" smtClean="0"/>
              <a:t>ML</a:t>
            </a:r>
            <a:r>
              <a:rPr lang="zh-CN" altLang="en-US" sz="2000" dirty="0" smtClean="0"/>
              <a:t>对应于</a:t>
            </a:r>
            <a:r>
              <a:rPr lang="en-US" altLang="zh-CN" sz="2000" dirty="0" smtClean="0"/>
              <a:t>ITU-R601</a:t>
            </a:r>
            <a:r>
              <a:rPr lang="zh-CN" altLang="en-US" sz="2000" dirty="0" smtClean="0"/>
              <a:t>建议的信源格式，即720×480×29.97或720×576×25，最大允许输出码率为15</a:t>
            </a:r>
            <a:r>
              <a:rPr lang="en-US" altLang="zh-CN" sz="2000" dirty="0" err="1" smtClean="0"/>
              <a:t>Mbit</a:t>
            </a:r>
            <a:r>
              <a:rPr lang="en-US" altLang="zh-CN" sz="2000" dirty="0" smtClean="0"/>
              <a:t>/s，</a:t>
            </a:r>
            <a:r>
              <a:rPr lang="zh-CN" altLang="en-US" sz="2000" dirty="0" smtClean="0"/>
              <a:t>其高型的码率是20</a:t>
            </a:r>
            <a:r>
              <a:rPr lang="en-US" altLang="zh-CN" sz="2000" dirty="0" err="1" smtClean="0"/>
              <a:t>Mbit</a:t>
            </a:r>
            <a:r>
              <a:rPr lang="en-US" altLang="zh-CN" sz="2000" dirty="0" smtClean="0"/>
              <a:t>/s</a:t>
            </a:r>
          </a:p>
          <a:p>
            <a:pPr algn="just"/>
            <a:r>
              <a:rPr lang="en-US" altLang="zh-CN" sz="2400" dirty="0" smtClean="0"/>
              <a:t>High-1440 Level</a:t>
            </a:r>
          </a:p>
          <a:p>
            <a:pPr lvl="1" algn="just"/>
            <a:r>
              <a:rPr lang="en-US" altLang="zh-CN" sz="2000" dirty="0" smtClean="0"/>
              <a:t>H-1440</a:t>
            </a:r>
            <a:r>
              <a:rPr lang="zh-CN" altLang="en-US" sz="2000" dirty="0" smtClean="0"/>
              <a:t>属于高清发展道路上的准高清级，没有得到实际应用</a:t>
            </a:r>
            <a:endParaRPr lang="en-US" altLang="zh-CN" sz="2000" dirty="0" smtClean="0"/>
          </a:p>
          <a:p>
            <a:pPr algn="just"/>
            <a:r>
              <a:rPr lang="en-US" altLang="zh-CN" sz="2400" dirty="0" smtClean="0"/>
              <a:t>High Level</a:t>
            </a:r>
          </a:p>
          <a:p>
            <a:pPr lvl="1" algn="just"/>
            <a:r>
              <a:rPr lang="en-US" altLang="zh-CN" sz="2000" dirty="0" smtClean="0"/>
              <a:t>HL</a:t>
            </a:r>
            <a:r>
              <a:rPr lang="zh-CN" altLang="en-US" sz="2000" dirty="0" smtClean="0"/>
              <a:t>对应高清晰度电视的信源格式，即1920×1080×30或1920×1152×25，最大输出码率为80</a:t>
            </a:r>
            <a:r>
              <a:rPr lang="en-US" altLang="zh-CN" sz="2000" dirty="0" err="1" smtClean="0"/>
              <a:t>Mbit</a:t>
            </a:r>
            <a:r>
              <a:rPr lang="en-US" altLang="zh-CN" sz="2000" dirty="0" smtClean="0"/>
              <a:t>/s，</a:t>
            </a:r>
            <a:r>
              <a:rPr lang="zh-CN" altLang="en-US" sz="2000" dirty="0" smtClean="0"/>
              <a:t>其高型的码率是100</a:t>
            </a:r>
            <a:r>
              <a:rPr lang="en-US" altLang="zh-CN" sz="2000" dirty="0" err="1" smtClean="0"/>
              <a:t>Mbit</a:t>
            </a:r>
            <a:r>
              <a:rPr lang="en-US" altLang="zh-CN" sz="2000" dirty="0" smtClean="0"/>
              <a:t>/s</a:t>
            </a:r>
            <a:endParaRPr lang="zh-CN" altLang="en-US" sz="2000" dirty="0" smtClean="0">
              <a:ea typeface="宋体" pitchFamily="2" charset="-122"/>
              <a:cs typeface="Times New Roman" pitchFamily="18" charset="0"/>
            </a:endParaRPr>
          </a:p>
        </p:txBody>
      </p:sp>
      <p:sp>
        <p:nvSpPr>
          <p:cNvPr id="154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MPEG-2</a:t>
            </a:r>
            <a:r>
              <a:rPr lang="zh-CN" altLang="en-US" dirty="0" smtClean="0">
                <a:latin typeface="Times New Roman" pitchFamily="18" charset="0"/>
              </a:rPr>
              <a:t>中</a:t>
            </a:r>
            <a:r>
              <a:rPr lang="en-US" altLang="zh-CN" dirty="0" smtClean="0">
                <a:latin typeface="Times New Roman" pitchFamily="18" charset="0"/>
              </a:rPr>
              <a:t>6</a:t>
            </a:r>
            <a:r>
              <a:rPr lang="zh-CN" altLang="en-US" dirty="0" smtClean="0">
                <a:latin typeface="Times New Roman" pitchFamily="18" charset="0"/>
              </a:rPr>
              <a:t>类</a:t>
            </a:r>
            <a:r>
              <a:rPr lang="en-US" altLang="zh-CN" dirty="0" smtClean="0">
                <a:latin typeface="Times New Roman" pitchFamily="18" charset="0"/>
              </a:rPr>
              <a:t>4</a:t>
            </a:r>
            <a:r>
              <a:rPr lang="zh-CN" altLang="en-US" dirty="0" smtClean="0">
                <a:latin typeface="Times New Roman" pitchFamily="18" charset="0"/>
              </a:rPr>
              <a:t>级的划分及其组合</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3" cstate="print"/>
          <a:srcRect/>
          <a:stretch>
            <a:fillRect/>
          </a:stretch>
        </p:blipFill>
        <p:spPr bwMode="auto">
          <a:xfrm>
            <a:off x="1000100" y="1214422"/>
            <a:ext cx="7371528" cy="4929222"/>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p:nvPr>
        </p:nvSpPr>
        <p:spPr>
          <a:xfrm>
            <a:off x="1143000" y="457200"/>
            <a:ext cx="8001000" cy="563563"/>
          </a:xfrm>
        </p:spPr>
        <p:txBody>
          <a:bodyPr/>
          <a:lstStyle/>
          <a:p>
            <a:r>
              <a:rPr lang="zh-CN" altLang="en-US" smtClean="0">
                <a:ea typeface="宋体" pitchFamily="2" charset="-122"/>
              </a:rPr>
              <a:t>数据压缩方法的分类</a:t>
            </a:r>
            <a:r>
              <a:rPr lang="en-US" altLang="zh-CN" smtClean="0">
                <a:ea typeface="宋体" pitchFamily="2" charset="-122"/>
              </a:rPr>
              <a:t>—</a:t>
            </a:r>
            <a:r>
              <a:rPr lang="zh-CN" altLang="en-US" smtClean="0">
                <a:ea typeface="宋体" pitchFamily="2" charset="-122"/>
              </a:rPr>
              <a:t>压缩原理（</a:t>
            </a:r>
            <a:r>
              <a:rPr lang="en-US" altLang="zh-CN" smtClean="0">
                <a:ea typeface="宋体" pitchFamily="2" charset="-122"/>
              </a:rPr>
              <a:t>2</a:t>
            </a:r>
            <a:r>
              <a:rPr lang="zh-CN" altLang="en-US" smtClean="0">
                <a:ea typeface="宋体" pitchFamily="2" charset="-122"/>
              </a:rPr>
              <a:t>）</a:t>
            </a:r>
          </a:p>
        </p:txBody>
      </p:sp>
      <p:sp>
        <p:nvSpPr>
          <p:cNvPr id="37891" name="内容占位符 2"/>
          <p:cNvSpPr>
            <a:spLocks noGrp="1"/>
          </p:cNvSpPr>
          <p:nvPr>
            <p:ph idx="1"/>
          </p:nvPr>
        </p:nvSpPr>
        <p:spPr>
          <a:xfrm>
            <a:off x="357188" y="1071563"/>
            <a:ext cx="8572500" cy="4700587"/>
          </a:xfrm>
        </p:spPr>
        <p:txBody>
          <a:bodyPr/>
          <a:lstStyle/>
          <a:p>
            <a:r>
              <a:rPr lang="zh-CN" altLang="en-US" sz="2800" smtClean="0">
                <a:ea typeface="宋体" pitchFamily="2" charset="-122"/>
              </a:rPr>
              <a:t>向量量化编码</a:t>
            </a:r>
            <a:endParaRPr lang="en-US" altLang="zh-CN" sz="2800" smtClean="0">
              <a:ea typeface="宋体" pitchFamily="2" charset="-122"/>
            </a:endParaRPr>
          </a:p>
          <a:p>
            <a:pPr lvl="1"/>
            <a:r>
              <a:rPr lang="zh-CN" altLang="en-US" sz="2400" smtClean="0">
                <a:latin typeface="Arial" pitchFamily="34" charset="0"/>
                <a:ea typeface="宋体" pitchFamily="2" charset="-122"/>
              </a:rPr>
              <a:t>一次量化多个点的做法，这种方法称为向量量化</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即利用相邻数据间的相关性，将数据系列分组进行量化</a:t>
            </a:r>
            <a:endParaRPr lang="en-US" altLang="zh-CN" sz="2400" smtClean="0">
              <a:latin typeface="Arial" pitchFamily="34" charset="0"/>
              <a:ea typeface="宋体" pitchFamily="2" charset="-122"/>
            </a:endParaRPr>
          </a:p>
          <a:p>
            <a:r>
              <a:rPr lang="zh-CN" altLang="en-US" sz="2800" smtClean="0">
                <a:ea typeface="宋体" pitchFamily="2" charset="-122"/>
              </a:rPr>
              <a:t>信息熵编码</a:t>
            </a:r>
            <a:endParaRPr lang="en-US" altLang="zh-CN" sz="2800" smtClean="0">
              <a:ea typeface="宋体" pitchFamily="2" charset="-122"/>
            </a:endParaRPr>
          </a:p>
          <a:p>
            <a:pPr lvl="1"/>
            <a:r>
              <a:rPr lang="zh-CN" altLang="en-US" sz="2400" smtClean="0">
                <a:latin typeface="Times New Roman" pitchFamily="18" charset="0"/>
                <a:ea typeface="宋体" pitchFamily="2" charset="-122"/>
              </a:rPr>
              <a:t>依据信息熵原理，让出现概率大的信号用较短的码字表示，反之用较长的码字表示。</a:t>
            </a:r>
            <a:endParaRPr lang="en-US" altLang="zh-CN" sz="2400" smtClean="0">
              <a:latin typeface="Times New Roman" pitchFamily="18" charset="0"/>
              <a:ea typeface="宋体" pitchFamily="2" charset="-122"/>
            </a:endParaRPr>
          </a:p>
          <a:p>
            <a:pPr lvl="1"/>
            <a:r>
              <a:rPr lang="zh-CN" altLang="en-US" sz="2400" smtClean="0">
                <a:latin typeface="Times New Roman" pitchFamily="18" charset="0"/>
                <a:ea typeface="宋体" pitchFamily="2" charset="-122"/>
              </a:rPr>
              <a:t>常见的编码方法有</a:t>
            </a:r>
            <a:r>
              <a:rPr lang="en-US" altLang="zh-CN" sz="2400" smtClean="0">
                <a:latin typeface="Arial" pitchFamily="34" charset="0"/>
                <a:ea typeface="宋体" pitchFamily="2" charset="-122"/>
              </a:rPr>
              <a:t>Huffman</a:t>
            </a:r>
            <a:r>
              <a:rPr lang="zh-CN" altLang="en-US" sz="2400" smtClean="0">
                <a:latin typeface="Times New Roman" pitchFamily="18" charset="0"/>
                <a:ea typeface="宋体" pitchFamily="2" charset="-122"/>
              </a:rPr>
              <a:t>编码、</a:t>
            </a:r>
            <a:r>
              <a:rPr lang="en-US" altLang="zh-CN" sz="2400" smtClean="0">
                <a:latin typeface="Arial" pitchFamily="34" charset="0"/>
                <a:ea typeface="宋体" pitchFamily="2" charset="-122"/>
              </a:rPr>
              <a:t>Shannon</a:t>
            </a:r>
            <a:r>
              <a:rPr lang="zh-CN" altLang="en-US" sz="2400" smtClean="0">
                <a:latin typeface="Times New Roman" pitchFamily="18" charset="0"/>
                <a:ea typeface="宋体" pitchFamily="2" charset="-122"/>
              </a:rPr>
              <a:t>编码以及算术编码</a:t>
            </a:r>
            <a:endParaRPr lang="en-US" altLang="zh-CN" sz="2400" smtClean="0">
              <a:latin typeface="Arial" pitchFamily="34" charset="0"/>
              <a:ea typeface="宋体" pitchFamily="2" charset="-122"/>
            </a:endParaRPr>
          </a:p>
          <a:p>
            <a:r>
              <a:rPr lang="zh-CN" altLang="en-US" sz="2800" smtClean="0">
                <a:ea typeface="宋体" pitchFamily="2" charset="-122"/>
              </a:rPr>
              <a:t>子带编码</a:t>
            </a:r>
            <a:endParaRPr lang="en-US" altLang="zh-CN" sz="2800" smtClean="0">
              <a:ea typeface="宋体" pitchFamily="2" charset="-122"/>
            </a:endParaRPr>
          </a:p>
          <a:p>
            <a:pPr lvl="1"/>
            <a:r>
              <a:rPr lang="zh-CN" altLang="en-US" sz="2400" smtClean="0">
                <a:latin typeface="宋体" pitchFamily="2" charset="-122"/>
                <a:ea typeface="宋体" pitchFamily="2" charset="-122"/>
              </a:rPr>
              <a:t>将图像数据变换到频率后，按频率分带，然后用不同的量化器进行量化，从而达到最优的组合。</a:t>
            </a:r>
            <a:endParaRPr lang="en-US" altLang="zh-CN" sz="2400" smtClean="0">
              <a:latin typeface="宋体" pitchFamily="2" charset="-122"/>
              <a:ea typeface="宋体" pitchFamily="2" charset="-122"/>
            </a:endParaRPr>
          </a:p>
          <a:p>
            <a:pPr lvl="1"/>
            <a:r>
              <a:rPr lang="zh-CN" altLang="en-US" sz="2400" smtClean="0">
                <a:latin typeface="宋体" pitchFamily="2" charset="-122"/>
                <a:ea typeface="宋体" pitchFamily="2" charset="-122"/>
              </a:rPr>
              <a:t>或者分布渐进编码，在初始时，对某一个频带的信号进行解码，然后逐渐扩展到所有频带</a:t>
            </a:r>
            <a:endParaRPr lang="zh-CN" altLang="en-US" sz="2400" smtClean="0">
              <a:latin typeface="Arial" pitchFamily="34" charset="0"/>
              <a:ea typeface="宋体" pitchFamily="2" charset="-122"/>
            </a:endParaRPr>
          </a:p>
          <a:p>
            <a:endParaRPr lang="zh-CN" altLang="en-US" sz="2800" smtClean="0">
              <a:ea typeface="宋体" pitchFamily="2" charset="-122"/>
            </a:endParaRPr>
          </a:p>
        </p:txBody>
      </p:sp>
      <p:sp>
        <p:nvSpPr>
          <p:cNvPr id="37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latin typeface="Times New Roman" pitchFamily="18" charset="0"/>
              </a:rPr>
              <a:t>MPEG-2</a:t>
            </a:r>
            <a:r>
              <a:rPr lang="zh-CN" altLang="en-US" dirty="0" smtClean="0">
                <a:latin typeface="Times New Roman" pitchFamily="18" charset="0"/>
              </a:rPr>
              <a:t>中</a:t>
            </a:r>
            <a:r>
              <a:rPr lang="en-US" altLang="zh-CN" dirty="0" smtClean="0">
                <a:latin typeface="Times New Roman" pitchFamily="18" charset="0"/>
              </a:rPr>
              <a:t>6</a:t>
            </a:r>
            <a:r>
              <a:rPr lang="zh-CN" altLang="en-US" dirty="0" smtClean="0">
                <a:latin typeface="Times New Roman" pitchFamily="18" charset="0"/>
              </a:rPr>
              <a:t>类</a:t>
            </a:r>
            <a:r>
              <a:rPr lang="en-US" altLang="zh-CN" dirty="0" smtClean="0">
                <a:latin typeface="Times New Roman" pitchFamily="18" charset="0"/>
              </a:rPr>
              <a:t>4</a:t>
            </a:r>
            <a:r>
              <a:rPr lang="zh-CN" altLang="en-US" dirty="0" smtClean="0">
                <a:latin typeface="Times New Roman" pitchFamily="18" charset="0"/>
              </a:rPr>
              <a:t>级的划分及其组合</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6"/>
          <p:cNvPicPr>
            <a:picLocks noChangeAspect="1" noChangeArrowheads="1"/>
          </p:cNvPicPr>
          <p:nvPr/>
        </p:nvPicPr>
        <p:blipFill>
          <a:blip r:embed="rId2" cstate="print"/>
          <a:srcRect/>
          <a:stretch>
            <a:fillRect/>
          </a:stretch>
        </p:blipFill>
        <p:spPr bwMode="auto">
          <a:xfrm>
            <a:off x="646738" y="1190627"/>
            <a:ext cx="8125788" cy="4167199"/>
          </a:xfrm>
          <a:prstGeom prst="rect">
            <a:avLst/>
          </a:prstGeom>
          <a:noFill/>
          <a:ln w="9525">
            <a:noFill/>
            <a:miter lim="800000"/>
            <a:headEnd/>
            <a:tailEnd/>
          </a:ln>
          <a:effectLst/>
        </p:spPr>
      </p:pic>
      <p:sp>
        <p:nvSpPr>
          <p:cNvPr id="6" name="TextBox 5"/>
          <p:cNvSpPr txBox="1"/>
          <p:nvPr/>
        </p:nvSpPr>
        <p:spPr>
          <a:xfrm>
            <a:off x="857224" y="5500702"/>
            <a:ext cx="7715304" cy="1015663"/>
          </a:xfrm>
          <a:prstGeom prst="rect">
            <a:avLst/>
          </a:prstGeom>
          <a:noFill/>
        </p:spPr>
        <p:txBody>
          <a:bodyPr wrap="square" rtlCol="0">
            <a:spAutoFit/>
          </a:bodyPr>
          <a:lstStyle/>
          <a:p>
            <a:r>
              <a:rPr lang="zh-CN" altLang="en-US" sz="2000" dirty="0" smtClean="0"/>
              <a:t>目前实际应用最多的是主类，其中</a:t>
            </a:r>
            <a:r>
              <a:rPr lang="en-US" altLang="zh-CN" sz="2000" dirty="0" smtClean="0"/>
              <a:t>MP@ML</a:t>
            </a:r>
            <a:r>
              <a:rPr lang="zh-CN" altLang="en-US" sz="2000" dirty="0" smtClean="0"/>
              <a:t>已应用于不同的场合，如普通数字电视、有线电视及</a:t>
            </a:r>
            <a:r>
              <a:rPr lang="en-US" altLang="zh-CN" sz="2000" dirty="0" smtClean="0"/>
              <a:t>DVB</a:t>
            </a:r>
            <a:r>
              <a:rPr lang="zh-CN" altLang="en-US" sz="2000" dirty="0" smtClean="0"/>
              <a:t>、</a:t>
            </a:r>
            <a:r>
              <a:rPr lang="en-US" altLang="zh-CN" sz="2000" dirty="0" smtClean="0"/>
              <a:t>DVD</a:t>
            </a:r>
            <a:r>
              <a:rPr lang="zh-CN" altLang="en-US" sz="2000" dirty="0" smtClean="0"/>
              <a:t>等；美国的</a:t>
            </a:r>
            <a:r>
              <a:rPr lang="en-US" altLang="zh-CN" sz="2000" dirty="0" smtClean="0"/>
              <a:t>HDTV</a:t>
            </a:r>
            <a:r>
              <a:rPr lang="zh-CN" altLang="en-US" sz="2000" dirty="0" smtClean="0"/>
              <a:t>使用</a:t>
            </a:r>
            <a:r>
              <a:rPr lang="en-US" altLang="zh-CN" sz="2000" dirty="0" smtClean="0"/>
              <a:t>MP@ML</a:t>
            </a:r>
            <a:endParaRPr lang="zh-CN" altLang="en-US" sz="2000"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的分级扩展编码</a:t>
            </a:r>
          </a:p>
        </p:txBody>
      </p:sp>
      <p:sp>
        <p:nvSpPr>
          <p:cNvPr id="156675" name="内容占位符 2"/>
          <p:cNvSpPr>
            <a:spLocks noGrp="1"/>
          </p:cNvSpPr>
          <p:nvPr>
            <p:ph idx="1"/>
          </p:nvPr>
        </p:nvSpPr>
        <p:spPr>
          <a:xfrm>
            <a:off x="714348" y="1071546"/>
            <a:ext cx="8143932" cy="5165766"/>
          </a:xfrm>
        </p:spPr>
        <p:txBody>
          <a:bodyPr/>
          <a:lstStyle/>
          <a:p>
            <a:r>
              <a:rPr lang="zh-CN" altLang="en-US" sz="2400" dirty="0" smtClean="0"/>
              <a:t>分级(</a:t>
            </a:r>
            <a:r>
              <a:rPr lang="en-US" altLang="zh-CN" sz="2400" dirty="0" smtClean="0"/>
              <a:t>Scalability)</a:t>
            </a:r>
            <a:r>
              <a:rPr lang="zh-CN" altLang="en-US" sz="2400" dirty="0" smtClean="0"/>
              <a:t>编码使原本一体的码流呈现一种分级结构，使其中的部分码流可单独解码，从而可得到不同的分辨率和所需的码率</a:t>
            </a:r>
            <a:endParaRPr lang="en-US" altLang="zh-CN" sz="2400" dirty="0" smtClean="0"/>
          </a:p>
          <a:p>
            <a:r>
              <a:rPr lang="zh-CN" altLang="en-US" sz="2400" dirty="0" smtClean="0"/>
              <a:t>可分级编解码的意义在于其码流的独立分层及可分层叠加，从而使该码流适应不同环境的传输信道和不同用户需求的能力大大增加</a:t>
            </a:r>
            <a:endParaRPr lang="en-US" altLang="zh-CN" sz="2400" dirty="0" smtClean="0">
              <a:latin typeface="Arial" pitchFamily="34" charset="0"/>
              <a:ea typeface="宋体" pitchFamily="2" charset="-122"/>
            </a:endParaRPr>
          </a:p>
          <a:p>
            <a:r>
              <a:rPr lang="en-US" altLang="zh-CN" sz="2400" dirty="0" smtClean="0">
                <a:latin typeface="Arial" pitchFamily="34" charset="0"/>
                <a:ea typeface="宋体" pitchFamily="2" charset="-122"/>
              </a:rPr>
              <a:t>MPEG-2</a:t>
            </a:r>
            <a:r>
              <a:rPr lang="zh-CN" altLang="en-US" sz="2400" dirty="0" smtClean="0">
                <a:latin typeface="Arial" pitchFamily="34" charset="0"/>
                <a:ea typeface="宋体" pitchFamily="2" charset="-122"/>
              </a:rPr>
              <a:t>可分级体现在</a:t>
            </a:r>
            <a:endParaRPr lang="en-US" altLang="zh-CN" sz="2400" b="0" dirty="0" smtClean="0">
              <a:ea typeface="宋体" pitchFamily="2" charset="-122"/>
            </a:endParaRPr>
          </a:p>
          <a:p>
            <a:pPr lvl="1"/>
            <a:r>
              <a:rPr lang="zh-CN" altLang="en-US" sz="2000" dirty="0" smtClean="0">
                <a:latin typeface="Arial" pitchFamily="34" charset="0"/>
                <a:ea typeface="宋体" pitchFamily="2" charset="-122"/>
              </a:rPr>
              <a:t>空间分级：</a:t>
            </a:r>
            <a:r>
              <a:rPr lang="zh-CN" altLang="en-US" sz="2000" dirty="0" smtClean="0"/>
              <a:t>实现不同大小图像的兼容传送，例如，从</a:t>
            </a:r>
            <a:r>
              <a:rPr lang="en-US" altLang="zh-CN" sz="2000" dirty="0" smtClean="0"/>
              <a:t>HDTV</a:t>
            </a:r>
            <a:r>
              <a:rPr lang="zh-CN" altLang="en-US" sz="2000" dirty="0" smtClean="0"/>
              <a:t>信号中可得到</a:t>
            </a:r>
            <a:r>
              <a:rPr lang="en-US" altLang="zh-CN" sz="2000" dirty="0" smtClean="0"/>
              <a:t>SDTV</a:t>
            </a:r>
            <a:r>
              <a:rPr lang="zh-CN" altLang="en-US" sz="2000" dirty="0" smtClean="0"/>
              <a:t>图像</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时间分级：用于</a:t>
            </a:r>
            <a:r>
              <a:rPr lang="zh-CN" altLang="en-US" sz="2000" dirty="0" smtClean="0"/>
              <a:t>不同帧频图像的兼容传送</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信噪比分级：</a:t>
            </a:r>
            <a:r>
              <a:rPr lang="zh-CN" altLang="en-US" sz="2000" dirty="0" smtClean="0"/>
              <a:t>实现不同质量的视频服务兼容，接收条件差时可获得降低质量的图像，而接收条件好时得到高质量信号</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数据分流：</a:t>
            </a:r>
            <a:r>
              <a:rPr lang="zh-CN" altLang="en-US" sz="2000" dirty="0" smtClean="0"/>
              <a:t>将有关解码的重要信息，例如控制信息、运动矢量、</a:t>
            </a:r>
            <a:r>
              <a:rPr lang="en-US" altLang="zh-CN" sz="2000" dirty="0" smtClean="0"/>
              <a:t>DCT</a:t>
            </a:r>
            <a:r>
              <a:rPr lang="zh-CN" altLang="en-US" sz="2000" dirty="0" smtClean="0"/>
              <a:t>低频分量等放在一起，占用部分频带以较高的信噪比发射，以保证接收。在另外的频带中放置相对次要的数据，以较低些的能量发射，从而降低总的发射功率</a:t>
            </a:r>
            <a:endParaRPr lang="zh-CN" altLang="en-US" sz="2000" dirty="0" smtClean="0">
              <a:ea typeface="宋体" pitchFamily="2" charset="-122"/>
            </a:endParaRPr>
          </a:p>
        </p:txBody>
      </p:sp>
      <p:sp>
        <p:nvSpPr>
          <p:cNvPr id="1566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系统复用</a:t>
            </a:r>
            <a:endParaRPr lang="zh-CN" altLang="en-US" dirty="0"/>
          </a:p>
        </p:txBody>
      </p:sp>
      <p:sp>
        <p:nvSpPr>
          <p:cNvPr id="3" name="内容占位符 2"/>
          <p:cNvSpPr>
            <a:spLocks noGrp="1"/>
          </p:cNvSpPr>
          <p:nvPr>
            <p:ph idx="1"/>
          </p:nvPr>
        </p:nvSpPr>
        <p:spPr>
          <a:xfrm>
            <a:off x="611560" y="980728"/>
            <a:ext cx="8352928" cy="2304256"/>
          </a:xfrm>
        </p:spPr>
        <p:txBody>
          <a:bodyPr/>
          <a:lstStyle/>
          <a:p>
            <a:r>
              <a:rPr lang="zh-CN" altLang="en-US" sz="2400" dirty="0" smtClean="0"/>
              <a:t>复用器是整个系统的关键设备之一，它接收从前端编码器来的视频、音频数据流，按照一定的复用规范将其交织复用成符合</a:t>
            </a:r>
            <a:r>
              <a:rPr lang="en-US" altLang="zh-CN" sz="2400" dirty="0" smtClean="0"/>
              <a:t>MPEG-2</a:t>
            </a:r>
            <a:r>
              <a:rPr lang="zh-CN" altLang="en-US" sz="2400" dirty="0" smtClean="0"/>
              <a:t>系统层规范的单一的系统码流</a:t>
            </a:r>
            <a:endParaRPr lang="en-US" altLang="zh-CN" sz="2400" dirty="0" smtClean="0"/>
          </a:p>
          <a:p>
            <a:pPr lvl="1"/>
            <a:r>
              <a:rPr lang="zh-CN" altLang="en-US" sz="2000" dirty="0" smtClean="0"/>
              <a:t>单路节目的视、音频数据流的系统复用框图如图所示</a:t>
            </a:r>
            <a:endParaRPr lang="en-US" altLang="zh-CN" sz="2000" dirty="0" smtClean="0"/>
          </a:p>
          <a:p>
            <a:pPr lvl="1"/>
            <a:r>
              <a:rPr lang="zh-CN" altLang="en-US" sz="2000" dirty="0" smtClean="0"/>
              <a:t>按照</a:t>
            </a:r>
            <a:r>
              <a:rPr lang="en-US" altLang="zh-CN" sz="2000" dirty="0" smtClean="0"/>
              <a:t>ISO/IEC 13818-2</a:t>
            </a:r>
            <a:r>
              <a:rPr lang="zh-CN" altLang="en-US" sz="2000" dirty="0" smtClean="0"/>
              <a:t>和</a:t>
            </a:r>
            <a:r>
              <a:rPr lang="en-US" altLang="zh-CN" sz="2000" dirty="0" smtClean="0"/>
              <a:t>ISO/IEC 13818-3</a:t>
            </a:r>
            <a:r>
              <a:rPr lang="zh-CN" altLang="en-US" sz="2000" dirty="0" smtClean="0"/>
              <a:t>标准，对视频和音频信号进行压缩编码后的码流称为基本数据流(</a:t>
            </a:r>
            <a:r>
              <a:rPr lang="en-US" altLang="zh-CN" sz="2000" dirty="0" smtClean="0"/>
              <a:t>Elementary </a:t>
            </a:r>
            <a:r>
              <a:rPr lang="en-US" altLang="zh-CN" sz="2000" dirty="0" err="1" smtClean="0"/>
              <a:t>Stream，ES</a:t>
            </a:r>
            <a:r>
              <a:rPr lang="en-US" altLang="zh-CN" sz="2000" dirty="0" smtClean="0"/>
              <a: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8.TIF"/>
          <p:cNvPicPr>
            <a:picLocks noChangeAspect="1" noChangeArrowheads="1"/>
          </p:cNvPicPr>
          <p:nvPr/>
        </p:nvPicPr>
        <p:blipFill>
          <a:blip r:embed="rId3" cstate="print"/>
          <a:srcRect t="6142" b="3779"/>
          <a:stretch>
            <a:fillRect/>
          </a:stretch>
        </p:blipFill>
        <p:spPr bwMode="auto">
          <a:xfrm>
            <a:off x="755576" y="3501008"/>
            <a:ext cx="8208912" cy="3168352"/>
          </a:xfrm>
          <a:prstGeom prst="rect">
            <a:avLst/>
          </a:prstGeom>
          <a:noFill/>
          <a:ln w="9525">
            <a:noFill/>
            <a:miter lim="800000"/>
            <a:headEnd/>
            <a:tailEnd/>
          </a:ln>
        </p:spPr>
      </p:pic>
      <p:sp>
        <p:nvSpPr>
          <p:cNvPr id="6" name="TextBox 5"/>
          <p:cNvSpPr txBox="1"/>
          <p:nvPr/>
        </p:nvSpPr>
        <p:spPr>
          <a:xfrm>
            <a:off x="1369974" y="6021288"/>
            <a:ext cx="3490058" cy="400110"/>
          </a:xfrm>
          <a:prstGeom prst="rect">
            <a:avLst/>
          </a:prstGeom>
          <a:noFill/>
        </p:spPr>
        <p:txBody>
          <a:bodyPr wrap="none" rtlCol="0">
            <a:spAutoFit/>
          </a:bodyPr>
          <a:lstStyle/>
          <a:p>
            <a:r>
              <a:rPr lang="zh-CN" altLang="en-US" sz="2000" dirty="0" smtClean="0">
                <a:latin typeface="Times New Roman" pitchFamily="18" charset="0"/>
              </a:rPr>
              <a:t>简化的</a:t>
            </a:r>
            <a:r>
              <a:rPr lang="en-US" altLang="zh-CN" sz="2000" dirty="0" smtClean="0">
                <a:latin typeface="Times New Roman" pitchFamily="18" charset="0"/>
              </a:rPr>
              <a:t>MPEG-2</a:t>
            </a:r>
            <a:r>
              <a:rPr lang="zh-CN" altLang="en-US" sz="2000" dirty="0" smtClean="0">
                <a:latin typeface="Times New Roman" pitchFamily="18" charset="0"/>
              </a:rPr>
              <a:t>系统复用框图</a:t>
            </a:r>
            <a:endParaRPr lang="zh-CN" altLang="en-US" sz="2000" dirty="0"/>
          </a:p>
        </p:txBody>
      </p:sp>
    </p:spTree>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数字信号的复接与分接</a:t>
            </a:r>
            <a:endParaRPr lang="zh-CN" altLang="en-US" dirty="0"/>
          </a:p>
        </p:txBody>
      </p:sp>
      <p:sp>
        <p:nvSpPr>
          <p:cNvPr id="3" name="内容占位符 2"/>
          <p:cNvSpPr>
            <a:spLocks noGrp="1"/>
          </p:cNvSpPr>
          <p:nvPr>
            <p:ph idx="1"/>
          </p:nvPr>
        </p:nvSpPr>
        <p:spPr>
          <a:xfrm>
            <a:off x="857224" y="1071546"/>
            <a:ext cx="7829576" cy="5000642"/>
          </a:xfrm>
        </p:spPr>
        <p:txBody>
          <a:bodyPr/>
          <a:lstStyle/>
          <a:p>
            <a:r>
              <a:rPr lang="zh-CN" altLang="en-US" sz="2800" dirty="0" smtClean="0"/>
              <a:t>模拟电视：模拟电视系统中，多路模拟信号是用频分复用</a:t>
            </a:r>
            <a:r>
              <a:rPr lang="en-US" altLang="zh-CN" sz="2800" dirty="0" smtClean="0"/>
              <a:t>―FDM</a:t>
            </a:r>
            <a:r>
              <a:rPr lang="zh-CN" altLang="en-US" sz="2800" dirty="0" smtClean="0"/>
              <a:t>方式复合在一起的。</a:t>
            </a:r>
            <a:endParaRPr lang="en-US" altLang="zh-CN" sz="2800" dirty="0" smtClean="0"/>
          </a:p>
          <a:p>
            <a:pPr lvl="1"/>
            <a:r>
              <a:rPr lang="en-US" altLang="zh-CN" sz="2400" dirty="0" smtClean="0"/>
              <a:t>FDM</a:t>
            </a:r>
            <a:r>
              <a:rPr lang="zh-CN" altLang="en-US" sz="2400" dirty="0" smtClean="0"/>
              <a:t>的缺点是各信号间易相互干扰，而且频谱利用率比较低</a:t>
            </a:r>
            <a:endParaRPr lang="en-US" altLang="zh-CN" sz="2400" dirty="0" smtClean="0"/>
          </a:p>
          <a:p>
            <a:r>
              <a:rPr lang="zh-CN" altLang="en-US" sz="2800" dirty="0" smtClean="0"/>
              <a:t>数字电视：多路</a:t>
            </a:r>
            <a:r>
              <a:rPr lang="en-US" altLang="zh-CN" sz="2800" dirty="0" smtClean="0"/>
              <a:t>ES</a:t>
            </a:r>
            <a:r>
              <a:rPr lang="zh-CN" altLang="en-US" sz="2800" dirty="0" smtClean="0"/>
              <a:t>流的复合和多路节目传送流的复合均是采用时分复用</a:t>
            </a:r>
            <a:r>
              <a:rPr lang="en-US" altLang="zh-CN" sz="2800" dirty="0" smtClean="0"/>
              <a:t>―TDM</a:t>
            </a:r>
            <a:r>
              <a:rPr lang="zh-CN" altLang="en-US" sz="2800" dirty="0" smtClean="0"/>
              <a:t>方式： 图像、声音、数据的</a:t>
            </a:r>
            <a:r>
              <a:rPr lang="en-US" altLang="zh-CN" sz="2800" dirty="0" smtClean="0"/>
              <a:t>ES</a:t>
            </a:r>
            <a:r>
              <a:rPr lang="zh-CN" altLang="en-US" sz="2800" dirty="0" smtClean="0"/>
              <a:t>流构成一路</a:t>
            </a:r>
            <a:r>
              <a:rPr lang="en-US" altLang="zh-CN" sz="2800" dirty="0" smtClean="0"/>
              <a:t>TS</a:t>
            </a:r>
            <a:r>
              <a:rPr lang="zh-CN" altLang="en-US" sz="2800" dirty="0" smtClean="0"/>
              <a:t>流进行传输，从时间上看</a:t>
            </a:r>
            <a:r>
              <a:rPr lang="en-US" altLang="zh-CN" sz="2800" dirty="0" smtClean="0"/>
              <a:t>TS</a:t>
            </a:r>
            <a:r>
              <a:rPr lang="zh-CN" altLang="en-US" sz="2800" dirty="0" smtClean="0"/>
              <a:t>流中各路</a:t>
            </a:r>
            <a:r>
              <a:rPr lang="en-US" altLang="zh-CN" sz="2800" dirty="0" smtClean="0"/>
              <a:t>ES</a:t>
            </a:r>
            <a:r>
              <a:rPr lang="zh-CN" altLang="en-US" sz="2800" dirty="0" smtClean="0"/>
              <a:t>流是分时轮流传输的。多路节目的</a:t>
            </a:r>
            <a:r>
              <a:rPr lang="en-US" altLang="zh-CN" sz="2800" dirty="0" smtClean="0"/>
              <a:t>TS</a:t>
            </a:r>
            <a:r>
              <a:rPr lang="zh-CN" altLang="en-US" sz="2800" dirty="0" smtClean="0"/>
              <a:t>流也以同样方式复合构成更高速率的传输流。</a:t>
            </a:r>
            <a:endParaRPr lang="en-US" altLang="zh-CN" sz="2800" dirty="0" smtClean="0"/>
          </a:p>
          <a:p>
            <a:r>
              <a:rPr lang="zh-CN" altLang="en-US" sz="2800" dirty="0" smtClean="0"/>
              <a:t>在多路数字信号间实现</a:t>
            </a:r>
            <a:r>
              <a:rPr lang="en-US" altLang="zh-CN" sz="2800" dirty="0" smtClean="0"/>
              <a:t>TDM</a:t>
            </a:r>
            <a:r>
              <a:rPr lang="zh-CN" altLang="en-US" sz="2800" dirty="0" smtClean="0"/>
              <a:t>的过程称为数字复接，逆过程称为数字分接</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899592" y="939552"/>
            <a:ext cx="7787208" cy="833264"/>
          </a:xfrm>
        </p:spPr>
        <p:txBody>
          <a:bodyPr/>
          <a:lstStyle/>
          <a:p>
            <a:r>
              <a:rPr lang="zh-CN" altLang="en-US" sz="2400" dirty="0" smtClean="0"/>
              <a:t>经过编码器编码后，6个视频层次构成的编码视频码流称为视频基本码流(</a:t>
            </a:r>
            <a:r>
              <a:rPr lang="en-US" altLang="zh-CN" sz="2400" dirty="0" smtClean="0"/>
              <a:t>ES)</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11.tif"/>
          <p:cNvPicPr>
            <a:picLocks noChangeAspect="1" noChangeArrowheads="1"/>
          </p:cNvPicPr>
          <p:nvPr/>
        </p:nvPicPr>
        <p:blipFill>
          <a:blip r:embed="rId3" cstate="print"/>
          <a:srcRect/>
          <a:stretch>
            <a:fillRect/>
          </a:stretch>
        </p:blipFill>
        <p:spPr bwMode="auto">
          <a:xfrm>
            <a:off x="1547664" y="1772816"/>
            <a:ext cx="6514698" cy="5040560"/>
          </a:xfrm>
          <a:prstGeom prst="rect">
            <a:avLst/>
          </a:prstGeom>
          <a:noFill/>
          <a:ln w="9525">
            <a:noFill/>
            <a:miter lim="800000"/>
            <a:headEnd/>
            <a:tailEnd/>
          </a:ln>
        </p:spPr>
      </p:pic>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视频基本码流结构</a:t>
            </a:r>
            <a:endParaRPr lang="zh-CN" altLang="en-US" dirty="0"/>
          </a:p>
        </p:txBody>
      </p:sp>
      <p:sp>
        <p:nvSpPr>
          <p:cNvPr id="3" name="内容占位符 2"/>
          <p:cNvSpPr>
            <a:spLocks noGrp="1"/>
          </p:cNvSpPr>
          <p:nvPr>
            <p:ph idx="1"/>
          </p:nvPr>
        </p:nvSpPr>
        <p:spPr>
          <a:xfrm>
            <a:off x="1066800" y="1124744"/>
            <a:ext cx="7620000" cy="5184576"/>
          </a:xfrm>
        </p:spPr>
        <p:txBody>
          <a:bodyPr/>
          <a:lstStyle/>
          <a:p>
            <a:r>
              <a:rPr lang="zh-CN" altLang="en-US" sz="2400" dirty="0" smtClean="0"/>
              <a:t>在视频序列层中，一个编码的视频序列由一个序列信头开始，后面跟随一个图像组头，然后是由许多图像(</a:t>
            </a:r>
            <a:r>
              <a:rPr lang="en-US" altLang="zh-CN" sz="2400" dirty="0" smtClean="0"/>
              <a:t>I，P</a:t>
            </a:r>
            <a:r>
              <a:rPr lang="zh-CN" altLang="en-US" sz="2400" dirty="0" smtClean="0"/>
              <a:t>和</a:t>
            </a:r>
            <a:r>
              <a:rPr lang="en-US" altLang="zh-CN" sz="2400" dirty="0" smtClean="0"/>
              <a:t>B)</a:t>
            </a:r>
            <a:r>
              <a:rPr lang="zh-CN" altLang="en-US" sz="2400" dirty="0" smtClean="0"/>
              <a:t>组成的一系列</a:t>
            </a:r>
            <a:r>
              <a:rPr lang="en-US" altLang="zh-CN" sz="2400" dirty="0" smtClean="0"/>
              <a:t>GOP，</a:t>
            </a:r>
            <a:r>
              <a:rPr lang="zh-CN" altLang="en-US" sz="2400" dirty="0" smtClean="0"/>
              <a:t>视频序列结束于一个序列终止码</a:t>
            </a:r>
            <a:endParaRPr lang="en-US" altLang="zh-CN" sz="2400" dirty="0" smtClean="0"/>
          </a:p>
          <a:p>
            <a:r>
              <a:rPr lang="zh-CN" altLang="en-US" sz="2400" dirty="0" smtClean="0"/>
              <a:t>在图像组层中，</a:t>
            </a:r>
            <a:r>
              <a:rPr lang="en-US" altLang="zh-CN" sz="2400" dirty="0" smtClean="0"/>
              <a:t>GOP</a:t>
            </a:r>
            <a:r>
              <a:rPr lang="zh-CN" altLang="en-US" sz="2400" dirty="0" smtClean="0"/>
              <a:t>头中给出了时间码和紧跟在</a:t>
            </a:r>
            <a:r>
              <a:rPr lang="en-US" altLang="zh-CN" sz="2400" dirty="0" smtClean="0"/>
              <a:t>I</a:t>
            </a:r>
            <a:r>
              <a:rPr lang="zh-CN" altLang="en-US" sz="2400" dirty="0" smtClean="0"/>
              <a:t>幀后面的</a:t>
            </a:r>
            <a:r>
              <a:rPr lang="en-US" altLang="zh-CN" sz="2400" dirty="0" smtClean="0"/>
              <a:t>B</a:t>
            </a:r>
            <a:r>
              <a:rPr lang="zh-CN" altLang="en-US" sz="2400" dirty="0" smtClean="0"/>
              <a:t>图像的预测特性等信息</a:t>
            </a:r>
            <a:endParaRPr lang="en-US" altLang="zh-CN" sz="2400" dirty="0" smtClean="0"/>
          </a:p>
          <a:p>
            <a:r>
              <a:rPr lang="zh-CN" altLang="en-US" sz="2400" dirty="0" smtClean="0"/>
              <a:t>在图像层中，图像头中给出了时间参考信息、图像编码类型和</a:t>
            </a:r>
            <a:r>
              <a:rPr lang="en-US" altLang="zh-CN" sz="2400" dirty="0" smtClean="0"/>
              <a:t>VBV(</a:t>
            </a:r>
            <a:r>
              <a:rPr lang="zh-CN" altLang="en-US" sz="2400" dirty="0" smtClean="0"/>
              <a:t>视频缓存校验器)延时等信息</a:t>
            </a:r>
            <a:endParaRPr lang="en-US" altLang="zh-CN" sz="2400" dirty="0" smtClean="0"/>
          </a:p>
          <a:p>
            <a:r>
              <a:rPr lang="zh-CN" altLang="en-US" sz="2400" dirty="0" smtClean="0"/>
              <a:t>在像条层中，像条头中给出了像条垂直位置、量化因子码等信息</a:t>
            </a:r>
            <a:endParaRPr lang="en-US" altLang="zh-CN" sz="2400" dirty="0" smtClean="0"/>
          </a:p>
          <a:p>
            <a:r>
              <a:rPr lang="zh-CN" altLang="en-US" sz="2400" dirty="0" smtClean="0"/>
              <a:t>在宏块层中，其中的宏块类型码中给出了宏块属性、运动矢量</a:t>
            </a:r>
            <a:endParaRPr lang="en-US" altLang="zh-CN" sz="2400" dirty="0" smtClean="0"/>
          </a:p>
          <a:p>
            <a:r>
              <a:rPr lang="zh-CN" altLang="en-US" sz="2400" dirty="0" smtClean="0"/>
              <a:t>最后一层是块层，给出了其</a:t>
            </a:r>
            <a:r>
              <a:rPr lang="en-US" altLang="zh-CN" sz="2400" dirty="0" smtClean="0"/>
              <a:t>DCT</a:t>
            </a:r>
            <a:r>
              <a:rPr lang="zh-CN" altLang="en-US" sz="2400" dirty="0" smtClean="0"/>
              <a:t>系数</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的系统层语法</a:t>
            </a:r>
          </a:p>
        </p:txBody>
      </p:sp>
      <p:sp>
        <p:nvSpPr>
          <p:cNvPr id="157699" name="内容占位符 2"/>
          <p:cNvSpPr>
            <a:spLocks noGrp="1"/>
          </p:cNvSpPr>
          <p:nvPr>
            <p:ph idx="1"/>
          </p:nvPr>
        </p:nvSpPr>
        <p:spPr>
          <a:xfrm>
            <a:off x="428596" y="1071546"/>
            <a:ext cx="8358246" cy="5286412"/>
          </a:xfrm>
        </p:spPr>
        <p:txBody>
          <a:bodyPr/>
          <a:lstStyle/>
          <a:p>
            <a:pPr algn="just"/>
            <a:r>
              <a:rPr lang="zh-CN" altLang="en-US" sz="2400" dirty="0" smtClean="0">
                <a:latin typeface="+mn-ea"/>
              </a:rPr>
              <a:t>包含两类数据码流：传输码流（</a:t>
            </a:r>
            <a:r>
              <a:rPr lang="en-US" altLang="zh-CN" sz="2400" dirty="0" smtClean="0">
                <a:latin typeface="+mn-ea"/>
              </a:rPr>
              <a:t>Transport Stream</a:t>
            </a:r>
            <a:r>
              <a:rPr lang="zh-CN" altLang="en-US" sz="2400" dirty="0" smtClean="0">
                <a:latin typeface="+mn-ea"/>
              </a:rPr>
              <a:t>，</a:t>
            </a:r>
            <a:r>
              <a:rPr lang="en-US" altLang="zh-CN" sz="2400" dirty="0" smtClean="0">
                <a:latin typeface="+mn-ea"/>
              </a:rPr>
              <a:t>TS</a:t>
            </a:r>
            <a:r>
              <a:rPr lang="zh-CN" altLang="en-US" sz="2400" dirty="0" smtClean="0">
                <a:latin typeface="+mn-ea"/>
              </a:rPr>
              <a:t>）和节目码流（</a:t>
            </a:r>
            <a:r>
              <a:rPr lang="en-US" altLang="zh-CN" sz="2400" dirty="0" smtClean="0">
                <a:latin typeface="+mn-ea"/>
              </a:rPr>
              <a:t>Program Stream</a:t>
            </a:r>
            <a:r>
              <a:rPr lang="zh-CN" altLang="en-US" sz="2400" dirty="0" smtClean="0">
                <a:latin typeface="+mn-ea"/>
              </a:rPr>
              <a:t>，</a:t>
            </a:r>
            <a:r>
              <a:rPr lang="en-US" altLang="zh-CN" sz="2400" dirty="0" smtClean="0">
                <a:latin typeface="+mn-ea"/>
              </a:rPr>
              <a:t>PS</a:t>
            </a:r>
            <a:r>
              <a:rPr lang="zh-CN" altLang="en-US" sz="2400" dirty="0" smtClean="0">
                <a:latin typeface="+mn-ea"/>
              </a:rPr>
              <a:t>）</a:t>
            </a:r>
            <a:endParaRPr lang="en-US" altLang="zh-CN" sz="2400" dirty="0" smtClean="0">
              <a:latin typeface="+mn-ea"/>
            </a:endParaRPr>
          </a:p>
          <a:p>
            <a:pPr lvl="1"/>
            <a:r>
              <a:rPr lang="zh-CN" altLang="en-US" sz="2400" dirty="0" smtClean="0">
                <a:latin typeface="Arial" pitchFamily="34" charset="0"/>
                <a:ea typeface="宋体" pitchFamily="2" charset="-122"/>
              </a:rPr>
              <a:t>程序流：</a:t>
            </a:r>
            <a:endParaRPr lang="en-US" altLang="zh-CN" sz="24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对完整的视频和音频</a:t>
            </a:r>
            <a:r>
              <a:rPr lang="en-US" altLang="zh-CN" sz="2200" dirty="0" smtClean="0">
                <a:latin typeface="Arial" pitchFamily="34" charset="0"/>
                <a:ea typeface="宋体" pitchFamily="2" charset="-122"/>
              </a:rPr>
              <a:t>PES</a:t>
            </a:r>
            <a:r>
              <a:rPr lang="zh-CN" altLang="en-US" sz="2200" dirty="0" smtClean="0">
                <a:latin typeface="Arial" pitchFamily="34" charset="0"/>
                <a:ea typeface="宋体" pitchFamily="2" charset="-122"/>
              </a:rPr>
              <a:t>包进行复接形成的，包结构是可变长度的</a:t>
            </a:r>
            <a:endParaRPr lang="en-US" altLang="zh-CN" sz="22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针对那些不容易发生错误的环境（如光盘存储系统上的多媒体应用）而设计的系统编码方法，特别适合于软件环境的处理</a:t>
            </a:r>
            <a:endParaRPr lang="en-US" altLang="zh-CN" sz="22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传输流：</a:t>
            </a:r>
            <a:endParaRPr lang="en-US" altLang="zh-CN" sz="2400" dirty="0" smtClean="0">
              <a:latin typeface="Arial" pitchFamily="34" charset="0"/>
              <a:ea typeface="宋体" pitchFamily="2" charset="-122"/>
            </a:endParaRPr>
          </a:p>
          <a:p>
            <a:pPr lvl="2"/>
            <a:r>
              <a:rPr lang="zh-CN" altLang="en-US" sz="2200" dirty="0" smtClean="0">
                <a:latin typeface="Arial" pitchFamily="34" charset="0"/>
                <a:ea typeface="宋体" pitchFamily="2" charset="-122"/>
              </a:rPr>
              <a:t>将视频和音频的</a:t>
            </a:r>
            <a:r>
              <a:rPr lang="en-US" altLang="zh-CN" sz="2200" dirty="0" smtClean="0">
                <a:latin typeface="Arial" pitchFamily="34" charset="0"/>
                <a:ea typeface="宋体" pitchFamily="2" charset="-122"/>
              </a:rPr>
              <a:t>PES</a:t>
            </a:r>
            <a:r>
              <a:rPr lang="zh-CN" altLang="en-US" sz="2200" dirty="0" smtClean="0">
                <a:latin typeface="Arial" pitchFamily="34" charset="0"/>
                <a:ea typeface="宋体" pitchFamily="2" charset="-122"/>
              </a:rPr>
              <a:t>包作为固定长度的</a:t>
            </a:r>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包的净荷，然后对</a:t>
            </a:r>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包进行复接形成的。包结构是固定长度</a:t>
            </a:r>
            <a:r>
              <a:rPr lang="en-US" altLang="zh-CN" sz="2200" dirty="0" smtClean="0">
                <a:latin typeface="Arial" pitchFamily="34" charset="0"/>
                <a:ea typeface="宋体" pitchFamily="2" charset="-122"/>
              </a:rPr>
              <a:t>188</a:t>
            </a:r>
            <a:r>
              <a:rPr lang="zh-CN" altLang="en-US" sz="2200" dirty="0" smtClean="0">
                <a:latin typeface="Arial" pitchFamily="34" charset="0"/>
                <a:ea typeface="宋体" pitchFamily="2" charset="-122"/>
              </a:rPr>
              <a:t>字节</a:t>
            </a:r>
            <a:r>
              <a:rPr lang="en-US" altLang="zh-CN" sz="2200" dirty="0" smtClean="0">
                <a:latin typeface="Arial" pitchFamily="34" charset="0"/>
                <a:ea typeface="宋体" pitchFamily="2" charset="-122"/>
              </a:rPr>
              <a:t> </a:t>
            </a:r>
          </a:p>
          <a:p>
            <a:pPr lvl="2"/>
            <a:r>
              <a:rPr lang="en-US" altLang="zh-CN" sz="2200" dirty="0" smtClean="0">
                <a:latin typeface="Arial" pitchFamily="34" charset="0"/>
                <a:ea typeface="宋体" pitchFamily="2" charset="-122"/>
              </a:rPr>
              <a:t>TS</a:t>
            </a:r>
            <a:r>
              <a:rPr lang="zh-CN" altLang="en-US" sz="2200" dirty="0" smtClean="0">
                <a:latin typeface="Arial" pitchFamily="34" charset="0"/>
                <a:ea typeface="宋体" pitchFamily="2" charset="-122"/>
              </a:rPr>
              <a:t>流是针对那些很容易发生错误（表现为位值错误或丢失）的环境（如长距离网络或无线广播系统上的应用）而设计的编码方法</a:t>
            </a:r>
            <a:endParaRPr lang="en-US" altLang="zh-CN" sz="2200" dirty="0" smtClean="0">
              <a:latin typeface="Arial" pitchFamily="34" charset="0"/>
              <a:ea typeface="宋体" pitchFamily="2" charset="-122"/>
            </a:endParaRPr>
          </a:p>
        </p:txBody>
      </p:sp>
      <p:sp>
        <p:nvSpPr>
          <p:cNvPr id="1577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a:t>
            </a:r>
            <a:r>
              <a:rPr lang="zh-CN" altLang="en-US" dirty="0" smtClean="0"/>
              <a:t>码流的优点（</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1066800" y="1142984"/>
            <a:ext cx="7620000" cy="4929204"/>
          </a:xfrm>
        </p:spPr>
        <p:txBody>
          <a:bodyPr/>
          <a:lstStyle/>
          <a:p>
            <a:r>
              <a:rPr lang="zh-CN" altLang="en-US" sz="2800" dirty="0" smtClean="0"/>
              <a:t>动态带宽分配</a:t>
            </a:r>
            <a:endParaRPr lang="en-US" altLang="zh-CN" sz="2800" dirty="0" smtClean="0"/>
          </a:p>
          <a:p>
            <a:pPr lvl="1"/>
            <a:r>
              <a:rPr lang="zh-CN" altLang="en-US" sz="2400" dirty="0" smtClean="0">
                <a:latin typeface="+mn-lt"/>
                <a:ea typeface="+mn-ea"/>
                <a:cs typeface="+mn-cs"/>
              </a:rPr>
              <a:t>规定的信道总频带内视频、音频和数据包可以进行实时的，灵活的分配，不需要预先进行规定。利用这一特性，可以实时插入服务数据，如：可在广播付费节目前实时地将解密钥匙插入到</a:t>
            </a:r>
            <a:r>
              <a:rPr lang="en-US" altLang="zh-CN" sz="2400" dirty="0" smtClean="0">
                <a:latin typeface="+mn-lt"/>
                <a:ea typeface="+mn-ea"/>
                <a:cs typeface="+mn-cs"/>
              </a:rPr>
              <a:t>TS</a:t>
            </a:r>
            <a:r>
              <a:rPr lang="zh-CN" altLang="en-US" sz="2400" dirty="0" smtClean="0">
                <a:latin typeface="+mn-lt"/>
                <a:ea typeface="+mn-ea"/>
                <a:cs typeface="+mn-cs"/>
              </a:rPr>
              <a:t>码流中送给广大用户</a:t>
            </a:r>
            <a:endParaRPr lang="en-US" altLang="zh-CN" sz="2400" dirty="0" smtClean="0">
              <a:latin typeface="+mn-lt"/>
              <a:ea typeface="+mn-ea"/>
              <a:cs typeface="+mn-cs"/>
            </a:endParaRPr>
          </a:p>
          <a:p>
            <a:r>
              <a:rPr lang="zh-CN" altLang="en-US" sz="2800" dirty="0" smtClean="0"/>
              <a:t>可分级性</a:t>
            </a:r>
            <a:endParaRPr lang="en-US" altLang="zh-CN" sz="2800" dirty="0" smtClean="0"/>
          </a:p>
          <a:p>
            <a:pPr lvl="1"/>
            <a:r>
              <a:rPr lang="en-US" altLang="zh-CN" sz="2400" dirty="0" smtClean="0">
                <a:latin typeface="+mn-lt"/>
                <a:ea typeface="+mn-ea"/>
                <a:cs typeface="+mn-cs"/>
              </a:rPr>
              <a:t>TS</a:t>
            </a:r>
            <a:r>
              <a:rPr lang="zh-CN" altLang="en-US" sz="2400" dirty="0" smtClean="0">
                <a:latin typeface="+mn-lt"/>
                <a:ea typeface="+mn-ea"/>
                <a:cs typeface="+mn-cs"/>
              </a:rPr>
              <a:t>包的格式允许一个复接好的传送码流与另外一些视频、音频的基本码流进行二次系统复接，生成占用频带更宽的更高一级的传送码流。这一特性在电视节目的网络传输中具有重要作用，使得在网络的每一节点处都可以灵活地复合或分离多路节目</a:t>
            </a:r>
            <a:endParaRPr lang="en-US" altLang="zh-CN" sz="2400" dirty="0" smtClean="0">
              <a:latin typeface="+mn-lt"/>
              <a:ea typeface="+mn-ea"/>
              <a:cs typeface="+mn-cs"/>
            </a:endParaRP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TS</a:t>
            </a:r>
            <a:r>
              <a:rPr lang="zh-CN" altLang="en-US" dirty="0" smtClean="0"/>
              <a:t>码流的优点（</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1000108"/>
            <a:ext cx="8429684" cy="5072080"/>
          </a:xfrm>
        </p:spPr>
        <p:txBody>
          <a:bodyPr/>
          <a:lstStyle/>
          <a:p>
            <a:r>
              <a:rPr lang="zh-CN" altLang="en-US" sz="2800" dirty="0" smtClean="0"/>
              <a:t>可扩展性</a:t>
            </a:r>
            <a:endParaRPr lang="en-US" altLang="zh-CN" sz="2800" dirty="0" smtClean="0"/>
          </a:p>
          <a:p>
            <a:pPr lvl="1"/>
            <a:r>
              <a:rPr lang="zh-CN" altLang="en-US" sz="2400" dirty="0" smtClean="0"/>
              <a:t>对于新业务的基本码流，只需在发送端赋予其新的包标识标志</a:t>
            </a:r>
            <a:r>
              <a:rPr lang="en-US" altLang="zh-CN" sz="2400" dirty="0" smtClean="0"/>
              <a:t>PID</a:t>
            </a:r>
            <a:r>
              <a:rPr lang="zh-CN" altLang="en-US" sz="2400" dirty="0" smtClean="0"/>
              <a:t>，就可将其加入传送码流中，而无须做硬件上的改动</a:t>
            </a:r>
            <a:endParaRPr lang="en-US" altLang="zh-CN" sz="2400" dirty="0" smtClean="0"/>
          </a:p>
          <a:p>
            <a:r>
              <a:rPr lang="zh-CN" altLang="en-US" sz="2800" dirty="0" smtClean="0"/>
              <a:t>抗干扰性</a:t>
            </a:r>
            <a:endParaRPr lang="en-US" altLang="zh-CN" sz="2800" dirty="0" smtClean="0"/>
          </a:p>
          <a:p>
            <a:pPr lvl="1"/>
            <a:r>
              <a:rPr lang="zh-CN" altLang="en-US" sz="2400" dirty="0" smtClean="0"/>
              <a:t>由于</a:t>
            </a:r>
            <a:r>
              <a:rPr lang="en-US" altLang="zh-CN" sz="2400" dirty="0" smtClean="0"/>
              <a:t>TS</a:t>
            </a:r>
            <a:r>
              <a:rPr lang="zh-CN" altLang="en-US" sz="2400" dirty="0" smtClean="0"/>
              <a:t>包具有固定的长度，所以传输系统中的误码纠正和检测处理就可以与</a:t>
            </a:r>
            <a:r>
              <a:rPr lang="en-US" altLang="zh-CN" sz="2400" dirty="0" smtClean="0"/>
              <a:t>TS</a:t>
            </a:r>
            <a:r>
              <a:rPr lang="zh-CN" altLang="en-US" sz="2400" dirty="0" smtClean="0"/>
              <a:t>包同步，以</a:t>
            </a:r>
            <a:r>
              <a:rPr lang="en-US" altLang="zh-CN" sz="2400" dirty="0" smtClean="0"/>
              <a:t>TS</a:t>
            </a:r>
            <a:r>
              <a:rPr lang="zh-CN" altLang="en-US" sz="2400" dirty="0" smtClean="0"/>
              <a:t>包为单位进行。这样当传输过程中出现误码时，解码器就可以从第一个好的</a:t>
            </a:r>
            <a:r>
              <a:rPr lang="en-US" altLang="zh-CN" sz="2400" dirty="0" smtClean="0"/>
              <a:t>TS</a:t>
            </a:r>
            <a:r>
              <a:rPr lang="zh-CN" altLang="en-US" sz="2400" dirty="0" smtClean="0"/>
              <a:t>包开始恢复数据</a:t>
            </a:r>
            <a:endParaRPr lang="en-US" altLang="zh-CN" sz="2400" dirty="0" smtClean="0"/>
          </a:p>
          <a:p>
            <a:r>
              <a:rPr lang="zh-CN" altLang="en-US" sz="2800" dirty="0" smtClean="0"/>
              <a:t>接收机成本低廉</a:t>
            </a:r>
            <a:endParaRPr lang="en-US" altLang="zh-CN" sz="2800" dirty="0" smtClean="0"/>
          </a:p>
          <a:p>
            <a:pPr lvl="1"/>
            <a:r>
              <a:rPr lang="zh-CN" altLang="en-US" sz="2400" dirty="0" smtClean="0"/>
              <a:t>固定长度的</a:t>
            </a:r>
            <a:r>
              <a:rPr lang="en-US" altLang="zh-CN" sz="2400" dirty="0" smtClean="0"/>
              <a:t>TS</a:t>
            </a:r>
            <a:r>
              <a:rPr lang="zh-CN" altLang="en-US" sz="2400" dirty="0" smtClean="0"/>
              <a:t>包结构使得系统分接非常简单，分接器只需识别出每个</a:t>
            </a:r>
            <a:r>
              <a:rPr lang="en-US" altLang="zh-CN" sz="2400" dirty="0" smtClean="0"/>
              <a:t>TS</a:t>
            </a:r>
            <a:r>
              <a:rPr lang="zh-CN" altLang="en-US" sz="2400" dirty="0" smtClean="0"/>
              <a:t>包中的</a:t>
            </a:r>
            <a:r>
              <a:rPr lang="en-US" altLang="zh-CN" sz="2400" dirty="0" smtClean="0"/>
              <a:t>PID</a:t>
            </a:r>
            <a:r>
              <a:rPr lang="zh-CN" altLang="en-US" sz="2400" dirty="0" smtClean="0"/>
              <a:t>即可，无须了解更多的信源比特率方面的信息。一旦</a:t>
            </a:r>
            <a:r>
              <a:rPr lang="en-US" altLang="zh-CN" sz="2400" dirty="0" smtClean="0"/>
              <a:t>TS</a:t>
            </a:r>
            <a:r>
              <a:rPr lang="zh-CN" altLang="en-US" sz="2400" dirty="0" smtClean="0"/>
              <a:t>包一级的同步及比特一级的同步建立，系统就可正常工作</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en-US" altLang="zh-CN" dirty="0" smtClean="0"/>
              <a:t>TS</a:t>
            </a:r>
            <a:r>
              <a:rPr lang="zh-CN" altLang="en-US" dirty="0" smtClean="0"/>
              <a:t>包的结构</a:t>
            </a:r>
            <a:endParaRPr lang="zh-CN" altLang="en-US" dirty="0"/>
          </a:p>
        </p:txBody>
      </p:sp>
      <p:sp>
        <p:nvSpPr>
          <p:cNvPr id="3" name="内容占位符 2"/>
          <p:cNvSpPr>
            <a:spLocks noGrp="1"/>
          </p:cNvSpPr>
          <p:nvPr>
            <p:ph idx="1"/>
          </p:nvPr>
        </p:nvSpPr>
        <p:spPr/>
        <p:txBody>
          <a:bodyPr/>
          <a:lstStyle/>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0.TIF"/>
          <p:cNvPicPr>
            <a:picLocks noChangeAspect="1" noChangeArrowheads="1"/>
          </p:cNvPicPr>
          <p:nvPr/>
        </p:nvPicPr>
        <p:blipFill>
          <a:blip r:embed="rId3" cstate="print"/>
          <a:srcRect l="439" t="2843" b="2341"/>
          <a:stretch>
            <a:fillRect/>
          </a:stretch>
        </p:blipFill>
        <p:spPr bwMode="auto">
          <a:xfrm>
            <a:off x="467544" y="980728"/>
            <a:ext cx="8496944" cy="5832648"/>
          </a:xfrm>
          <a:prstGeom prst="rect">
            <a:avLst/>
          </a:prstGeom>
          <a:noFill/>
          <a:ln w="9525">
            <a:noFill/>
            <a:miter lim="800000"/>
            <a:headEnd/>
            <a:tailEnd/>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标题 1"/>
          <p:cNvSpPr>
            <a:spLocks noGrp="1"/>
          </p:cNvSpPr>
          <p:nvPr>
            <p:ph type="title"/>
          </p:nvPr>
        </p:nvSpPr>
        <p:spPr/>
        <p:txBody>
          <a:bodyPr/>
          <a:lstStyle/>
          <a:p>
            <a:r>
              <a:rPr lang="zh-CN" altLang="en-US" smtClean="0">
                <a:ea typeface="宋体" pitchFamily="2" charset="-122"/>
              </a:rPr>
              <a:t>学习内容</a:t>
            </a:r>
          </a:p>
        </p:txBody>
      </p:sp>
      <p:sp>
        <p:nvSpPr>
          <p:cNvPr id="22531" name="内容占位符 2"/>
          <p:cNvSpPr>
            <a:spLocks noGrp="1"/>
          </p:cNvSpPr>
          <p:nvPr>
            <p:ph idx="1"/>
          </p:nvPr>
        </p:nvSpPr>
        <p:spPr/>
        <p:txBody>
          <a:bodyPr/>
          <a:lstStyle/>
          <a:p>
            <a:r>
              <a:rPr lang="zh-CN" altLang="en-US" smtClean="0">
                <a:ea typeface="宋体" pitchFamily="2" charset="-122"/>
              </a:rPr>
              <a:t>多媒体数据压缩编码的重要性与分类</a:t>
            </a:r>
            <a:endParaRPr lang="en-US" altLang="zh-CN" smtClean="0">
              <a:ea typeface="宋体" pitchFamily="2" charset="-122"/>
            </a:endParaRPr>
          </a:p>
          <a:p>
            <a:r>
              <a:rPr lang="zh-CN" altLang="en-US" smtClean="0">
                <a:ea typeface="宋体" pitchFamily="2" charset="-122"/>
              </a:rPr>
              <a:t>量化</a:t>
            </a:r>
            <a:endParaRPr lang="en-US" altLang="zh-CN" smtClean="0">
              <a:ea typeface="宋体" pitchFamily="2" charset="-122"/>
            </a:endParaRPr>
          </a:p>
          <a:p>
            <a:r>
              <a:rPr lang="zh-CN" altLang="en-US" smtClean="0">
                <a:ea typeface="宋体" pitchFamily="2" charset="-122"/>
              </a:rPr>
              <a:t>统计编码</a:t>
            </a:r>
            <a:endParaRPr lang="en-US" altLang="zh-CN" smtClean="0">
              <a:ea typeface="宋体" pitchFamily="2" charset="-122"/>
            </a:endParaRPr>
          </a:p>
          <a:p>
            <a:r>
              <a:rPr lang="zh-CN" altLang="en-US" smtClean="0">
                <a:ea typeface="宋体" pitchFamily="2" charset="-122"/>
              </a:rPr>
              <a:t>预测编码</a:t>
            </a:r>
            <a:endParaRPr lang="en-US" altLang="zh-CN" smtClean="0">
              <a:ea typeface="宋体" pitchFamily="2" charset="-122"/>
            </a:endParaRPr>
          </a:p>
          <a:p>
            <a:r>
              <a:rPr lang="zh-CN" altLang="en-US" smtClean="0">
                <a:ea typeface="宋体" pitchFamily="2" charset="-122"/>
              </a:rPr>
              <a:t>变换编码</a:t>
            </a:r>
            <a:endParaRPr lang="en-US" altLang="zh-CN" smtClean="0">
              <a:ea typeface="宋体" pitchFamily="2" charset="-122"/>
            </a:endParaRPr>
          </a:p>
          <a:p>
            <a:r>
              <a:rPr lang="zh-CN" altLang="en-US" smtClean="0">
                <a:ea typeface="宋体" pitchFamily="2" charset="-122"/>
              </a:rPr>
              <a:t>多媒体数据压缩编码的国际标准</a:t>
            </a:r>
          </a:p>
        </p:txBody>
      </p:sp>
      <p:sp>
        <p:nvSpPr>
          <p:cNvPr id="225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p:cNvSpPr>
          <p:nvPr>
            <p:ph type="title"/>
          </p:nvPr>
        </p:nvSpPr>
        <p:spPr/>
        <p:txBody>
          <a:bodyPr/>
          <a:lstStyle/>
          <a:p>
            <a:r>
              <a:rPr lang="zh-CN" altLang="en-US" smtClean="0">
                <a:ea typeface="宋体" pitchFamily="2" charset="-122"/>
              </a:rPr>
              <a:t>量化</a:t>
            </a:r>
          </a:p>
        </p:txBody>
      </p:sp>
      <p:sp>
        <p:nvSpPr>
          <p:cNvPr id="38915" name="内容占位符 2"/>
          <p:cNvSpPr>
            <a:spLocks noGrp="1"/>
          </p:cNvSpPr>
          <p:nvPr>
            <p:ph idx="1"/>
          </p:nvPr>
        </p:nvSpPr>
        <p:spPr>
          <a:xfrm>
            <a:off x="642938" y="1143000"/>
            <a:ext cx="8043862" cy="4929188"/>
          </a:xfrm>
        </p:spPr>
        <p:txBody>
          <a:bodyPr/>
          <a:lstStyle/>
          <a:p>
            <a:r>
              <a:rPr lang="zh-CN" altLang="en-US" sz="2800" smtClean="0">
                <a:ea typeface="宋体" pitchFamily="2" charset="-122"/>
              </a:rPr>
              <a:t>标量量化：</a:t>
            </a:r>
            <a:r>
              <a:rPr lang="en-US" altLang="zh-CN" sz="2800" smtClean="0">
                <a:ea typeface="宋体" pitchFamily="2" charset="-122"/>
              </a:rPr>
              <a:t>将图象用较少的灰度级别来表示是最简单的减小数据量的方法</a:t>
            </a:r>
          </a:p>
          <a:p>
            <a:r>
              <a:rPr lang="en-US" altLang="zh-CN" sz="2800" smtClean="0">
                <a:ea typeface="宋体" pitchFamily="2" charset="-122"/>
              </a:rPr>
              <a:t>更一般的情况是，针对连续量的采样过程，量化是用有限个状态来表示连续值</a:t>
            </a:r>
          </a:p>
          <a:p>
            <a:pPr lvl="1"/>
            <a:r>
              <a:rPr lang="en-US" altLang="zh-CN" smtClean="0">
                <a:latin typeface="Arial" pitchFamily="34" charset="0"/>
                <a:ea typeface="宋体" pitchFamily="2" charset="-122"/>
              </a:rPr>
              <a:t>标量量化器Q(.)是一个函数，用有限个判决层 和重构层 定义而成</a:t>
            </a:r>
          </a:p>
          <a:p>
            <a:r>
              <a:rPr lang="en-US" altLang="zh-CN" sz="2800" smtClean="0">
                <a:ea typeface="宋体" pitchFamily="2" charset="-122"/>
              </a:rPr>
              <a:t>矢量量化</a:t>
            </a:r>
            <a:r>
              <a:rPr lang="zh-CN" altLang="en-US" sz="2800" smtClean="0">
                <a:ea typeface="宋体" pitchFamily="2" charset="-122"/>
              </a:rPr>
              <a:t>：</a:t>
            </a:r>
            <a:r>
              <a:rPr lang="en-US" altLang="zh-CN" sz="2800" smtClean="0">
                <a:ea typeface="宋体" pitchFamily="2" charset="-122"/>
              </a:rPr>
              <a:t>定义成用有限个矢量状态表示一组矢量，每个矢量是一些连续值的采样。</a:t>
            </a:r>
          </a:p>
          <a:p>
            <a:r>
              <a:rPr lang="en-US" altLang="zh-CN" sz="2800" smtClean="0">
                <a:ea typeface="宋体" pitchFamily="2" charset="-122"/>
              </a:rPr>
              <a:t>在图象压缩中，标量量化和矢量量化通常用于变换域内的图象表示</a:t>
            </a:r>
            <a:endParaRPr lang="zh-CN" altLang="en-US" sz="2800" smtClean="0">
              <a:ea typeface="宋体" pitchFamily="2" charset="-122"/>
            </a:endParaRPr>
          </a:p>
        </p:txBody>
      </p:sp>
      <p:sp>
        <p:nvSpPr>
          <p:cNvPr id="38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节目特定信息</a:t>
            </a:r>
            <a:r>
              <a:rPr lang="en-US" altLang="zh-CN" dirty="0" smtClean="0"/>
              <a:t>PSI</a:t>
            </a:r>
            <a:endParaRPr lang="zh-CN" altLang="en-US" dirty="0"/>
          </a:p>
        </p:txBody>
      </p:sp>
      <p:sp>
        <p:nvSpPr>
          <p:cNvPr id="3" name="内容占位符 2"/>
          <p:cNvSpPr>
            <a:spLocks noGrp="1"/>
          </p:cNvSpPr>
          <p:nvPr>
            <p:ph idx="1"/>
          </p:nvPr>
        </p:nvSpPr>
        <p:spPr>
          <a:xfrm>
            <a:off x="928662" y="1071546"/>
            <a:ext cx="7929618" cy="5572164"/>
          </a:xfrm>
        </p:spPr>
        <p:txBody>
          <a:bodyPr/>
          <a:lstStyle/>
          <a:p>
            <a:r>
              <a:rPr lang="en-US" altLang="zh-CN" sz="2800" dirty="0" smtClean="0"/>
              <a:t>MPEG-2</a:t>
            </a:r>
            <a:r>
              <a:rPr lang="zh-CN" altLang="en-US" sz="2800" dirty="0" smtClean="0"/>
              <a:t>中，专门定义了</a:t>
            </a:r>
            <a:r>
              <a:rPr lang="en-US" altLang="zh-CN" sz="2800" dirty="0" smtClean="0"/>
              <a:t>PSI</a:t>
            </a:r>
            <a:r>
              <a:rPr lang="zh-CN" altLang="en-US" sz="2800" dirty="0" smtClean="0"/>
              <a:t>节目信息（由</a:t>
            </a:r>
            <a:r>
              <a:rPr lang="en-US" altLang="zh-CN" sz="2800" dirty="0" smtClean="0"/>
              <a:t>5</a:t>
            </a:r>
            <a:r>
              <a:rPr lang="zh-CN" altLang="en-US" sz="2800" dirty="0" smtClean="0"/>
              <a:t>个表组成）</a:t>
            </a:r>
            <a:endParaRPr lang="en-US" altLang="zh-CN" sz="2800" dirty="0" smtClean="0"/>
          </a:p>
          <a:p>
            <a:pPr lvl="1"/>
            <a:r>
              <a:rPr lang="zh-CN" altLang="en-US" dirty="0" smtClean="0"/>
              <a:t>作用：自动设置和引导接收机，在</a:t>
            </a:r>
            <a:r>
              <a:rPr lang="en-US" altLang="zh-CN" dirty="0" smtClean="0"/>
              <a:t>TS</a:t>
            </a:r>
            <a:r>
              <a:rPr lang="zh-CN" altLang="en-US" dirty="0" smtClean="0"/>
              <a:t>流中找到需要的码流进行解码。</a:t>
            </a:r>
            <a:endParaRPr lang="en-US" altLang="zh-CN" dirty="0" smtClean="0"/>
          </a:p>
          <a:p>
            <a:pPr lvl="1"/>
            <a:r>
              <a:rPr lang="en-US" altLang="zh-CN" dirty="0" smtClean="0"/>
              <a:t>PSI</a:t>
            </a:r>
            <a:r>
              <a:rPr lang="zh-CN" altLang="en-US" dirty="0" smtClean="0"/>
              <a:t>信息通过复用器插入到</a:t>
            </a:r>
            <a:r>
              <a:rPr lang="en-US" altLang="zh-CN" dirty="0" smtClean="0"/>
              <a:t>TS</a:t>
            </a:r>
            <a:r>
              <a:rPr lang="zh-CN" altLang="en-US" dirty="0" smtClean="0"/>
              <a:t>流中，并用特定的</a:t>
            </a:r>
            <a:r>
              <a:rPr lang="en-US" altLang="zh-CN" dirty="0" smtClean="0"/>
              <a:t>PID</a:t>
            </a:r>
            <a:r>
              <a:rPr lang="zh-CN" altLang="en-US" dirty="0" smtClean="0"/>
              <a:t>（包标识符）进行标识</a:t>
            </a:r>
            <a:endParaRPr lang="en-US" altLang="zh-CN" dirty="0" smtClean="0"/>
          </a:p>
          <a:p>
            <a:pPr lvl="1"/>
            <a:r>
              <a:rPr lang="en-US" altLang="zh-CN" dirty="0" smtClean="0"/>
              <a:t>PSI</a:t>
            </a:r>
            <a:r>
              <a:rPr lang="zh-CN" altLang="en-US" dirty="0" smtClean="0"/>
              <a:t>的种类</a:t>
            </a:r>
            <a:endParaRPr lang="en-US" altLang="zh-CN" dirty="0" smtClean="0"/>
          </a:p>
          <a:p>
            <a:pPr lvl="2"/>
            <a:r>
              <a:rPr lang="zh-CN" altLang="en-US" dirty="0" smtClean="0"/>
              <a:t>节目关联表</a:t>
            </a:r>
            <a:r>
              <a:rPr lang="en-US" altLang="zh-CN" dirty="0" smtClean="0"/>
              <a:t>PAT</a:t>
            </a:r>
          </a:p>
          <a:p>
            <a:pPr lvl="2"/>
            <a:r>
              <a:rPr lang="zh-CN" altLang="en-US" dirty="0" smtClean="0"/>
              <a:t>条件接收表</a:t>
            </a:r>
            <a:r>
              <a:rPr lang="en-US" altLang="zh-CN" dirty="0" smtClean="0"/>
              <a:t>CAT</a:t>
            </a:r>
          </a:p>
          <a:p>
            <a:pPr lvl="2"/>
            <a:r>
              <a:rPr lang="zh-CN" altLang="en-US" dirty="0" smtClean="0"/>
              <a:t>节目映射表</a:t>
            </a:r>
            <a:r>
              <a:rPr lang="en-US" altLang="zh-CN" dirty="0" smtClean="0"/>
              <a:t>PMT</a:t>
            </a:r>
          </a:p>
          <a:p>
            <a:pPr lvl="2"/>
            <a:r>
              <a:rPr lang="zh-CN" altLang="en-US" dirty="0" smtClean="0"/>
              <a:t>网络信息表</a:t>
            </a:r>
            <a:r>
              <a:rPr lang="en-US" altLang="zh-CN" dirty="0" smtClean="0"/>
              <a:t>NIT</a:t>
            </a:r>
          </a:p>
          <a:p>
            <a:pPr lvl="2"/>
            <a:r>
              <a:rPr lang="zh-CN" altLang="en-US" dirty="0" smtClean="0"/>
              <a:t>传送流描述表</a:t>
            </a:r>
            <a:r>
              <a:rPr lang="en-US" altLang="zh-CN" dirty="0" smtClean="0"/>
              <a:t>TSDT</a:t>
            </a:r>
          </a:p>
          <a:p>
            <a:pPr lvl="1"/>
            <a:endParaRPr lang="en-US" altLang="zh-CN" dirty="0" smtClean="0"/>
          </a:p>
          <a:p>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PSI</a:t>
            </a:r>
            <a:r>
              <a:rPr lang="zh-CN" altLang="en-US" dirty="0" smtClean="0"/>
              <a:t>的种类</a:t>
            </a:r>
            <a:endParaRPr lang="zh-CN" altLang="en-US" dirty="0"/>
          </a:p>
        </p:txBody>
      </p:sp>
      <p:sp>
        <p:nvSpPr>
          <p:cNvPr id="3" name="内容占位符 2"/>
          <p:cNvSpPr>
            <a:spLocks noGrp="1"/>
          </p:cNvSpPr>
          <p:nvPr>
            <p:ph idx="1"/>
          </p:nvPr>
        </p:nvSpPr>
        <p:spPr>
          <a:xfrm>
            <a:off x="642910" y="1142984"/>
            <a:ext cx="7929618" cy="4857784"/>
          </a:xfrm>
        </p:spPr>
        <p:txBody>
          <a:bodyPr/>
          <a:lstStyle/>
          <a:p>
            <a:r>
              <a:rPr lang="zh-CN" altLang="en-US" sz="2800" dirty="0" smtClean="0"/>
              <a:t>节目关联表</a:t>
            </a:r>
            <a:r>
              <a:rPr lang="en-US" altLang="zh-CN" sz="2800" dirty="0" smtClean="0"/>
              <a:t>PAT</a:t>
            </a:r>
            <a:r>
              <a:rPr lang="zh-CN" altLang="en-US" sz="2800" dirty="0" smtClean="0"/>
              <a:t>：给出每一个节目对应的</a:t>
            </a:r>
            <a:r>
              <a:rPr lang="en-US" altLang="zh-CN" sz="2800" dirty="0" smtClean="0"/>
              <a:t>PMT</a:t>
            </a:r>
            <a:r>
              <a:rPr lang="zh-CN" altLang="en-US" sz="2800" dirty="0" smtClean="0"/>
              <a:t>的</a:t>
            </a:r>
            <a:r>
              <a:rPr lang="en-US" altLang="zh-CN" sz="2800" dirty="0" smtClean="0"/>
              <a:t>PID</a:t>
            </a:r>
            <a:r>
              <a:rPr lang="zh-CN" altLang="en-US" sz="2800" dirty="0" smtClean="0"/>
              <a:t>，还给出</a:t>
            </a:r>
            <a:r>
              <a:rPr lang="en-US" altLang="zh-CN" sz="2800" dirty="0" smtClean="0"/>
              <a:t>NIT</a:t>
            </a:r>
            <a:r>
              <a:rPr lang="zh-CN" altLang="en-US" sz="2800" dirty="0" smtClean="0"/>
              <a:t>的</a:t>
            </a:r>
            <a:r>
              <a:rPr lang="en-US" altLang="zh-CN" sz="2800" dirty="0" smtClean="0"/>
              <a:t>PID</a:t>
            </a:r>
            <a:r>
              <a:rPr lang="zh-CN" altLang="en-US" sz="2800" dirty="0" smtClean="0"/>
              <a:t>，本身的</a:t>
            </a:r>
            <a:r>
              <a:rPr lang="en-US" altLang="zh-CN" sz="2800" dirty="0" smtClean="0"/>
              <a:t>PID</a:t>
            </a:r>
            <a:r>
              <a:rPr lang="zh-CN" altLang="en-US" sz="2800" dirty="0" smtClean="0"/>
              <a:t>为</a:t>
            </a:r>
            <a:r>
              <a:rPr lang="en-US" altLang="zh-CN" sz="2800" dirty="0" smtClean="0"/>
              <a:t>0x0000</a:t>
            </a:r>
            <a:r>
              <a:rPr lang="zh-CN" altLang="en-US" sz="2800" dirty="0" smtClean="0"/>
              <a:t>。它在传送过程中不加密</a:t>
            </a:r>
            <a:endParaRPr lang="en-US" altLang="zh-CN" sz="2800" dirty="0" smtClean="0"/>
          </a:p>
          <a:p>
            <a:r>
              <a:rPr lang="zh-CN" altLang="en-US" sz="2800" dirty="0" smtClean="0"/>
              <a:t>条件接收表</a:t>
            </a:r>
            <a:r>
              <a:rPr lang="en-US" altLang="zh-CN" sz="2800" dirty="0" smtClean="0"/>
              <a:t>CAT</a:t>
            </a:r>
            <a:r>
              <a:rPr lang="zh-CN" altLang="en-US" sz="2800" dirty="0" smtClean="0"/>
              <a:t>：给出条件接收系统的有关信息，</a:t>
            </a:r>
            <a:r>
              <a:rPr lang="en-US" altLang="zh-CN" sz="2800" dirty="0" smtClean="0"/>
              <a:t>PID</a:t>
            </a:r>
            <a:r>
              <a:rPr lang="zh-CN" altLang="en-US" sz="2800" dirty="0" smtClean="0"/>
              <a:t>为</a:t>
            </a:r>
            <a:r>
              <a:rPr lang="en-US" altLang="zh-CN" sz="2800" dirty="0" smtClean="0"/>
              <a:t>0x0001</a:t>
            </a:r>
          </a:p>
          <a:p>
            <a:r>
              <a:rPr lang="zh-CN" altLang="en-US" sz="2800" dirty="0" smtClean="0"/>
              <a:t>节目映射表</a:t>
            </a:r>
            <a:r>
              <a:rPr lang="en-US" altLang="zh-CN" sz="2800" dirty="0" smtClean="0"/>
              <a:t>PMT</a:t>
            </a:r>
            <a:r>
              <a:rPr lang="zh-CN" altLang="en-US" sz="2800" dirty="0" smtClean="0"/>
              <a:t>：给出一个节目内各种媒体流的</a:t>
            </a:r>
            <a:r>
              <a:rPr lang="en-US" altLang="zh-CN" sz="2800" dirty="0" smtClean="0"/>
              <a:t>PID</a:t>
            </a:r>
            <a:r>
              <a:rPr lang="zh-CN" altLang="en-US" sz="2800" dirty="0" smtClean="0"/>
              <a:t>及该节目的解码时钟</a:t>
            </a:r>
            <a:r>
              <a:rPr lang="en-US" altLang="zh-CN" sz="2800" dirty="0" smtClean="0"/>
              <a:t>PCR</a:t>
            </a:r>
            <a:r>
              <a:rPr lang="zh-CN" altLang="en-US" sz="2800" dirty="0" smtClean="0"/>
              <a:t>。带有</a:t>
            </a:r>
            <a:r>
              <a:rPr lang="en-US" altLang="zh-CN" sz="2800" dirty="0" smtClean="0"/>
              <a:t>PMT</a:t>
            </a:r>
            <a:r>
              <a:rPr lang="zh-CN" altLang="en-US" sz="2800" dirty="0" smtClean="0"/>
              <a:t>的</a:t>
            </a:r>
            <a:r>
              <a:rPr lang="en-US" altLang="zh-CN" sz="2800" dirty="0" smtClean="0"/>
              <a:t>TS</a:t>
            </a:r>
            <a:r>
              <a:rPr lang="zh-CN" altLang="en-US" sz="2800" dirty="0" smtClean="0"/>
              <a:t>包不加密</a:t>
            </a:r>
            <a:endParaRPr lang="en-US" altLang="zh-CN" sz="2800" dirty="0" smtClean="0"/>
          </a:p>
          <a:p>
            <a:r>
              <a:rPr lang="zh-CN" altLang="en-US" sz="2800" dirty="0" smtClean="0"/>
              <a:t>网络信息表</a:t>
            </a:r>
            <a:r>
              <a:rPr lang="en-US" altLang="zh-CN" sz="2800" dirty="0" smtClean="0"/>
              <a:t>NIT</a:t>
            </a:r>
            <a:r>
              <a:rPr lang="zh-CN" altLang="en-US" sz="2800" dirty="0" smtClean="0"/>
              <a:t>：给出物理传输网络的有关信息。有</a:t>
            </a:r>
            <a:r>
              <a:rPr lang="en-US" altLang="zh-CN" sz="2800" dirty="0" smtClean="0"/>
              <a:t>Actual</a:t>
            </a:r>
            <a:r>
              <a:rPr lang="zh-CN" altLang="en-US" sz="2800" dirty="0" smtClean="0"/>
              <a:t>和</a:t>
            </a:r>
            <a:r>
              <a:rPr lang="en-US" altLang="zh-CN" sz="2800" dirty="0" smtClean="0"/>
              <a:t>Other</a:t>
            </a:r>
            <a:r>
              <a:rPr lang="zh-CN" altLang="en-US" sz="2800" dirty="0" smtClean="0"/>
              <a:t>之分，表示当前值和其它值</a:t>
            </a:r>
            <a:endParaRPr lang="en-US" altLang="zh-CN" sz="2800" dirty="0" smtClean="0"/>
          </a:p>
          <a:p>
            <a:r>
              <a:rPr lang="zh-CN" altLang="en-US" sz="2800" dirty="0" smtClean="0"/>
              <a:t>传送流描述表</a:t>
            </a:r>
            <a:r>
              <a:rPr lang="en-US" altLang="zh-CN" sz="2800" dirty="0" smtClean="0"/>
              <a:t>TSDT</a:t>
            </a:r>
            <a:r>
              <a:rPr lang="zh-CN" altLang="en-US" sz="2800" dirty="0" smtClean="0"/>
              <a:t>：</a:t>
            </a:r>
            <a:r>
              <a:rPr lang="en-US" altLang="zh-CN" sz="2800" dirty="0" smtClean="0"/>
              <a:t>PID</a:t>
            </a:r>
            <a:r>
              <a:rPr lang="zh-CN" altLang="en-US" sz="2800" dirty="0" smtClean="0"/>
              <a:t>为</a:t>
            </a:r>
            <a:r>
              <a:rPr lang="en-US" altLang="zh-CN" sz="2800" dirty="0" smtClean="0"/>
              <a:t>0x0002</a:t>
            </a:r>
          </a:p>
          <a:p>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PSI</a:t>
            </a:r>
            <a:r>
              <a:rPr lang="zh-CN" altLang="en-US" dirty="0" smtClean="0"/>
              <a:t>和</a:t>
            </a:r>
            <a:r>
              <a:rPr lang="en-US" altLang="zh-CN" dirty="0" smtClean="0"/>
              <a:t>TS</a:t>
            </a:r>
            <a:r>
              <a:rPr lang="zh-CN" altLang="en-US" dirty="0" smtClean="0"/>
              <a:t>流的关系</a:t>
            </a:r>
            <a:endParaRPr lang="zh-CN" altLang="en-US" dirty="0"/>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5" descr="5"/>
          <p:cNvPicPr>
            <a:picLocks noChangeAspect="1" noChangeArrowheads="1"/>
          </p:cNvPicPr>
          <p:nvPr/>
        </p:nvPicPr>
        <p:blipFill>
          <a:blip r:embed="rId2" cstate="print"/>
          <a:srcRect l="7179" t="7550" r="2091" b="15608"/>
          <a:stretch>
            <a:fillRect/>
          </a:stretch>
        </p:blipFill>
        <p:spPr bwMode="auto">
          <a:xfrm>
            <a:off x="785786" y="1285860"/>
            <a:ext cx="8121608" cy="4857784"/>
          </a:xfrm>
          <a:prstGeom prst="rect">
            <a:avLst/>
          </a:prstGeom>
          <a:noFill/>
        </p:spPr>
      </p:pic>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利用</a:t>
            </a:r>
            <a:r>
              <a:rPr lang="en-US" altLang="zh-CN" dirty="0" smtClean="0"/>
              <a:t>PSI</a:t>
            </a:r>
            <a:r>
              <a:rPr lang="zh-CN" altLang="en-US" dirty="0" smtClean="0"/>
              <a:t>找特定节目码流举例</a:t>
            </a:r>
            <a:endParaRPr lang="zh-CN" altLang="en-US" dirty="0"/>
          </a:p>
        </p:txBody>
      </p:sp>
      <p:sp>
        <p:nvSpPr>
          <p:cNvPr id="3" name="内容占位符 2"/>
          <p:cNvSpPr>
            <a:spLocks noGrp="1"/>
          </p:cNvSpPr>
          <p:nvPr>
            <p:ph idx="1"/>
          </p:nvPr>
        </p:nvSpPr>
        <p:spPr/>
        <p:txBody>
          <a:bodyPr/>
          <a:lstStyle/>
          <a:p>
            <a:r>
              <a:rPr lang="zh-CN" altLang="en-US" sz="2800" dirty="0" smtClean="0"/>
              <a:t>如要找节目</a:t>
            </a:r>
            <a:r>
              <a:rPr lang="en-US" altLang="zh-CN" sz="2800" dirty="0" smtClean="0"/>
              <a:t>1</a:t>
            </a:r>
            <a:r>
              <a:rPr lang="zh-CN" altLang="en-US" sz="2800" dirty="0" smtClean="0"/>
              <a:t>码流：接收机首先从</a:t>
            </a:r>
            <a:r>
              <a:rPr lang="en-US" altLang="zh-CN" sz="2800" dirty="0" smtClean="0"/>
              <a:t>TS</a:t>
            </a:r>
            <a:r>
              <a:rPr lang="zh-CN" altLang="en-US" sz="2800" dirty="0" smtClean="0"/>
              <a:t>码流中找到</a:t>
            </a:r>
            <a:r>
              <a:rPr lang="en-US" altLang="zh-CN" sz="2800" dirty="0" smtClean="0"/>
              <a:t>PID=0</a:t>
            </a:r>
            <a:r>
              <a:rPr lang="zh-CN" altLang="en-US" sz="2800" dirty="0" smtClean="0"/>
              <a:t>的包，即节目关联表（</a:t>
            </a:r>
            <a:r>
              <a:rPr lang="en-US" altLang="zh-CN" sz="2800" dirty="0" smtClean="0"/>
              <a:t>PAT</a:t>
            </a:r>
            <a:r>
              <a:rPr lang="zh-CN" altLang="en-US" sz="2800" dirty="0" smtClean="0"/>
              <a:t>）</a:t>
            </a:r>
            <a:endParaRPr lang="en-US" altLang="zh-CN" sz="2800" dirty="0" smtClean="0"/>
          </a:p>
          <a:p>
            <a:r>
              <a:rPr lang="zh-CN" altLang="en-US" sz="2800" dirty="0" smtClean="0"/>
              <a:t>通过</a:t>
            </a:r>
            <a:r>
              <a:rPr lang="en-US" altLang="zh-CN" sz="2800" dirty="0" smtClean="0"/>
              <a:t>PAT</a:t>
            </a:r>
            <a:r>
              <a:rPr lang="zh-CN" altLang="en-US" sz="2800" dirty="0" smtClean="0"/>
              <a:t>表得到节目</a:t>
            </a:r>
            <a:r>
              <a:rPr lang="en-US" altLang="zh-CN" sz="2800" dirty="0" smtClean="0"/>
              <a:t>1</a:t>
            </a:r>
            <a:r>
              <a:rPr lang="zh-CN" altLang="en-US" sz="2800" dirty="0" smtClean="0"/>
              <a:t>的“节目映射表</a:t>
            </a:r>
            <a:r>
              <a:rPr lang="en-US" altLang="zh-CN" sz="2800" dirty="0" smtClean="0"/>
              <a:t>PMT”</a:t>
            </a:r>
            <a:r>
              <a:rPr lang="zh-CN" altLang="en-US" sz="2800" dirty="0" smtClean="0"/>
              <a:t>的</a:t>
            </a:r>
            <a:r>
              <a:rPr lang="en-US" altLang="zh-CN" sz="2800" dirty="0" smtClean="0"/>
              <a:t>PID</a:t>
            </a:r>
            <a:r>
              <a:rPr lang="zh-CN" altLang="en-US" sz="2800" dirty="0" smtClean="0"/>
              <a:t>值</a:t>
            </a:r>
            <a:r>
              <a:rPr lang="en-US" altLang="zh-CN" sz="2800" dirty="0" smtClean="0"/>
              <a:t>=22</a:t>
            </a:r>
            <a:r>
              <a:rPr lang="zh-CN" altLang="en-US" sz="2800" dirty="0" smtClean="0"/>
              <a:t>，根据此</a:t>
            </a:r>
            <a:r>
              <a:rPr lang="en-US" altLang="zh-CN" sz="2800" dirty="0" smtClean="0"/>
              <a:t>PID</a:t>
            </a:r>
            <a:r>
              <a:rPr lang="zh-CN" altLang="en-US" sz="2800" dirty="0" smtClean="0"/>
              <a:t>值找到节目</a:t>
            </a:r>
            <a:r>
              <a:rPr lang="en-US" altLang="zh-CN" sz="2800" dirty="0" smtClean="0"/>
              <a:t>1</a:t>
            </a:r>
            <a:r>
              <a:rPr lang="zh-CN" altLang="en-US" sz="2800" dirty="0" smtClean="0"/>
              <a:t>的映射表</a:t>
            </a:r>
            <a:r>
              <a:rPr lang="en-US" altLang="zh-CN" sz="2800" dirty="0" smtClean="0"/>
              <a:t>PMT</a:t>
            </a:r>
            <a:r>
              <a:rPr lang="zh-CN" altLang="en-US" sz="2800" dirty="0" smtClean="0"/>
              <a:t>。</a:t>
            </a:r>
            <a:endParaRPr lang="en-US" altLang="zh-CN" sz="2800" dirty="0" smtClean="0"/>
          </a:p>
          <a:p>
            <a:r>
              <a:rPr lang="zh-CN" altLang="en-US" sz="2800" dirty="0" smtClean="0"/>
              <a:t>从</a:t>
            </a:r>
            <a:r>
              <a:rPr lang="en-US" altLang="zh-CN" sz="2800" dirty="0" smtClean="0"/>
              <a:t>PMT</a:t>
            </a:r>
            <a:r>
              <a:rPr lang="zh-CN" altLang="en-US" sz="2800" dirty="0" smtClean="0"/>
              <a:t>表中可获得构成节目</a:t>
            </a:r>
            <a:r>
              <a:rPr lang="en-US" altLang="zh-CN" sz="2800" dirty="0" smtClean="0"/>
              <a:t>1</a:t>
            </a:r>
            <a:r>
              <a:rPr lang="zh-CN" altLang="en-US" sz="2800" dirty="0" smtClean="0"/>
              <a:t>的基本码流的所有</a:t>
            </a:r>
            <a:r>
              <a:rPr lang="en-US" altLang="zh-CN" sz="2800" dirty="0" smtClean="0"/>
              <a:t>PID</a:t>
            </a:r>
            <a:r>
              <a:rPr lang="zh-CN" altLang="en-US" sz="2800" dirty="0" smtClean="0"/>
              <a:t>值，如节目</a:t>
            </a:r>
            <a:r>
              <a:rPr lang="en-US" altLang="zh-CN" sz="2800" dirty="0" smtClean="0"/>
              <a:t>1</a:t>
            </a:r>
            <a:r>
              <a:rPr lang="zh-CN" altLang="en-US" sz="2800" dirty="0" smtClean="0"/>
              <a:t>视频包的</a:t>
            </a:r>
            <a:r>
              <a:rPr lang="en-US" altLang="zh-CN" sz="2800" dirty="0" smtClean="0"/>
              <a:t>PID</a:t>
            </a:r>
            <a:r>
              <a:rPr lang="zh-CN" altLang="en-US" sz="2800" dirty="0" smtClean="0"/>
              <a:t>为</a:t>
            </a:r>
            <a:r>
              <a:rPr lang="en-US" altLang="zh-CN" sz="2800" dirty="0" smtClean="0"/>
              <a:t>41</a:t>
            </a:r>
            <a:r>
              <a:rPr lang="zh-CN" altLang="en-US" sz="2800" dirty="0" smtClean="0"/>
              <a:t>。</a:t>
            </a:r>
            <a:endParaRPr lang="en-US" altLang="zh-CN" sz="2800" dirty="0" smtClean="0"/>
          </a:p>
          <a:p>
            <a:r>
              <a:rPr lang="zh-CN" altLang="en-US" sz="2800" dirty="0" smtClean="0"/>
              <a:t>根据这个</a:t>
            </a:r>
            <a:r>
              <a:rPr lang="en-US" altLang="zh-CN" sz="2800" dirty="0" smtClean="0"/>
              <a:t>PID</a:t>
            </a:r>
            <a:r>
              <a:rPr lang="zh-CN" altLang="en-US" sz="2800" dirty="0" smtClean="0"/>
              <a:t>值滤出相应的视频、音频的包送到视频解码器，解码后复原为原始信号</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业务信息</a:t>
            </a:r>
            <a:r>
              <a:rPr lang="en-US" altLang="zh-CN" dirty="0" smtClean="0"/>
              <a:t>SI</a:t>
            </a:r>
            <a:r>
              <a:rPr lang="zh-CN" altLang="en-US" dirty="0" smtClean="0"/>
              <a:t>的建立背景</a:t>
            </a:r>
            <a:endParaRPr lang="zh-CN" altLang="en-US" dirty="0"/>
          </a:p>
        </p:txBody>
      </p:sp>
      <p:sp>
        <p:nvSpPr>
          <p:cNvPr id="3" name="内容占位符 2"/>
          <p:cNvSpPr>
            <a:spLocks noGrp="1"/>
          </p:cNvSpPr>
          <p:nvPr>
            <p:ph idx="1"/>
          </p:nvPr>
        </p:nvSpPr>
        <p:spPr>
          <a:xfrm>
            <a:off x="1066800" y="1285860"/>
            <a:ext cx="7620000" cy="4786328"/>
          </a:xfrm>
        </p:spPr>
        <p:txBody>
          <a:bodyPr/>
          <a:lstStyle/>
          <a:p>
            <a:r>
              <a:rPr lang="zh-CN" altLang="zh-CN" sz="2800" dirty="0" smtClean="0"/>
              <a:t>通常一个频点（我国8MHz）对应一个TS码流，一个频点的TS流由多个节目及业务组成。而PSI只提供了单个TS流的信息，使接收机能对单个TS中的不同节目流进行解码。由于系统通常存在多个码流，PSI数据不能提供多个TS流的有关业务和节目的类型、什么节目、什么时间开始等信息</a:t>
            </a:r>
            <a:endParaRPr lang="en-US" altLang="zh-CN" sz="2800" dirty="0" smtClean="0"/>
          </a:p>
          <a:p>
            <a:r>
              <a:rPr lang="zh-CN" altLang="zh-CN" sz="2800" dirty="0" smtClean="0"/>
              <a:t>DVB对MPEG-2的PSI进行了扩充，</a:t>
            </a:r>
            <a:r>
              <a:rPr lang="zh-CN" altLang="en-US" sz="2800" dirty="0" smtClean="0"/>
              <a:t>定义了许多辅助信息，</a:t>
            </a:r>
            <a:r>
              <a:rPr lang="zh-CN" altLang="zh-CN" sz="2800" dirty="0" smtClean="0"/>
              <a:t>在PSI四个表的基础上再增加了九个表，形成业务信息 SI 。业务信息（SI）是对整个系统所有码流的描述</a:t>
            </a:r>
            <a:endParaRPr lang="zh-CN" altLang="en-US" sz="28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285728"/>
            <a:ext cx="7086600" cy="563563"/>
          </a:xfrm>
        </p:spPr>
        <p:txBody>
          <a:bodyPr/>
          <a:lstStyle/>
          <a:p>
            <a:r>
              <a:rPr lang="zh-CN" altLang="en-US" dirty="0" smtClean="0"/>
              <a:t>业务信息</a:t>
            </a:r>
            <a:r>
              <a:rPr lang="en-US" altLang="zh-CN" dirty="0" smtClean="0"/>
              <a:t>SI</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6" name="内容占位符 5"/>
          <p:cNvSpPr>
            <a:spLocks noGrp="1"/>
          </p:cNvSpPr>
          <p:nvPr>
            <p:ph idx="1"/>
          </p:nvPr>
        </p:nvSpPr>
        <p:spPr>
          <a:xfrm>
            <a:off x="1000100" y="785794"/>
            <a:ext cx="7620000" cy="5572164"/>
          </a:xfrm>
        </p:spPr>
        <p:txBody>
          <a:bodyPr/>
          <a:lstStyle/>
          <a:p>
            <a:r>
              <a:rPr lang="zh-CN" altLang="zh-CN" sz="2400" dirty="0" smtClean="0"/>
              <a:t>SI</a:t>
            </a:r>
            <a:r>
              <a:rPr lang="zh-CN" altLang="en-US" sz="2400" dirty="0" smtClean="0"/>
              <a:t>有</a:t>
            </a:r>
            <a:r>
              <a:rPr lang="zh-CN" altLang="zh-CN" sz="2400" dirty="0" smtClean="0"/>
              <a:t>九个表：</a:t>
            </a:r>
            <a:endParaRPr lang="en-US" altLang="zh-CN" sz="2400" dirty="0" smtClean="0"/>
          </a:p>
          <a:p>
            <a:pPr lvl="1"/>
            <a:r>
              <a:rPr lang="zh-CN" altLang="zh-CN" sz="2400" dirty="0" smtClean="0"/>
              <a:t>1）业务关联表（BAT）；</a:t>
            </a:r>
            <a:endParaRPr lang="en-US" altLang="zh-CN" sz="2400" dirty="0" smtClean="0"/>
          </a:p>
          <a:p>
            <a:pPr lvl="1"/>
            <a:r>
              <a:rPr lang="zh-CN" altLang="zh-CN" sz="2400" dirty="0" smtClean="0"/>
              <a:t>2）业务描述表（SDT）；</a:t>
            </a:r>
            <a:endParaRPr lang="en-US" altLang="zh-CN" sz="2400" dirty="0" smtClean="0"/>
          </a:p>
          <a:p>
            <a:pPr lvl="1"/>
            <a:r>
              <a:rPr lang="zh-CN" altLang="zh-CN" sz="2400" dirty="0" smtClean="0"/>
              <a:t>3）事件信息表（EIT） ；</a:t>
            </a:r>
            <a:endParaRPr lang="en-US" altLang="zh-CN" sz="2400" dirty="0" smtClean="0"/>
          </a:p>
          <a:p>
            <a:pPr lvl="1"/>
            <a:r>
              <a:rPr lang="zh-CN" altLang="zh-CN" sz="2400" dirty="0" smtClean="0"/>
              <a:t>4）运行状态表（RST）；</a:t>
            </a:r>
            <a:endParaRPr lang="en-US" altLang="zh-CN" sz="2400" dirty="0" smtClean="0"/>
          </a:p>
          <a:p>
            <a:pPr lvl="1"/>
            <a:r>
              <a:rPr lang="zh-CN" altLang="zh-CN" sz="2400" dirty="0" smtClean="0"/>
              <a:t>5）时间和日期表（TDT）；</a:t>
            </a:r>
            <a:endParaRPr lang="en-US" altLang="zh-CN" sz="2400" dirty="0" smtClean="0"/>
          </a:p>
          <a:p>
            <a:pPr lvl="1"/>
            <a:r>
              <a:rPr lang="zh-CN" altLang="zh-CN" sz="2400" dirty="0" smtClean="0"/>
              <a:t>6）时间偏移表（TOT）；</a:t>
            </a:r>
            <a:endParaRPr lang="en-US" altLang="zh-CN" sz="2400" dirty="0" smtClean="0"/>
          </a:p>
          <a:p>
            <a:pPr lvl="1"/>
            <a:r>
              <a:rPr lang="zh-CN" altLang="zh-CN" sz="2400" dirty="0" smtClean="0"/>
              <a:t>7）填充表（ST）；</a:t>
            </a:r>
            <a:endParaRPr lang="en-US" altLang="zh-CN" sz="2400" dirty="0" smtClean="0"/>
          </a:p>
          <a:p>
            <a:pPr lvl="1"/>
            <a:r>
              <a:rPr lang="zh-CN" altLang="zh-CN" sz="2400" dirty="0" smtClean="0"/>
              <a:t>8）选择信息表（SIT）；</a:t>
            </a:r>
            <a:endParaRPr lang="en-US" altLang="zh-CN" sz="2400" dirty="0" smtClean="0"/>
          </a:p>
          <a:p>
            <a:pPr lvl="1"/>
            <a:r>
              <a:rPr lang="zh-CN" altLang="zh-CN" sz="2400" dirty="0" smtClean="0"/>
              <a:t>9）间断信息表（DIT）</a:t>
            </a:r>
            <a:endParaRPr lang="en-US" altLang="zh-CN" sz="2400" dirty="0" smtClean="0"/>
          </a:p>
          <a:p>
            <a:r>
              <a:rPr lang="en-US" altLang="zh-CN" sz="2400" dirty="0" smtClean="0"/>
              <a:t>2</a:t>
            </a:r>
            <a:r>
              <a:rPr lang="zh-CN" altLang="en-US" sz="2400" dirty="0" smtClean="0"/>
              <a:t>、</a:t>
            </a:r>
            <a:r>
              <a:rPr lang="en-US" altLang="zh-CN" sz="2400" dirty="0" smtClean="0"/>
              <a:t>3</a:t>
            </a:r>
            <a:r>
              <a:rPr lang="zh-CN" altLang="en-US" sz="2400" dirty="0" smtClean="0"/>
              <a:t>、</a:t>
            </a:r>
            <a:r>
              <a:rPr lang="en-US" altLang="zh-CN" sz="2400" dirty="0" smtClean="0"/>
              <a:t>5</a:t>
            </a:r>
            <a:r>
              <a:rPr lang="zh-CN" altLang="zh-CN" sz="2400" dirty="0" smtClean="0"/>
              <a:t>表是必需传送的</a:t>
            </a:r>
            <a:endParaRPr lang="en-US" altLang="zh-CN" sz="2400" dirty="0" smtClean="0"/>
          </a:p>
          <a:p>
            <a:r>
              <a:rPr lang="zh-CN" altLang="zh-CN" sz="2400" dirty="0" smtClean="0"/>
              <a:t>系统每隔一定周期（≥25ms）重复传送SI信息，方便新开机的用户马上建立EPG</a:t>
            </a:r>
            <a:endParaRPr lang="zh-CN" alt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业务描述表（</a:t>
            </a:r>
            <a:r>
              <a:rPr lang="en-US" altLang="zh-CN" dirty="0" smtClean="0"/>
              <a:t>SDT</a:t>
            </a:r>
            <a:r>
              <a:rPr lang="zh-CN" altLang="en-US" dirty="0" smtClean="0"/>
              <a:t>）</a:t>
            </a:r>
            <a:endParaRPr lang="zh-CN" altLang="en-US" dirty="0"/>
          </a:p>
        </p:txBody>
      </p:sp>
      <p:sp>
        <p:nvSpPr>
          <p:cNvPr id="3" name="内容占位符 2"/>
          <p:cNvSpPr>
            <a:spLocks noGrp="1"/>
          </p:cNvSpPr>
          <p:nvPr>
            <p:ph idx="1"/>
          </p:nvPr>
        </p:nvSpPr>
        <p:spPr/>
        <p:txBody>
          <a:bodyPr/>
          <a:lstStyle/>
          <a:p>
            <a:r>
              <a:rPr lang="zh-CN" altLang="zh-CN" sz="2400" dirty="0" smtClean="0"/>
              <a:t>它包含了描述系统中业务的信息。例如业务名称，起始时间、持续时间等。（业务描述表SDT的每一个子表都对一个特定TS流中的业务进行描述。这些业务可能是实际TS流的一部分，也可能是其它TS流的一部分，可以通过不同的表标识符来区分</a:t>
            </a:r>
            <a:endParaRPr lang="en-US" altLang="zh-CN" sz="2400" dirty="0" smtClean="0"/>
          </a:p>
          <a:p>
            <a:r>
              <a:rPr lang="zh-CN" altLang="zh-CN" sz="2400" dirty="0" smtClean="0"/>
              <a:t>SDT提供业务所属的业务群、业务使用的加密系统、与其它业务的链接信息、该业务的准用国家、业务名称和业务提供者、业务是否允许NVOD，以及多画面的控制、实现交互式回传信道的电话号码和多语种业务名称等信息。 为了更容易获得有关业务，一般SDT的传送是强制性的</a:t>
            </a:r>
            <a:endParaRPr lang="zh-CN" altLang="en-US"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事件信息表（</a:t>
            </a:r>
            <a:r>
              <a:rPr lang="en-US" altLang="zh-CN" dirty="0" smtClean="0"/>
              <a:t>EIT</a:t>
            </a:r>
            <a:r>
              <a:rPr lang="zh-CN" altLang="en-US" dirty="0" smtClean="0"/>
              <a:t>）</a:t>
            </a:r>
            <a:endParaRPr lang="zh-CN" altLang="en-US" dirty="0"/>
          </a:p>
        </p:txBody>
      </p:sp>
      <p:sp>
        <p:nvSpPr>
          <p:cNvPr id="3" name="内容占位符 2"/>
          <p:cNvSpPr>
            <a:spLocks noGrp="1"/>
          </p:cNvSpPr>
          <p:nvPr>
            <p:ph idx="1"/>
          </p:nvPr>
        </p:nvSpPr>
        <p:spPr>
          <a:xfrm>
            <a:off x="500034" y="1071546"/>
            <a:ext cx="8358246" cy="3143272"/>
          </a:xfrm>
        </p:spPr>
        <p:txBody>
          <a:bodyPr/>
          <a:lstStyle/>
          <a:p>
            <a:r>
              <a:rPr lang="zh-CN" altLang="en-US" sz="2400" dirty="0" smtClean="0"/>
              <a:t>包含与事件或节目相关的数据，例如事件名称，起始时间，持续时间等。</a:t>
            </a:r>
            <a:r>
              <a:rPr lang="en-US" altLang="zh-CN" sz="2400" dirty="0" smtClean="0"/>
              <a:t>EIT</a:t>
            </a:r>
            <a:r>
              <a:rPr lang="zh-CN" altLang="en-US" sz="2400" dirty="0" smtClean="0"/>
              <a:t>是生成</a:t>
            </a:r>
            <a:r>
              <a:rPr lang="en-US" altLang="zh-CN" sz="2400" dirty="0" smtClean="0"/>
              <a:t>EPG</a:t>
            </a:r>
            <a:r>
              <a:rPr lang="zh-CN" altLang="en-US" sz="2400" dirty="0" smtClean="0"/>
              <a:t>的主要表，相当于节目表</a:t>
            </a:r>
            <a:endParaRPr lang="en-US" altLang="zh-CN" sz="2400" dirty="0" smtClean="0"/>
          </a:p>
          <a:p>
            <a:r>
              <a:rPr lang="zh-CN" altLang="en-US" sz="2400" dirty="0" smtClean="0"/>
              <a:t>（事件信息表</a:t>
            </a:r>
            <a:r>
              <a:rPr lang="en-US" altLang="zh-CN" sz="2400" dirty="0" smtClean="0"/>
              <a:t>EIT</a:t>
            </a:r>
            <a:r>
              <a:rPr lang="zh-CN" altLang="en-US" sz="2400" dirty="0" smtClean="0"/>
              <a:t>按时间顺序提供每个业务中包含的事件的信息，包括：事件的标识号、起始时间、节目长度；播放状态、是否加密；事件的详细介绍；两段同样事件的时间偏移；事件多语种的简短介绍；节目限定年龄的级别等。其类型通过表识别符进行区别。任何构成</a:t>
            </a:r>
            <a:r>
              <a:rPr lang="en-US" altLang="zh-CN" sz="2400" dirty="0" smtClean="0"/>
              <a:t>EIT</a:t>
            </a:r>
            <a:r>
              <a:rPr lang="zh-CN" altLang="en-US" sz="2400" dirty="0" smtClean="0"/>
              <a:t>段均在</a:t>
            </a:r>
            <a:r>
              <a:rPr lang="en-US" altLang="zh-CN" sz="2400" dirty="0" smtClean="0"/>
              <a:t>PID</a:t>
            </a:r>
            <a:r>
              <a:rPr lang="zh-CN" altLang="en-US" sz="2400" dirty="0" smtClean="0"/>
              <a:t>为</a:t>
            </a:r>
            <a:r>
              <a:rPr lang="en-US" altLang="zh-CN" sz="2400" dirty="0" smtClean="0"/>
              <a:t>0×0012</a:t>
            </a:r>
            <a:r>
              <a:rPr lang="zh-CN" altLang="en-US" sz="2400" dirty="0" smtClean="0"/>
              <a:t>的传送包中进行传送。）</a:t>
            </a:r>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标题 1"/>
          <p:cNvSpPr txBox="1">
            <a:spLocks/>
          </p:cNvSpPr>
          <p:nvPr/>
        </p:nvSpPr>
        <p:spPr bwMode="gray">
          <a:xfrm>
            <a:off x="1414490" y="4222759"/>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时间和日期表（</a:t>
            </a:r>
            <a:r>
              <a:rPr kumimoji="0" lang="en-US" altLang="zh-CN" sz="3600" b="1" i="0" u="none" strike="noStrike" kern="0" cap="none" spc="0" normalizeH="0" baseline="0" noProof="0" dirty="0" smtClean="0">
                <a:ln>
                  <a:noFill/>
                </a:ln>
                <a:solidFill>
                  <a:schemeClr val="tx2"/>
                </a:solidFill>
                <a:effectLst/>
                <a:uLnTx/>
                <a:uFillTx/>
                <a:latin typeface="+mj-lt"/>
                <a:ea typeface="+mj-ea"/>
                <a:cs typeface="+mj-cs"/>
              </a:rPr>
              <a:t>TDT</a:t>
            </a:r>
            <a:r>
              <a:rPr kumimoji="0" lang="zh-CN" altLang="en-US" sz="3600" b="1" i="0" u="none" strike="noStrike" kern="0" cap="none" spc="0" normalizeH="0" baseline="0" noProof="0" dirty="0" smtClean="0">
                <a:ln>
                  <a:noFill/>
                </a:ln>
                <a:solidFill>
                  <a:schemeClr val="tx2"/>
                </a:solidFill>
                <a:effectLst/>
                <a:uLnTx/>
                <a:uFillTx/>
                <a:latin typeface="+mj-lt"/>
                <a:ea typeface="+mj-ea"/>
                <a:cs typeface="+mj-cs"/>
              </a:rPr>
              <a:t>）</a:t>
            </a:r>
            <a:endParaRPr kumimoji="0" lang="zh-CN" altLang="en-US" sz="3600" b="1" i="0" u="none" strike="noStrike" kern="0" cap="none" spc="0" normalizeH="0" baseline="0" noProof="0" dirty="0">
              <a:ln>
                <a:noFill/>
              </a:ln>
              <a:solidFill>
                <a:schemeClr val="tx2"/>
              </a:solidFill>
              <a:effectLst/>
              <a:uLnTx/>
              <a:uFillTx/>
              <a:latin typeface="+mj-lt"/>
              <a:ea typeface="+mj-ea"/>
              <a:cs typeface="+mj-cs"/>
            </a:endParaRPr>
          </a:p>
        </p:txBody>
      </p:sp>
      <p:sp>
        <p:nvSpPr>
          <p:cNvPr id="6" name="内容占位符 2"/>
          <p:cNvSpPr txBox="1">
            <a:spLocks/>
          </p:cNvSpPr>
          <p:nvPr/>
        </p:nvSpPr>
        <p:spPr bwMode="gray">
          <a:xfrm>
            <a:off x="785786" y="4857760"/>
            <a:ext cx="8001056" cy="135732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zh-CN" sz="2400" b="1" i="0" u="none" strike="noStrike" kern="0" cap="none" spc="0" normalizeH="0" baseline="0" noProof="0" dirty="0" smtClean="0">
                <a:ln>
                  <a:noFill/>
                </a:ln>
                <a:solidFill>
                  <a:schemeClr val="tx1"/>
                </a:solidFill>
                <a:effectLst/>
                <a:uLnTx/>
                <a:uFillTx/>
                <a:latin typeface="+mn-lt"/>
                <a:ea typeface="+mn-ea"/>
                <a:cs typeface="+mn-cs"/>
              </a:rPr>
              <a:t>它给出了与当前的时间（UTD协调世界时）和日期相关的信息</a:t>
            </a:r>
            <a:endParaRPr kumimoji="0" lang="en-US" altLang="zh-CN" sz="2400" b="1" i="0" u="none" strike="noStrike" kern="0" cap="none" spc="0" normalizeH="0" baseline="0" noProof="0" dirty="0" smtClean="0">
              <a:ln>
                <a:noFill/>
              </a:ln>
              <a:solidFill>
                <a:schemeClr val="tx1"/>
              </a:solidFill>
              <a:effectLst/>
              <a:uLnTx/>
              <a:uFillTx/>
              <a:latin typeface="+mn-lt"/>
              <a:ea typeface="+mn-ea"/>
              <a:cs typeface="+mn-cs"/>
            </a:endParaRPr>
          </a:p>
          <a:p>
            <a:pPr marL="342900" lvl="0" indent="-342900" eaLnBrk="0" hangingPunct="0">
              <a:spcBef>
                <a:spcPct val="20000"/>
              </a:spcBef>
              <a:buClr>
                <a:schemeClr val="tx2"/>
              </a:buClr>
              <a:buFont typeface="Wingdings" pitchFamily="2" charset="2"/>
              <a:buChar char="v"/>
            </a:pPr>
            <a:r>
              <a:rPr lang="zh-CN" altLang="zh-CN" dirty="0" smtClean="0"/>
              <a:t>时间偏移表（TOT）</a:t>
            </a:r>
            <a:r>
              <a:rPr lang="zh-CN" altLang="en-US" dirty="0" smtClean="0"/>
              <a:t>：</a:t>
            </a:r>
            <a:r>
              <a:rPr lang="zh-CN" altLang="zh-CN" dirty="0" smtClean="0"/>
              <a:t>给出了与当前时间（UTC）、日期和本地时间差</a:t>
            </a:r>
            <a:endParaRPr kumimoji="0" lang="zh-CN" altLang="en-US" sz="2400" b="1" i="0" u="none" strike="noStrike" kern="0" cap="none" spc="0" normalizeH="0" baseline="0" noProof="0" dirty="0" smtClean="0">
              <a:ln>
                <a:noFill/>
              </a:ln>
              <a:solidFill>
                <a:schemeClr val="tx1"/>
              </a:solidFill>
              <a:effectLst/>
              <a:uLnTx/>
              <a:uFillTx/>
              <a:latin typeface="+mn-lt"/>
              <a:ea typeface="+mn-ea"/>
              <a:cs typeface="+mn-cs"/>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业务信息（</a:t>
            </a:r>
            <a:r>
              <a:rPr lang="en-US" altLang="zh-CN" dirty="0" smtClean="0"/>
              <a:t>SI</a:t>
            </a:r>
            <a:r>
              <a:rPr lang="zh-CN" altLang="en-US" dirty="0" smtClean="0"/>
              <a:t>）的插入</a:t>
            </a:r>
            <a:endParaRPr lang="zh-CN" altLang="en-US" dirty="0"/>
          </a:p>
        </p:txBody>
      </p:sp>
      <p:sp>
        <p:nvSpPr>
          <p:cNvPr id="3" name="内容占位符 2"/>
          <p:cNvSpPr>
            <a:spLocks noGrp="1"/>
          </p:cNvSpPr>
          <p:nvPr>
            <p:ph idx="1"/>
          </p:nvPr>
        </p:nvSpPr>
        <p:spPr>
          <a:xfrm>
            <a:off x="428596" y="1285878"/>
            <a:ext cx="8429684" cy="5072080"/>
          </a:xfrm>
        </p:spPr>
        <p:txBody>
          <a:bodyPr/>
          <a:lstStyle/>
          <a:p>
            <a:r>
              <a:rPr lang="en-US" altLang="zh-CN" sz="2400" dirty="0" smtClean="0"/>
              <a:t>SI</a:t>
            </a:r>
            <a:r>
              <a:rPr lang="zh-CN" altLang="en-US" sz="2400" dirty="0" smtClean="0"/>
              <a:t>一般在复用器合成</a:t>
            </a:r>
            <a:r>
              <a:rPr lang="en-US" altLang="zh-CN" sz="2400" dirty="0" smtClean="0"/>
              <a:t>TS</a:t>
            </a:r>
            <a:r>
              <a:rPr lang="zh-CN" altLang="en-US" sz="2400" dirty="0" smtClean="0"/>
              <a:t>时插入。按照</a:t>
            </a:r>
            <a:r>
              <a:rPr lang="en-US" altLang="zh-CN" sz="2400" dirty="0" smtClean="0"/>
              <a:t>SI</a:t>
            </a:r>
            <a:r>
              <a:rPr lang="zh-CN" altLang="en-US" sz="2400" dirty="0" smtClean="0"/>
              <a:t>标准形成各表的数据段后，数据可以三种方式送入复用器</a:t>
            </a:r>
            <a:endParaRPr lang="en-US" altLang="zh-CN" sz="2400" dirty="0" smtClean="0"/>
          </a:p>
          <a:p>
            <a:pPr lvl="1"/>
            <a:r>
              <a:rPr lang="zh-CN" altLang="en-US" sz="2200" dirty="0" smtClean="0"/>
              <a:t>将各表数据通过复用器生产厂家提供的应用软件接口</a:t>
            </a:r>
            <a:r>
              <a:rPr lang="en-US" altLang="zh-CN" sz="2200" dirty="0" smtClean="0"/>
              <a:t>(API</a:t>
            </a:r>
            <a:r>
              <a:rPr lang="zh-CN" altLang="en-US" sz="2200" dirty="0" smtClean="0"/>
              <a:t>异步并行接口</a:t>
            </a:r>
            <a:r>
              <a:rPr lang="en-US" altLang="zh-CN" sz="2200" dirty="0" smtClean="0"/>
              <a:t>)</a:t>
            </a:r>
            <a:r>
              <a:rPr lang="zh-CN" altLang="en-US" sz="2200" dirty="0" smtClean="0"/>
              <a:t>，由复用器插入节目码流。其优点是结构简单、系统稳定；缺点是需要复用器厂家提供接口资料和硬件支持，对不同厂家复用器需要编写不同的软件</a:t>
            </a:r>
            <a:endParaRPr lang="en-US" altLang="zh-CN" sz="2200" dirty="0" smtClean="0"/>
          </a:p>
          <a:p>
            <a:pPr lvl="1"/>
            <a:r>
              <a:rPr lang="zh-CN" altLang="en-US" sz="2200" dirty="0" smtClean="0"/>
              <a:t>将各表数据段按</a:t>
            </a:r>
            <a:r>
              <a:rPr lang="en-US" altLang="zh-CN" sz="2200" dirty="0" smtClean="0"/>
              <a:t>MPEG-2</a:t>
            </a:r>
            <a:r>
              <a:rPr lang="zh-CN" altLang="en-US" sz="2200" dirty="0" smtClean="0"/>
              <a:t>标准打包，通过码流播出卡输出只包含</a:t>
            </a:r>
            <a:r>
              <a:rPr lang="en-US" altLang="zh-CN" sz="2200" dirty="0" smtClean="0"/>
              <a:t>SI</a:t>
            </a:r>
            <a:r>
              <a:rPr lang="zh-CN" altLang="en-US" sz="2200" dirty="0" smtClean="0"/>
              <a:t>信息的</a:t>
            </a:r>
            <a:r>
              <a:rPr lang="en-US" altLang="zh-CN" sz="2200" dirty="0" smtClean="0"/>
              <a:t>MPEG-2</a:t>
            </a:r>
            <a:r>
              <a:rPr lang="zh-CN" altLang="en-US" sz="2200" dirty="0" smtClean="0"/>
              <a:t>码流，再将之送入复用器异步串行接口</a:t>
            </a:r>
            <a:r>
              <a:rPr lang="en-US" altLang="zh-CN" sz="2200" dirty="0" smtClean="0"/>
              <a:t>(ASI)</a:t>
            </a:r>
            <a:r>
              <a:rPr lang="zh-CN" altLang="en-US" sz="2200" dirty="0" smtClean="0"/>
              <a:t>与节目码流复用。其优点是不需要复用器厂家支持，有一定的通用性；缺点是系统复杂，稳定性、可靠性不如方法</a:t>
            </a:r>
            <a:r>
              <a:rPr lang="en-US" altLang="zh-CN" sz="2200" dirty="0" smtClean="0"/>
              <a:t>1</a:t>
            </a:r>
            <a:r>
              <a:rPr lang="zh-CN" altLang="en-US" sz="2200" dirty="0" smtClean="0"/>
              <a:t>），系统资源有一些浪费</a:t>
            </a:r>
            <a:endParaRPr lang="en-US" altLang="zh-CN" sz="2200" dirty="0" smtClean="0"/>
          </a:p>
          <a:p>
            <a:pPr lvl="1"/>
            <a:r>
              <a:rPr lang="zh-CN" altLang="en-US" sz="2200" dirty="0" smtClean="0"/>
              <a:t>一些条件接收厂商在复用器后端的加扰器提供接口，因此可以通过局域网将各数据表送入加扰器，由加扰器向码流中插入</a:t>
            </a:r>
            <a:r>
              <a:rPr lang="en-US" altLang="zh-CN" sz="2200" dirty="0" smtClean="0"/>
              <a:t>SI</a:t>
            </a:r>
            <a:r>
              <a:rPr lang="zh-CN" altLang="en-US" sz="2200" dirty="0" smtClean="0"/>
              <a:t>信息。其优缺点与方式 </a:t>
            </a:r>
            <a:r>
              <a:rPr lang="en-US" altLang="zh-CN" sz="2200" dirty="0" smtClean="0"/>
              <a:t>1</a:t>
            </a:r>
            <a:r>
              <a:rPr lang="zh-CN" altLang="en-US" sz="2200" dirty="0" smtClean="0"/>
              <a:t>）类似</a:t>
            </a:r>
            <a:endParaRPr lang="en-US" altLang="zh-CN" sz="2200" dirty="0" smtClean="0"/>
          </a:p>
          <a:p>
            <a:pPr lvl="1"/>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57166"/>
            <a:ext cx="7086600" cy="563563"/>
          </a:xfrm>
        </p:spPr>
        <p:txBody>
          <a:bodyPr/>
          <a:lstStyle/>
          <a:p>
            <a:r>
              <a:rPr lang="zh-CN" altLang="en-US" dirty="0" smtClean="0"/>
              <a:t>电子节目指南</a:t>
            </a:r>
            <a:r>
              <a:rPr lang="en-US" altLang="zh-CN" dirty="0" smtClean="0"/>
              <a:t>EPG</a:t>
            </a:r>
            <a:endParaRPr lang="zh-CN" altLang="en-US" dirty="0"/>
          </a:p>
        </p:txBody>
      </p:sp>
      <p:sp>
        <p:nvSpPr>
          <p:cNvPr id="3" name="内容占位符 2"/>
          <p:cNvSpPr>
            <a:spLocks noGrp="1"/>
          </p:cNvSpPr>
          <p:nvPr>
            <p:ph idx="1"/>
          </p:nvPr>
        </p:nvSpPr>
        <p:spPr>
          <a:xfrm>
            <a:off x="1066800" y="1000108"/>
            <a:ext cx="7620000" cy="4857766"/>
          </a:xfrm>
        </p:spPr>
        <p:txBody>
          <a:bodyPr/>
          <a:lstStyle/>
          <a:p>
            <a:r>
              <a:rPr lang="zh-CN" altLang="en-US" sz="2200" dirty="0" smtClean="0"/>
              <a:t>在实用中，我们将</a:t>
            </a:r>
            <a:r>
              <a:rPr lang="en-US" altLang="zh-CN" sz="2200" dirty="0" smtClean="0"/>
              <a:t>SI</a:t>
            </a:r>
            <a:r>
              <a:rPr lang="zh-CN" altLang="en-US" sz="2200" dirty="0" smtClean="0"/>
              <a:t>所提供的数据通过有序地组织起来，生成类似节目报的形式，它能在电视机上即时浏览，这样将大大方便用户的使用，这就是电子节目指南</a:t>
            </a:r>
            <a:r>
              <a:rPr lang="en-US" altLang="zh-CN" sz="2200" dirty="0" smtClean="0"/>
              <a:t>EPG</a:t>
            </a:r>
          </a:p>
          <a:p>
            <a:r>
              <a:rPr lang="zh-CN" altLang="en-US" sz="2200" dirty="0" smtClean="0"/>
              <a:t>在</a:t>
            </a:r>
            <a:r>
              <a:rPr lang="en-US" altLang="zh-CN" sz="2200" dirty="0" smtClean="0"/>
              <a:t>SI</a:t>
            </a:r>
            <a:r>
              <a:rPr lang="zh-CN" altLang="en-US" sz="2200" dirty="0" smtClean="0"/>
              <a:t>中，最重要的是</a:t>
            </a:r>
            <a:r>
              <a:rPr lang="en-US" altLang="zh-CN" sz="2200" dirty="0" smtClean="0"/>
              <a:t>NIT</a:t>
            </a:r>
            <a:r>
              <a:rPr lang="zh-CN" altLang="en-US" sz="2200" dirty="0" smtClean="0"/>
              <a:t>（网络信息表）、</a:t>
            </a:r>
            <a:r>
              <a:rPr lang="en-US" altLang="zh-CN" sz="2200" dirty="0" smtClean="0"/>
              <a:t>EIT(</a:t>
            </a:r>
            <a:r>
              <a:rPr lang="zh-CN" altLang="en-US" sz="2200" dirty="0" smtClean="0"/>
              <a:t>事件信息表</a:t>
            </a:r>
            <a:r>
              <a:rPr lang="en-US" altLang="zh-CN" sz="2200" dirty="0" smtClean="0"/>
              <a:t>)</a:t>
            </a:r>
            <a:r>
              <a:rPr lang="zh-CN" altLang="en-US" sz="2200" dirty="0" smtClean="0"/>
              <a:t>和</a:t>
            </a:r>
            <a:r>
              <a:rPr lang="en-US" altLang="zh-CN" sz="2200" dirty="0" smtClean="0"/>
              <a:t>SDT</a:t>
            </a:r>
            <a:r>
              <a:rPr lang="zh-CN" altLang="en-US" sz="2200" dirty="0" smtClean="0"/>
              <a:t>（业务描述表），利用这</a:t>
            </a:r>
            <a:r>
              <a:rPr lang="en-US" altLang="zh-CN" sz="2200" dirty="0" smtClean="0"/>
              <a:t>3</a:t>
            </a:r>
            <a:r>
              <a:rPr lang="zh-CN" altLang="en-US" sz="2200" dirty="0" smtClean="0"/>
              <a:t>个表中的数据就可以构成功能不同的</a:t>
            </a:r>
            <a:r>
              <a:rPr lang="en-US" altLang="zh-CN" sz="2200" dirty="0" smtClean="0"/>
              <a:t>EPG</a:t>
            </a:r>
          </a:p>
          <a:p>
            <a:r>
              <a:rPr lang="zh-CN" altLang="en-US" sz="2200" dirty="0" smtClean="0"/>
              <a:t>根据</a:t>
            </a:r>
            <a:r>
              <a:rPr lang="en-US" altLang="zh-CN" sz="2200" dirty="0" smtClean="0"/>
              <a:t>《</a:t>
            </a:r>
            <a:r>
              <a:rPr lang="zh-CN" altLang="en-US" sz="2200" dirty="0" smtClean="0"/>
              <a:t>数字电视广播业务信息规范</a:t>
            </a:r>
            <a:r>
              <a:rPr lang="en-US" altLang="zh-CN" sz="2200" dirty="0" smtClean="0"/>
              <a:t>》</a:t>
            </a:r>
            <a:r>
              <a:rPr lang="zh-CN" altLang="en-US" sz="2200" dirty="0" smtClean="0"/>
              <a:t>对</a:t>
            </a:r>
            <a:r>
              <a:rPr lang="en-US" altLang="zh-CN" sz="2200" dirty="0" smtClean="0"/>
              <a:t>EPG</a:t>
            </a:r>
            <a:r>
              <a:rPr lang="zh-CN" altLang="en-US" sz="2200" dirty="0" smtClean="0"/>
              <a:t>的要求，</a:t>
            </a:r>
            <a:r>
              <a:rPr lang="en-US" altLang="zh-CN" sz="2200" dirty="0" smtClean="0"/>
              <a:t>EPG</a:t>
            </a:r>
            <a:r>
              <a:rPr lang="zh-CN" altLang="en-US" sz="2200" dirty="0" smtClean="0"/>
              <a:t>应提供节目单和当前节目播放等基本功能，还可提供节目附加信息、节目分类、节目预订和家长分级控制等高级功能</a:t>
            </a:r>
            <a:endParaRPr lang="en-US" altLang="zh-CN" sz="2200" dirty="0" smtClean="0"/>
          </a:p>
          <a:p>
            <a:r>
              <a:rPr lang="zh-CN" altLang="en-US" sz="2200" dirty="0" smtClean="0"/>
              <a:t>交互电视中，</a:t>
            </a:r>
            <a:r>
              <a:rPr lang="en-US" altLang="zh-CN" sz="2200" dirty="0" smtClean="0"/>
              <a:t>EPG</a:t>
            </a:r>
            <a:r>
              <a:rPr lang="zh-CN" altLang="en-US" sz="2200" dirty="0" smtClean="0"/>
              <a:t>更复杂，应能提供诸如节目内容背景资料、视角切换、天气预报、游戏等功能</a:t>
            </a:r>
            <a:endParaRPr lang="en-US" altLang="zh-CN" sz="2200" dirty="0" smtClean="0"/>
          </a:p>
          <a:p>
            <a:r>
              <a:rPr lang="en-US" altLang="zh-CN" sz="2200" dirty="0" smtClean="0"/>
              <a:t>EPG</a:t>
            </a:r>
            <a:r>
              <a:rPr lang="zh-CN" altLang="en-US" sz="2200" dirty="0" smtClean="0"/>
              <a:t>系统包含两个部分：一是播出前端的</a:t>
            </a:r>
            <a:r>
              <a:rPr lang="en-US" altLang="zh-CN" sz="2200" dirty="0" smtClean="0"/>
              <a:t>EPG</a:t>
            </a:r>
            <a:r>
              <a:rPr lang="zh-CN" altLang="en-US" sz="2200" dirty="0" smtClean="0"/>
              <a:t>编辑器；二是用户端数字电视接收机（机顶盒）中相应的接收</a:t>
            </a:r>
            <a:r>
              <a:rPr lang="en-US" altLang="zh-CN" sz="2200" dirty="0" smtClean="0"/>
              <a:t>/</a:t>
            </a:r>
            <a:r>
              <a:rPr lang="zh-CN" altLang="en-US" sz="2200" dirty="0" smtClean="0"/>
              <a:t>显示</a:t>
            </a:r>
            <a:r>
              <a:rPr lang="en-US" altLang="zh-CN" sz="2200" dirty="0" smtClean="0"/>
              <a:t>/</a:t>
            </a:r>
            <a:r>
              <a:rPr lang="zh-CN" altLang="en-US" sz="2200" dirty="0" smtClean="0"/>
              <a:t>控制软件，两部分一一对应</a:t>
            </a:r>
            <a:endParaRPr lang="en-US" altLang="zh-CN" sz="2200" dirty="0" smtClean="0"/>
          </a:p>
          <a:p>
            <a:endParaRPr lang="zh-CN" altLang="en-US" sz="22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ea typeface="宋体" pitchFamily="2" charset="-122"/>
              </a:rPr>
              <a:t>量化器函数</a:t>
            </a:r>
          </a:p>
        </p:txBody>
      </p:sp>
      <p:sp>
        <p:nvSpPr>
          <p:cNvPr id="3993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9940" name="Picture 2" descr="http://media.cs.tsinghua.edu.cn/~ahz/digitalimageprocess/chapter14/Image374.gif"/>
          <p:cNvPicPr>
            <a:picLocks noChangeAspect="1" noChangeArrowheads="1"/>
          </p:cNvPicPr>
          <p:nvPr/>
        </p:nvPicPr>
        <p:blipFill>
          <a:blip r:embed="rId2" cstate="print"/>
          <a:srcRect/>
          <a:stretch>
            <a:fillRect/>
          </a:stretch>
        </p:blipFill>
        <p:spPr bwMode="auto">
          <a:xfrm>
            <a:off x="1571625" y="1071563"/>
            <a:ext cx="5413375" cy="3295650"/>
          </a:xfrm>
          <a:prstGeom prst="rect">
            <a:avLst/>
          </a:prstGeom>
          <a:noFill/>
          <a:ln w="9525">
            <a:noFill/>
            <a:miter lim="800000"/>
            <a:headEnd/>
            <a:tailEnd/>
          </a:ln>
        </p:spPr>
      </p:pic>
      <p:sp>
        <p:nvSpPr>
          <p:cNvPr id="3994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2"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571500" y="4643438"/>
            <a:ext cx="5929313" cy="500062"/>
          </a:xfrm>
          <a:prstGeom prst="rect">
            <a:avLst/>
          </a:prstGeom>
          <a:noFill/>
          <a:ln w="9525">
            <a:noFill/>
            <a:miter lim="800000"/>
            <a:headEnd/>
            <a:tailEnd/>
          </a:ln>
        </p:spPr>
      </p:pic>
      <p:sp>
        <p:nvSpPr>
          <p:cNvPr id="39943" name="Rectangle 6"/>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pic>
        <p:nvPicPr>
          <p:cNvPr id="39944" name="Picture 5"/>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1928813" y="5497513"/>
            <a:ext cx="1214437" cy="360362"/>
          </a:xfrm>
          <a:prstGeom prst="rect">
            <a:avLst/>
          </a:prstGeom>
          <a:noFill/>
          <a:ln w="9525">
            <a:noFill/>
            <a:miter lim="800000"/>
            <a:headEnd/>
            <a:tailEnd/>
          </a:ln>
        </p:spPr>
      </p:pic>
      <p:sp>
        <p:nvSpPr>
          <p:cNvPr id="39945" name="TextBox 9"/>
          <p:cNvSpPr txBox="1">
            <a:spLocks noChangeArrowheads="1"/>
          </p:cNvSpPr>
          <p:nvPr/>
        </p:nvSpPr>
        <p:spPr bwMode="auto">
          <a:xfrm>
            <a:off x="6643688" y="4643438"/>
            <a:ext cx="2236787" cy="461962"/>
          </a:xfrm>
          <a:prstGeom prst="rect">
            <a:avLst/>
          </a:prstGeom>
          <a:noFill/>
          <a:ln w="9525">
            <a:noFill/>
            <a:miter lim="800000"/>
            <a:headEnd/>
            <a:tailEnd/>
          </a:ln>
        </p:spPr>
        <p:txBody>
          <a:bodyPr wrap="none">
            <a:spAutoFit/>
          </a:bodyPr>
          <a:lstStyle/>
          <a:p>
            <a:r>
              <a:rPr lang="en-US" altLang="zh-CN" i="1"/>
              <a:t>L</a:t>
            </a:r>
            <a:r>
              <a:rPr lang="zh-CN" altLang="en-US"/>
              <a:t>为输出状态数</a:t>
            </a:r>
          </a:p>
        </p:txBody>
      </p:sp>
      <p:sp>
        <p:nvSpPr>
          <p:cNvPr id="39946" name="TextBox 10"/>
          <p:cNvSpPr txBox="1">
            <a:spLocks noChangeArrowheads="1"/>
          </p:cNvSpPr>
          <p:nvPr/>
        </p:nvSpPr>
        <p:spPr bwMode="auto">
          <a:xfrm>
            <a:off x="71438" y="5429250"/>
            <a:ext cx="8604250" cy="461963"/>
          </a:xfrm>
          <a:prstGeom prst="rect">
            <a:avLst/>
          </a:prstGeom>
          <a:noFill/>
          <a:ln w="9525">
            <a:noFill/>
            <a:miter lim="800000"/>
            <a:headEnd/>
            <a:tailEnd/>
          </a:ln>
        </p:spPr>
        <p:txBody>
          <a:bodyPr wrap="none">
            <a:spAutoFit/>
          </a:bodyPr>
          <a:lstStyle/>
          <a:p>
            <a:r>
              <a:rPr lang="zh-CN" altLang="en-US"/>
              <a:t>当</a:t>
            </a:r>
            <a:r>
              <a:rPr lang="en-US" altLang="zh-CN"/>
              <a:t>采样值s在</a:t>
            </a:r>
            <a:r>
              <a:rPr lang="zh-CN" altLang="en-US"/>
              <a:t>             </a:t>
            </a:r>
            <a:r>
              <a:rPr lang="en-US" altLang="zh-CN"/>
              <a:t>范围 内时，量化器的输出就是重构层</a:t>
            </a:r>
            <a:r>
              <a:rPr lang="en-US" altLang="zh-CN" i="1"/>
              <a:t>r</a:t>
            </a:r>
            <a:r>
              <a:rPr lang="en-US" altLang="zh-CN" i="1" baseline="-25000"/>
              <a:t>i</a:t>
            </a:r>
            <a:endParaRPr lang="zh-CN" altLang="en-US" i="1" baseline="-2500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36545"/>
            <a:ext cx="7086600" cy="563563"/>
          </a:xfrm>
        </p:spPr>
        <p:txBody>
          <a:bodyPr/>
          <a:lstStyle/>
          <a:p>
            <a:r>
              <a:rPr lang="zh-CN" altLang="en-US" dirty="0" smtClean="0"/>
              <a:t>多路节目的双层复用系统</a:t>
            </a:r>
            <a:endParaRPr lang="zh-CN" altLang="en-US" dirty="0"/>
          </a:p>
        </p:txBody>
      </p:sp>
      <p:sp>
        <p:nvSpPr>
          <p:cNvPr id="3" name="内容占位符 2"/>
          <p:cNvSpPr>
            <a:spLocks noGrp="1"/>
          </p:cNvSpPr>
          <p:nvPr>
            <p:ph idx="1"/>
          </p:nvPr>
        </p:nvSpPr>
        <p:spPr>
          <a:xfrm>
            <a:off x="755576" y="1214422"/>
            <a:ext cx="7931224" cy="4572032"/>
          </a:xfrm>
        </p:spPr>
        <p:txBody>
          <a:bodyPr/>
          <a:lstStyle/>
          <a:p>
            <a:r>
              <a:rPr lang="zh-CN" altLang="en-US" sz="2800" dirty="0" smtClean="0"/>
              <a:t>如果在一个电视频道内复用几路</a:t>
            </a:r>
            <a:r>
              <a:rPr lang="en-US" altLang="zh-CN" sz="2800" dirty="0" smtClean="0"/>
              <a:t>TS</a:t>
            </a:r>
            <a:r>
              <a:rPr lang="zh-CN" altLang="en-US" sz="2800" dirty="0" smtClean="0"/>
              <a:t>流，即在一个常规频道内传输多套数字电视节目，则称为多路节目的双层复用。</a:t>
            </a:r>
            <a:endParaRPr lang="en-US" altLang="zh-CN" sz="2800" dirty="0" smtClean="0"/>
          </a:p>
          <a:p>
            <a:pPr lvl="1"/>
            <a:r>
              <a:rPr lang="zh-CN" altLang="en-US" sz="2400" dirty="0" smtClean="0"/>
              <a:t>第一层复用：节目复用(</a:t>
            </a:r>
            <a:r>
              <a:rPr lang="en-US" altLang="zh-CN" sz="2400" dirty="0" smtClean="0"/>
              <a:t>Program Multiplex)</a:t>
            </a:r>
            <a:r>
              <a:rPr lang="zh-CN" altLang="en-US" sz="2400" dirty="0" smtClean="0"/>
              <a:t>，节目复用有共同的时间基准，将一路数字电视节目的视频、音频和数据等各种媒体流按照一定的方法时分复用成一个单一的数据流</a:t>
            </a:r>
            <a:endParaRPr lang="en-US" altLang="zh-CN" sz="2400" dirty="0" smtClean="0"/>
          </a:p>
          <a:p>
            <a:pPr lvl="1"/>
            <a:r>
              <a:rPr lang="zh-CN" altLang="en-US" sz="2400" dirty="0" smtClean="0"/>
              <a:t>第二层复用：传输复用(</a:t>
            </a:r>
            <a:r>
              <a:rPr lang="en-US" altLang="zh-CN" sz="2400" dirty="0" smtClean="0"/>
              <a:t>Transport Multiplex)</a:t>
            </a:r>
            <a:r>
              <a:rPr lang="zh-CN" altLang="en-US" sz="2400" dirty="0" smtClean="0"/>
              <a:t>，传输复用时彼此可以有独立的时间基准，将各路数字电视节目的数据流进行再复用，实现节目间的动态带宽分配，并提供各种增值业务</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latin typeface="Times New Roman" pitchFamily="18" charset="0"/>
              </a:rPr>
              <a:t>多路节目的双层复用系统框图</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数字电视原理与应用\11343 数字电视原理与应用\0421.tif"/>
          <p:cNvPicPr>
            <a:picLocks noChangeAspect="1" noChangeArrowheads="1"/>
          </p:cNvPicPr>
          <p:nvPr/>
        </p:nvPicPr>
        <p:blipFill>
          <a:blip r:embed="rId2" cstate="print"/>
          <a:srcRect t="4880" b="4401"/>
          <a:stretch>
            <a:fillRect/>
          </a:stretch>
        </p:blipFill>
        <p:spPr bwMode="auto">
          <a:xfrm>
            <a:off x="857224" y="1571612"/>
            <a:ext cx="7958667" cy="3384376"/>
          </a:xfrm>
          <a:prstGeom prst="rect">
            <a:avLst/>
          </a:prstGeom>
          <a:noFill/>
          <a:ln w="9525">
            <a:noFill/>
            <a:miter lim="800000"/>
            <a:headEnd/>
            <a:tailEnd/>
          </a:ln>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多路复用要注意的问题</a:t>
            </a:r>
            <a:endParaRPr lang="zh-CN" altLang="en-US" dirty="0"/>
          </a:p>
        </p:txBody>
      </p:sp>
      <p:sp>
        <p:nvSpPr>
          <p:cNvPr id="3" name="内容占位符 2"/>
          <p:cNvSpPr>
            <a:spLocks noGrp="1"/>
          </p:cNvSpPr>
          <p:nvPr>
            <p:ph idx="1"/>
          </p:nvPr>
        </p:nvSpPr>
        <p:spPr/>
        <p:txBody>
          <a:bodyPr/>
          <a:lstStyle/>
          <a:p>
            <a:r>
              <a:rPr lang="zh-CN" altLang="en-US" sz="2400" dirty="0" smtClean="0"/>
              <a:t>复用器将</a:t>
            </a:r>
            <a:r>
              <a:rPr lang="en-US" altLang="zh-CN" sz="2400" dirty="0" smtClean="0"/>
              <a:t>EPG</a:t>
            </a:r>
            <a:r>
              <a:rPr lang="zh-CN" altLang="en-US" sz="2400" dirty="0" smtClean="0"/>
              <a:t>（电子节目指南）、</a:t>
            </a:r>
            <a:r>
              <a:rPr lang="en-US" altLang="zh-CN" sz="2400" dirty="0" smtClean="0"/>
              <a:t>PSI</a:t>
            </a:r>
            <a:r>
              <a:rPr lang="zh-CN" altLang="en-US" sz="2400" dirty="0" smtClean="0"/>
              <a:t>（节目特定信息）和</a:t>
            </a:r>
            <a:r>
              <a:rPr lang="en-US" altLang="zh-CN" sz="2400" dirty="0" smtClean="0"/>
              <a:t>SI</a:t>
            </a:r>
            <a:r>
              <a:rPr lang="zh-CN" altLang="en-US" sz="2400" dirty="0" smtClean="0"/>
              <a:t>（业务信息）信息插入到</a:t>
            </a:r>
            <a:r>
              <a:rPr lang="en-US" altLang="zh-CN" sz="2400" dirty="0" smtClean="0"/>
              <a:t>TS</a:t>
            </a:r>
            <a:r>
              <a:rPr lang="zh-CN" altLang="en-US" sz="2400" dirty="0" smtClean="0"/>
              <a:t>流中</a:t>
            </a:r>
            <a:endParaRPr lang="en-US" altLang="zh-CN" sz="2400" dirty="0" smtClean="0"/>
          </a:p>
          <a:p>
            <a:r>
              <a:rPr lang="zh-CN" altLang="en-US" sz="2400" dirty="0" smtClean="0"/>
              <a:t>当把一套节目从输入的传输流中去掉，输入</a:t>
            </a:r>
            <a:r>
              <a:rPr lang="en-US" altLang="zh-CN" sz="2400" dirty="0" smtClean="0"/>
              <a:t>TS</a:t>
            </a:r>
            <a:r>
              <a:rPr lang="zh-CN" altLang="en-US" sz="2400" dirty="0" smtClean="0"/>
              <a:t>流中的</a:t>
            </a:r>
            <a:r>
              <a:rPr lang="en-US" altLang="zh-CN" sz="2400" dirty="0" smtClean="0"/>
              <a:t>SI</a:t>
            </a:r>
            <a:r>
              <a:rPr lang="zh-CN" altLang="en-US" sz="2400" dirty="0" smtClean="0"/>
              <a:t>也必须改变。这种对</a:t>
            </a:r>
            <a:r>
              <a:rPr lang="en-US" altLang="zh-CN" sz="2400" dirty="0" smtClean="0"/>
              <a:t>SI</a:t>
            </a:r>
            <a:r>
              <a:rPr lang="zh-CN" altLang="en-US" sz="2400" dirty="0" smtClean="0"/>
              <a:t>的处理应该是自动的</a:t>
            </a:r>
            <a:endParaRPr lang="en-US" altLang="zh-CN" sz="2400" dirty="0" smtClean="0"/>
          </a:p>
          <a:p>
            <a:pPr lvl="1"/>
            <a:r>
              <a:rPr lang="en-US" altLang="zh-CN" sz="2400" dirty="0" smtClean="0"/>
              <a:t>SI(</a:t>
            </a:r>
            <a:r>
              <a:rPr lang="zh-CN" altLang="en-US" sz="2400" dirty="0" smtClean="0"/>
              <a:t>业务信息</a:t>
            </a:r>
            <a:r>
              <a:rPr lang="en-US" altLang="zh-CN" sz="2400" dirty="0" smtClean="0"/>
              <a:t>)</a:t>
            </a:r>
            <a:r>
              <a:rPr lang="zh-CN" altLang="en-US" sz="2400" dirty="0" smtClean="0"/>
              <a:t>一致性的问题：所有的</a:t>
            </a:r>
            <a:r>
              <a:rPr lang="en-US" altLang="zh-CN" sz="2400" dirty="0" smtClean="0"/>
              <a:t>TS</a:t>
            </a:r>
            <a:r>
              <a:rPr lang="zh-CN" altLang="en-US" sz="2400" dirty="0" smtClean="0"/>
              <a:t>流都包含</a:t>
            </a:r>
            <a:r>
              <a:rPr lang="en-US" altLang="zh-CN" sz="2400" dirty="0" smtClean="0"/>
              <a:t>SI</a:t>
            </a:r>
            <a:r>
              <a:rPr lang="zh-CN" altLang="en-US" sz="2400" dirty="0" smtClean="0"/>
              <a:t>服务信息。但是这个</a:t>
            </a:r>
            <a:r>
              <a:rPr lang="en-US" altLang="zh-CN" sz="2400" dirty="0" smtClean="0"/>
              <a:t>TS</a:t>
            </a:r>
            <a:r>
              <a:rPr lang="zh-CN" altLang="en-US" sz="2400" dirty="0" smtClean="0"/>
              <a:t>流的</a:t>
            </a:r>
            <a:r>
              <a:rPr lang="en-US" altLang="zh-CN" sz="2400" dirty="0" smtClean="0"/>
              <a:t>SI</a:t>
            </a:r>
            <a:r>
              <a:rPr lang="zh-CN" altLang="en-US" sz="2400" dirty="0" smtClean="0"/>
              <a:t>服务信息不仅与本传输流自身所含的服务有关，而且与其他流有关。</a:t>
            </a:r>
            <a:r>
              <a:rPr lang="en-US" altLang="zh-CN" sz="2400" dirty="0" err="1" smtClean="0"/>
              <a:t>TSl</a:t>
            </a:r>
            <a:r>
              <a:rPr lang="zh-CN" altLang="en-US" sz="2400" dirty="0" smtClean="0"/>
              <a:t>的</a:t>
            </a:r>
            <a:r>
              <a:rPr lang="en-US" altLang="zh-CN" sz="2400" dirty="0" smtClean="0"/>
              <a:t>SI</a:t>
            </a:r>
            <a:r>
              <a:rPr lang="zh-CN" altLang="en-US" sz="2400" dirty="0" smtClean="0"/>
              <a:t>要参考</a:t>
            </a:r>
            <a:r>
              <a:rPr lang="en-US" altLang="zh-CN" sz="2400" dirty="0" smtClean="0"/>
              <a:t>TS2</a:t>
            </a:r>
            <a:r>
              <a:rPr lang="zh-CN" altLang="en-US" sz="2400" dirty="0" smtClean="0"/>
              <a:t>和</a:t>
            </a:r>
            <a:r>
              <a:rPr lang="en-US" altLang="zh-CN" sz="2400" dirty="0" smtClean="0"/>
              <a:t>TS3</a:t>
            </a:r>
            <a:r>
              <a:rPr lang="zh-CN" altLang="en-US" sz="2400" dirty="0" smtClean="0"/>
              <a:t>等等。假若在一个传输流要增加或删除一个节目。甚至于更新一个</a:t>
            </a:r>
            <a:r>
              <a:rPr lang="en-US" altLang="zh-CN" sz="2400" dirty="0" smtClean="0"/>
              <a:t>EPG</a:t>
            </a:r>
            <a:r>
              <a:rPr lang="zh-CN" altLang="en-US" sz="2400" dirty="0" smtClean="0"/>
              <a:t>，那么其他传输流也应该得到这些更新信息</a:t>
            </a:r>
            <a:endParaRPr lang="en-US" altLang="zh-CN" sz="2400" dirty="0" smtClean="0"/>
          </a:p>
          <a:p>
            <a:pPr marL="342900" lvl="1" indent="-342900">
              <a:buClr>
                <a:schemeClr val="tx2"/>
              </a:buClr>
              <a:buFont typeface="Wingdings" pitchFamily="2" charset="2"/>
              <a:buChar char="v"/>
            </a:pPr>
            <a:r>
              <a:rPr lang="zh-CN" altLang="en-US" sz="2400" b="1" dirty="0" smtClean="0">
                <a:latin typeface="+mn-lt"/>
                <a:ea typeface="+mn-ea"/>
                <a:cs typeface="+mn-cs"/>
              </a:rPr>
              <a:t>系统复用又称传送复用。在对多路节目进行复用时，其最主要的工作是进行</a:t>
            </a:r>
            <a:r>
              <a:rPr lang="en-US" altLang="zh-CN" sz="2400" b="1" dirty="0" smtClean="0">
                <a:latin typeface="+mn-lt"/>
                <a:ea typeface="+mn-ea"/>
                <a:cs typeface="+mn-cs"/>
              </a:rPr>
              <a:t>PSI</a:t>
            </a:r>
            <a:r>
              <a:rPr lang="zh-CN" altLang="en-US" sz="2400" b="1" dirty="0" smtClean="0">
                <a:latin typeface="+mn-lt"/>
                <a:ea typeface="+mn-ea"/>
                <a:cs typeface="+mn-cs"/>
              </a:rPr>
              <a:t>信息的重构和</a:t>
            </a:r>
            <a:r>
              <a:rPr lang="en-US" altLang="zh-CN" sz="2400" b="1" dirty="0" smtClean="0">
                <a:latin typeface="+mn-lt"/>
                <a:ea typeface="+mn-ea"/>
                <a:cs typeface="+mn-cs"/>
              </a:rPr>
              <a:t>PCR</a:t>
            </a:r>
            <a:r>
              <a:rPr lang="zh-CN" altLang="en-US" sz="2400" b="1" dirty="0" smtClean="0">
                <a:latin typeface="+mn-lt"/>
                <a:ea typeface="+mn-ea"/>
                <a:cs typeface="+mn-cs"/>
              </a:rPr>
              <a:t>修正</a:t>
            </a:r>
            <a:endParaRPr lang="en-US" altLang="zh-CN" sz="2400" b="1" dirty="0" smtClean="0">
              <a:latin typeface="+mn-lt"/>
              <a:ea typeface="+mn-ea"/>
              <a:cs typeface="+mn-cs"/>
            </a:endParaRPr>
          </a:p>
          <a:p>
            <a:endParaRPr lang="en-US" altLang="zh-CN" sz="2400" dirty="0" smtClean="0">
              <a:effectLst>
                <a:outerShdw blurRad="38100" dist="38100" dir="2700000" algn="tl">
                  <a:srgbClr val="000000"/>
                </a:outerShdw>
              </a:effectLst>
            </a:endParaRPr>
          </a:p>
          <a:p>
            <a:pPr lvl="1"/>
            <a:endParaRPr lang="zh-CN" altLang="en-US" sz="20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457200"/>
            <a:ext cx="7858180" cy="563563"/>
          </a:xfrm>
        </p:spPr>
        <p:txBody>
          <a:bodyPr/>
          <a:lstStyle/>
          <a:p>
            <a:r>
              <a:rPr lang="zh-CN" altLang="en-US" dirty="0" smtClean="0"/>
              <a:t>多路复用中的</a:t>
            </a:r>
            <a:r>
              <a:rPr lang="en-US" altLang="zh-CN" dirty="0" smtClean="0"/>
              <a:t>SI</a:t>
            </a:r>
            <a:r>
              <a:rPr lang="zh-CN" altLang="en-US" dirty="0" smtClean="0"/>
              <a:t>（业务信息）一致性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830" name="组合 829"/>
          <p:cNvGrpSpPr/>
          <p:nvPr/>
        </p:nvGrpSpPr>
        <p:grpSpPr>
          <a:xfrm>
            <a:off x="644492" y="1330348"/>
            <a:ext cx="8001000" cy="4524375"/>
            <a:chOff x="644492" y="1330348"/>
            <a:chExt cx="8001000" cy="4524375"/>
          </a:xfrm>
        </p:grpSpPr>
        <p:grpSp>
          <p:nvGrpSpPr>
            <p:cNvPr id="375815" name="Group 7"/>
            <p:cNvGrpSpPr>
              <a:grpSpLocks/>
            </p:cNvGrpSpPr>
            <p:nvPr/>
          </p:nvGrpSpPr>
          <p:grpSpPr bwMode="auto">
            <a:xfrm>
              <a:off x="644492" y="1330348"/>
              <a:ext cx="3581400" cy="4524375"/>
              <a:chOff x="496" y="810"/>
              <a:chExt cx="2256" cy="2850"/>
            </a:xfrm>
          </p:grpSpPr>
          <p:sp>
            <p:nvSpPr>
              <p:cNvPr id="375813" name="Rectangle 5"/>
              <p:cNvSpPr>
                <a:spLocks noChangeArrowheads="1"/>
              </p:cNvSpPr>
              <p:nvPr/>
            </p:nvSpPr>
            <p:spPr bwMode="auto">
              <a:xfrm>
                <a:off x="496" y="810"/>
                <a:ext cx="2256" cy="2850"/>
              </a:xfrm>
              <a:prstGeom prst="rect">
                <a:avLst/>
              </a:prstGeom>
              <a:solidFill>
                <a:srgbClr val="E8E8A6"/>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14" name="Rectangle 6"/>
              <p:cNvSpPr>
                <a:spLocks noChangeArrowheads="1"/>
              </p:cNvSpPr>
              <p:nvPr/>
            </p:nvSpPr>
            <p:spPr bwMode="auto">
              <a:xfrm>
                <a:off x="496" y="810"/>
                <a:ext cx="2256" cy="2850"/>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16" name="Rectangle 8"/>
            <p:cNvSpPr>
              <a:spLocks noChangeArrowheads="1"/>
            </p:cNvSpPr>
            <p:nvPr/>
          </p:nvSpPr>
          <p:spPr bwMode="auto">
            <a:xfrm>
              <a:off x="1924017" y="1425598"/>
              <a:ext cx="658813" cy="2889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smtClean="0">
                  <a:ln>
                    <a:noFill/>
                  </a:ln>
                  <a:solidFill>
                    <a:srgbClr val="6F89F7"/>
                  </a:solidFill>
                  <a:effectLst/>
                  <a:latin typeface="宋体" pitchFamily="2" charset="-122"/>
                  <a:ea typeface="宋体" pitchFamily="2" charset="-122"/>
                  <a:cs typeface="宋体" pitchFamily="2" charset="-122"/>
                </a:rPr>
                <a:t>节目平台</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19" name="Group 11"/>
            <p:cNvGrpSpPr>
              <a:grpSpLocks/>
            </p:cNvGrpSpPr>
            <p:nvPr/>
          </p:nvGrpSpPr>
          <p:grpSpPr bwMode="auto">
            <a:xfrm>
              <a:off x="4530692" y="1330348"/>
              <a:ext cx="3581400" cy="4524375"/>
              <a:chOff x="2944" y="810"/>
              <a:chExt cx="2256" cy="2850"/>
            </a:xfrm>
          </p:grpSpPr>
          <p:sp>
            <p:nvSpPr>
              <p:cNvPr id="375817" name="Rectangle 9"/>
              <p:cNvSpPr>
                <a:spLocks noChangeArrowheads="1"/>
              </p:cNvSpPr>
              <p:nvPr/>
            </p:nvSpPr>
            <p:spPr bwMode="auto">
              <a:xfrm>
                <a:off x="2944" y="810"/>
                <a:ext cx="2256" cy="2850"/>
              </a:xfrm>
              <a:prstGeom prst="rect">
                <a:avLst/>
              </a:prstGeom>
              <a:solidFill>
                <a:srgbClr val="E8E8A6"/>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18" name="Rectangle 10"/>
              <p:cNvSpPr>
                <a:spLocks noChangeArrowheads="1"/>
              </p:cNvSpPr>
              <p:nvPr/>
            </p:nvSpPr>
            <p:spPr bwMode="auto">
              <a:xfrm>
                <a:off x="2944" y="810"/>
                <a:ext cx="2256" cy="2850"/>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20" name="Rectangle 12"/>
            <p:cNvSpPr>
              <a:spLocks noChangeArrowheads="1"/>
            </p:cNvSpPr>
            <p:nvPr/>
          </p:nvSpPr>
          <p:spPr bwMode="auto">
            <a:xfrm>
              <a:off x="5681630" y="1425598"/>
              <a:ext cx="787400" cy="28892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2000" b="1" i="0" u="none" strike="noStrike" cap="none" normalizeH="0" baseline="0" smtClean="0">
                  <a:ln>
                    <a:noFill/>
                  </a:ln>
                  <a:solidFill>
                    <a:srgbClr val="6F89F7"/>
                  </a:solidFill>
                  <a:effectLst/>
                  <a:latin typeface="宋体" pitchFamily="2" charset="-122"/>
                  <a:ea typeface="宋体" pitchFamily="2" charset="-122"/>
                  <a:cs typeface="宋体" pitchFamily="2" charset="-122"/>
                </a:rPr>
                <a:t>省网络公司</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68" name="Freeform 60"/>
            <p:cNvSpPr>
              <a:spLocks noEditPoints="1"/>
            </p:cNvSpPr>
            <p:nvPr/>
          </p:nvSpPr>
          <p:spPr bwMode="auto">
            <a:xfrm>
              <a:off x="2473292" y="5205436"/>
              <a:ext cx="1143000" cy="111125"/>
            </a:xfrm>
            <a:custGeom>
              <a:avLst/>
              <a:gdLst/>
              <a:ahLst/>
              <a:cxnLst>
                <a:cxn ang="0">
                  <a:pos x="0" y="23"/>
                </a:cxn>
                <a:cxn ang="0">
                  <a:pos x="660" y="23"/>
                </a:cxn>
                <a:cxn ang="0">
                  <a:pos x="660" y="47"/>
                </a:cxn>
                <a:cxn ang="0">
                  <a:pos x="0" y="47"/>
                </a:cxn>
                <a:cxn ang="0">
                  <a:pos x="0" y="23"/>
                </a:cxn>
                <a:cxn ang="0">
                  <a:pos x="648" y="0"/>
                </a:cxn>
                <a:cxn ang="0">
                  <a:pos x="720" y="35"/>
                </a:cxn>
                <a:cxn ang="0">
                  <a:pos x="648" y="70"/>
                </a:cxn>
                <a:cxn ang="0">
                  <a:pos x="648" y="0"/>
                </a:cxn>
              </a:cxnLst>
              <a:rect l="0" t="0" r="r" b="b"/>
              <a:pathLst>
                <a:path w="720" h="70">
                  <a:moveTo>
                    <a:pt x="0" y="23"/>
                  </a:moveTo>
                  <a:lnTo>
                    <a:pt x="660" y="23"/>
                  </a:lnTo>
                  <a:lnTo>
                    <a:pt x="660" y="47"/>
                  </a:lnTo>
                  <a:lnTo>
                    <a:pt x="0" y="47"/>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69" name="Rectangle 61"/>
            <p:cNvSpPr>
              <a:spLocks noChangeArrowheads="1"/>
            </p:cNvSpPr>
            <p:nvPr/>
          </p:nvSpPr>
          <p:spPr bwMode="auto">
            <a:xfrm>
              <a:off x="2627280" y="4335486"/>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0" name="Rectangle 62"/>
            <p:cNvSpPr>
              <a:spLocks noChangeArrowheads="1"/>
            </p:cNvSpPr>
            <p:nvPr/>
          </p:nvSpPr>
          <p:spPr bwMode="auto">
            <a:xfrm>
              <a:off x="2974942"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1" name="Rectangle 63"/>
            <p:cNvSpPr>
              <a:spLocks noChangeArrowheads="1"/>
            </p:cNvSpPr>
            <p:nvPr/>
          </p:nvSpPr>
          <p:spPr bwMode="auto">
            <a:xfrm>
              <a:off x="3157505" y="4335486"/>
              <a:ext cx="4857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PMT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2" name="Rectangle 64"/>
            <p:cNvSpPr>
              <a:spLocks noChangeArrowheads="1"/>
            </p:cNvSpPr>
            <p:nvPr/>
          </p:nvSpPr>
          <p:spPr bwMode="auto">
            <a:xfrm>
              <a:off x="3541680"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3" name="Rectangle 65"/>
            <p:cNvSpPr>
              <a:spLocks noChangeArrowheads="1"/>
            </p:cNvSpPr>
            <p:nvPr/>
          </p:nvSpPr>
          <p:spPr bwMode="auto">
            <a:xfrm>
              <a:off x="2627280" y="4562498"/>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CAT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4" name="Rectangle 66"/>
            <p:cNvSpPr>
              <a:spLocks noChangeArrowheads="1"/>
            </p:cNvSpPr>
            <p:nvPr/>
          </p:nvSpPr>
          <p:spPr bwMode="auto">
            <a:xfrm>
              <a:off x="2979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5" name="Rectangle 67"/>
            <p:cNvSpPr>
              <a:spLocks noChangeArrowheads="1"/>
            </p:cNvSpPr>
            <p:nvPr/>
          </p:nvSpPr>
          <p:spPr bwMode="auto">
            <a:xfrm>
              <a:off x="3157505" y="4562498"/>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6" name="Rectangle 68"/>
            <p:cNvSpPr>
              <a:spLocks noChangeArrowheads="1"/>
            </p:cNvSpPr>
            <p:nvPr/>
          </p:nvSpPr>
          <p:spPr bwMode="auto">
            <a:xfrm>
              <a:off x="3487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7" name="Rectangle 69"/>
            <p:cNvSpPr>
              <a:spLocks noChangeArrowheads="1"/>
            </p:cNvSpPr>
            <p:nvPr/>
          </p:nvSpPr>
          <p:spPr bwMode="auto">
            <a:xfrm>
              <a:off x="2627280" y="47895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8" name="Rectangle 70"/>
            <p:cNvSpPr>
              <a:spLocks noChangeArrowheads="1"/>
            </p:cNvSpPr>
            <p:nvPr/>
          </p:nvSpPr>
          <p:spPr bwMode="auto">
            <a:xfrm>
              <a:off x="2979705"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79" name="Rectangle 71"/>
            <p:cNvSpPr>
              <a:spLocks noChangeArrowheads="1"/>
            </p:cNvSpPr>
            <p:nvPr/>
          </p:nvSpPr>
          <p:spPr bwMode="auto">
            <a:xfrm>
              <a:off x="3162267" y="4789511"/>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0" name="Rectangle 72"/>
            <p:cNvSpPr>
              <a:spLocks noChangeArrowheads="1"/>
            </p:cNvSpPr>
            <p:nvPr/>
          </p:nvSpPr>
          <p:spPr bwMode="auto">
            <a:xfrm>
              <a:off x="3514692"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1" name="Rectangle 73"/>
            <p:cNvSpPr>
              <a:spLocks noChangeArrowheads="1"/>
            </p:cNvSpPr>
            <p:nvPr/>
          </p:nvSpPr>
          <p:spPr bwMode="auto">
            <a:xfrm>
              <a:off x="2627280" y="5016523"/>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82" name="Rectangle 74"/>
            <p:cNvSpPr>
              <a:spLocks noChangeArrowheads="1"/>
            </p:cNvSpPr>
            <p:nvPr/>
          </p:nvSpPr>
          <p:spPr bwMode="auto">
            <a:xfrm>
              <a:off x="2933667" y="5038748"/>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99" name="Group 91"/>
            <p:cNvGrpSpPr>
              <a:grpSpLocks/>
            </p:cNvGrpSpPr>
            <p:nvPr/>
          </p:nvGrpSpPr>
          <p:grpSpPr bwMode="auto">
            <a:xfrm>
              <a:off x="1406492" y="4592661"/>
              <a:ext cx="1143000" cy="1038225"/>
              <a:chOff x="976" y="2865"/>
              <a:chExt cx="720" cy="654"/>
            </a:xfrm>
          </p:grpSpPr>
          <p:grpSp>
            <p:nvGrpSpPr>
              <p:cNvPr id="375885" name="Group 77"/>
              <p:cNvGrpSpPr>
                <a:grpSpLocks/>
              </p:cNvGrpSpPr>
              <p:nvPr/>
            </p:nvGrpSpPr>
            <p:grpSpPr bwMode="auto">
              <a:xfrm>
                <a:off x="1043" y="2865"/>
                <a:ext cx="586" cy="460"/>
                <a:chOff x="1043" y="2865"/>
                <a:chExt cx="586" cy="460"/>
              </a:xfrm>
            </p:grpSpPr>
            <p:sp>
              <p:nvSpPr>
                <p:cNvPr id="375883" name="Rectangle 75"/>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84" name="Rectangle 76"/>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888" name="Group 80"/>
              <p:cNvGrpSpPr>
                <a:grpSpLocks/>
              </p:cNvGrpSpPr>
              <p:nvPr/>
            </p:nvGrpSpPr>
            <p:grpSpPr bwMode="auto">
              <a:xfrm>
                <a:off x="1106" y="2911"/>
                <a:ext cx="460" cy="367"/>
                <a:chOff x="1106" y="2911"/>
                <a:chExt cx="460" cy="367"/>
              </a:xfrm>
            </p:grpSpPr>
            <p:sp>
              <p:nvSpPr>
                <p:cNvPr id="375886" name="Rectangle 78"/>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87" name="Rectangle 79"/>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889" name="Rectangle 81"/>
              <p:cNvSpPr>
                <a:spLocks noChangeArrowheads="1"/>
              </p:cNvSpPr>
              <p:nvPr/>
            </p:nvSpPr>
            <p:spPr bwMode="auto">
              <a:xfrm>
                <a:off x="1238" y="2936"/>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0" name="Rectangle 82"/>
              <p:cNvSpPr>
                <a:spLocks noChangeArrowheads="1"/>
              </p:cNvSpPr>
              <p:nvPr/>
            </p:nvSpPr>
            <p:spPr bwMode="auto">
              <a:xfrm>
                <a:off x="1112" y="3132"/>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1" name="Rectangle 83"/>
              <p:cNvSpPr>
                <a:spLocks noChangeArrowheads="1"/>
              </p:cNvSpPr>
              <p:nvPr/>
            </p:nvSpPr>
            <p:spPr bwMode="auto">
              <a:xfrm>
                <a:off x="1241" y="3132"/>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892" name="Rectangle 84"/>
              <p:cNvSpPr>
                <a:spLocks noChangeArrowheads="1"/>
              </p:cNvSpPr>
              <p:nvPr/>
            </p:nvSpPr>
            <p:spPr bwMode="auto">
              <a:xfrm>
                <a:off x="1437" y="3132"/>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895" name="Group 87"/>
              <p:cNvGrpSpPr>
                <a:grpSpLocks/>
              </p:cNvGrpSpPr>
              <p:nvPr/>
            </p:nvGrpSpPr>
            <p:grpSpPr bwMode="auto">
              <a:xfrm>
                <a:off x="976" y="3325"/>
                <a:ext cx="720" cy="194"/>
                <a:chOff x="976" y="3325"/>
                <a:chExt cx="720" cy="194"/>
              </a:xfrm>
            </p:grpSpPr>
            <p:sp>
              <p:nvSpPr>
                <p:cNvPr id="375893" name="Freeform 85"/>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94" name="Freeform 86"/>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898" name="Group 90"/>
              <p:cNvGrpSpPr>
                <a:grpSpLocks/>
              </p:cNvGrpSpPr>
              <p:nvPr/>
            </p:nvGrpSpPr>
            <p:grpSpPr bwMode="auto">
              <a:xfrm>
                <a:off x="1106" y="3388"/>
                <a:ext cx="460" cy="66"/>
                <a:chOff x="1106" y="3388"/>
                <a:chExt cx="460" cy="66"/>
              </a:xfrm>
            </p:grpSpPr>
            <p:sp>
              <p:nvSpPr>
                <p:cNvPr id="375896" name="Rectangle 88"/>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897" name="Rectangle 89"/>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75900" name="Freeform 92"/>
            <p:cNvSpPr>
              <a:spLocks noEditPoints="1"/>
            </p:cNvSpPr>
            <p:nvPr/>
          </p:nvSpPr>
          <p:spPr bwMode="auto">
            <a:xfrm>
              <a:off x="2473292" y="5205436"/>
              <a:ext cx="1143000" cy="111125"/>
            </a:xfrm>
            <a:custGeom>
              <a:avLst/>
              <a:gdLst/>
              <a:ahLst/>
              <a:cxnLst>
                <a:cxn ang="0">
                  <a:pos x="0" y="23"/>
                </a:cxn>
                <a:cxn ang="0">
                  <a:pos x="660" y="23"/>
                </a:cxn>
                <a:cxn ang="0">
                  <a:pos x="660" y="47"/>
                </a:cxn>
                <a:cxn ang="0">
                  <a:pos x="0" y="47"/>
                </a:cxn>
                <a:cxn ang="0">
                  <a:pos x="0" y="23"/>
                </a:cxn>
                <a:cxn ang="0">
                  <a:pos x="648" y="0"/>
                </a:cxn>
                <a:cxn ang="0">
                  <a:pos x="720" y="35"/>
                </a:cxn>
                <a:cxn ang="0">
                  <a:pos x="648" y="70"/>
                </a:cxn>
                <a:cxn ang="0">
                  <a:pos x="648" y="0"/>
                </a:cxn>
              </a:cxnLst>
              <a:rect l="0" t="0" r="r" b="b"/>
              <a:pathLst>
                <a:path w="720" h="70">
                  <a:moveTo>
                    <a:pt x="0" y="23"/>
                  </a:moveTo>
                  <a:lnTo>
                    <a:pt x="660" y="23"/>
                  </a:lnTo>
                  <a:lnTo>
                    <a:pt x="660" y="47"/>
                  </a:lnTo>
                  <a:lnTo>
                    <a:pt x="0" y="47"/>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01" name="Rectangle 93"/>
            <p:cNvSpPr>
              <a:spLocks noChangeArrowheads="1"/>
            </p:cNvSpPr>
            <p:nvPr/>
          </p:nvSpPr>
          <p:spPr bwMode="auto">
            <a:xfrm>
              <a:off x="2627280" y="4335486"/>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2" name="Rectangle 94"/>
            <p:cNvSpPr>
              <a:spLocks noChangeArrowheads="1"/>
            </p:cNvSpPr>
            <p:nvPr/>
          </p:nvSpPr>
          <p:spPr bwMode="auto">
            <a:xfrm>
              <a:off x="2974942"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3" name="Rectangle 95"/>
            <p:cNvSpPr>
              <a:spLocks noChangeArrowheads="1"/>
            </p:cNvSpPr>
            <p:nvPr/>
          </p:nvSpPr>
          <p:spPr bwMode="auto">
            <a:xfrm>
              <a:off x="3157505" y="4335486"/>
              <a:ext cx="4857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PMT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4" name="Rectangle 96"/>
            <p:cNvSpPr>
              <a:spLocks noChangeArrowheads="1"/>
            </p:cNvSpPr>
            <p:nvPr/>
          </p:nvSpPr>
          <p:spPr bwMode="auto">
            <a:xfrm>
              <a:off x="3541680" y="4357711"/>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5" name="Rectangle 97"/>
            <p:cNvSpPr>
              <a:spLocks noChangeArrowheads="1"/>
            </p:cNvSpPr>
            <p:nvPr/>
          </p:nvSpPr>
          <p:spPr bwMode="auto">
            <a:xfrm>
              <a:off x="2627280" y="4562498"/>
              <a:ext cx="4476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CAT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6" name="Rectangle 98"/>
            <p:cNvSpPr>
              <a:spLocks noChangeArrowheads="1"/>
            </p:cNvSpPr>
            <p:nvPr/>
          </p:nvSpPr>
          <p:spPr bwMode="auto">
            <a:xfrm>
              <a:off x="2979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7" name="Rectangle 99"/>
            <p:cNvSpPr>
              <a:spLocks noChangeArrowheads="1"/>
            </p:cNvSpPr>
            <p:nvPr/>
          </p:nvSpPr>
          <p:spPr bwMode="auto">
            <a:xfrm>
              <a:off x="3157505" y="4562498"/>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8" name="Rectangle 100"/>
            <p:cNvSpPr>
              <a:spLocks noChangeArrowheads="1"/>
            </p:cNvSpPr>
            <p:nvPr/>
          </p:nvSpPr>
          <p:spPr bwMode="auto">
            <a:xfrm>
              <a:off x="3487705" y="458472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09" name="Rectangle 101"/>
            <p:cNvSpPr>
              <a:spLocks noChangeArrowheads="1"/>
            </p:cNvSpPr>
            <p:nvPr/>
          </p:nvSpPr>
          <p:spPr bwMode="auto">
            <a:xfrm>
              <a:off x="2627280" y="47895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0" name="Rectangle 102"/>
            <p:cNvSpPr>
              <a:spLocks noChangeArrowheads="1"/>
            </p:cNvSpPr>
            <p:nvPr/>
          </p:nvSpPr>
          <p:spPr bwMode="auto">
            <a:xfrm>
              <a:off x="2979705"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1" name="Rectangle 103"/>
            <p:cNvSpPr>
              <a:spLocks noChangeArrowheads="1"/>
            </p:cNvSpPr>
            <p:nvPr/>
          </p:nvSpPr>
          <p:spPr bwMode="auto">
            <a:xfrm>
              <a:off x="3162267" y="4789511"/>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2" name="Rectangle 104"/>
            <p:cNvSpPr>
              <a:spLocks noChangeArrowheads="1"/>
            </p:cNvSpPr>
            <p:nvPr/>
          </p:nvSpPr>
          <p:spPr bwMode="auto">
            <a:xfrm>
              <a:off x="3514692" y="48117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3" name="Rectangle 105"/>
            <p:cNvSpPr>
              <a:spLocks noChangeArrowheads="1"/>
            </p:cNvSpPr>
            <p:nvPr/>
          </p:nvSpPr>
          <p:spPr bwMode="auto">
            <a:xfrm>
              <a:off x="2627280" y="5016523"/>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14" name="Rectangle 106"/>
            <p:cNvSpPr>
              <a:spLocks noChangeArrowheads="1"/>
            </p:cNvSpPr>
            <p:nvPr/>
          </p:nvSpPr>
          <p:spPr bwMode="auto">
            <a:xfrm>
              <a:off x="2933667" y="5038748"/>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17" name="Group 109"/>
            <p:cNvGrpSpPr>
              <a:grpSpLocks/>
            </p:cNvGrpSpPr>
            <p:nvPr/>
          </p:nvGrpSpPr>
          <p:grpSpPr bwMode="auto">
            <a:xfrm>
              <a:off x="1512855" y="4592661"/>
              <a:ext cx="930275" cy="730250"/>
              <a:chOff x="1043" y="2865"/>
              <a:chExt cx="586" cy="460"/>
            </a:xfrm>
          </p:grpSpPr>
          <p:sp>
            <p:nvSpPr>
              <p:cNvPr id="375915" name="Rectangle 107"/>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16" name="Rectangle 108"/>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20" name="Group 112"/>
            <p:cNvGrpSpPr>
              <a:grpSpLocks/>
            </p:cNvGrpSpPr>
            <p:nvPr/>
          </p:nvGrpSpPr>
          <p:grpSpPr bwMode="auto">
            <a:xfrm>
              <a:off x="1612867" y="4665686"/>
              <a:ext cx="730250" cy="582613"/>
              <a:chOff x="1106" y="2911"/>
              <a:chExt cx="460" cy="367"/>
            </a:xfrm>
          </p:grpSpPr>
          <p:sp>
            <p:nvSpPr>
              <p:cNvPr id="375918" name="Rectangle 110"/>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19" name="Rectangle 111"/>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921" name="Rectangle 113"/>
            <p:cNvSpPr>
              <a:spLocks noChangeArrowheads="1"/>
            </p:cNvSpPr>
            <p:nvPr/>
          </p:nvSpPr>
          <p:spPr bwMode="auto">
            <a:xfrm>
              <a:off x="1822417" y="470537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2" name="Rectangle 114"/>
            <p:cNvSpPr>
              <a:spLocks noChangeArrowheads="1"/>
            </p:cNvSpPr>
            <p:nvPr/>
          </p:nvSpPr>
          <p:spPr bwMode="auto">
            <a:xfrm>
              <a:off x="1622392"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3" name="Rectangle 115"/>
            <p:cNvSpPr>
              <a:spLocks noChangeArrowheads="1"/>
            </p:cNvSpPr>
            <p:nvPr/>
          </p:nvSpPr>
          <p:spPr bwMode="auto">
            <a:xfrm>
              <a:off x="1827180" y="501652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24" name="Rectangle 116"/>
            <p:cNvSpPr>
              <a:spLocks noChangeArrowheads="1"/>
            </p:cNvSpPr>
            <p:nvPr/>
          </p:nvSpPr>
          <p:spPr bwMode="auto">
            <a:xfrm>
              <a:off x="2138330"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27" name="Group 119"/>
            <p:cNvGrpSpPr>
              <a:grpSpLocks/>
            </p:cNvGrpSpPr>
            <p:nvPr/>
          </p:nvGrpSpPr>
          <p:grpSpPr bwMode="auto">
            <a:xfrm>
              <a:off x="1406492" y="5322911"/>
              <a:ext cx="1143000" cy="307975"/>
              <a:chOff x="976" y="3325"/>
              <a:chExt cx="720" cy="194"/>
            </a:xfrm>
          </p:grpSpPr>
          <p:sp>
            <p:nvSpPr>
              <p:cNvPr id="375925" name="Freeform 117"/>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26" name="Freeform 118"/>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0" name="Group 122"/>
            <p:cNvGrpSpPr>
              <a:grpSpLocks/>
            </p:cNvGrpSpPr>
            <p:nvPr/>
          </p:nvGrpSpPr>
          <p:grpSpPr bwMode="auto">
            <a:xfrm>
              <a:off x="1612867" y="5422923"/>
              <a:ext cx="730250" cy="104775"/>
              <a:chOff x="1106" y="3388"/>
              <a:chExt cx="460" cy="66"/>
            </a:xfrm>
          </p:grpSpPr>
          <p:sp>
            <p:nvSpPr>
              <p:cNvPr id="375928" name="Rectangle 120"/>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29" name="Rectangle 121"/>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3" name="Group 125"/>
            <p:cNvGrpSpPr>
              <a:grpSpLocks/>
            </p:cNvGrpSpPr>
            <p:nvPr/>
          </p:nvGrpSpPr>
          <p:grpSpPr bwMode="auto">
            <a:xfrm>
              <a:off x="1512855" y="4592661"/>
              <a:ext cx="930275" cy="730250"/>
              <a:chOff x="1043" y="2865"/>
              <a:chExt cx="586" cy="460"/>
            </a:xfrm>
          </p:grpSpPr>
          <p:sp>
            <p:nvSpPr>
              <p:cNvPr id="375931" name="Rectangle 123"/>
              <p:cNvSpPr>
                <a:spLocks noChangeArrowheads="1"/>
              </p:cNvSpPr>
              <p:nvPr/>
            </p:nvSpPr>
            <p:spPr bwMode="auto">
              <a:xfrm>
                <a:off x="1043" y="2865"/>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32" name="Rectangle 124"/>
              <p:cNvSpPr>
                <a:spLocks noChangeArrowheads="1"/>
              </p:cNvSpPr>
              <p:nvPr/>
            </p:nvSpPr>
            <p:spPr bwMode="auto">
              <a:xfrm>
                <a:off x="1043" y="2865"/>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36" name="Group 128"/>
            <p:cNvGrpSpPr>
              <a:grpSpLocks/>
            </p:cNvGrpSpPr>
            <p:nvPr/>
          </p:nvGrpSpPr>
          <p:grpSpPr bwMode="auto">
            <a:xfrm>
              <a:off x="1612867" y="4665686"/>
              <a:ext cx="730250" cy="582613"/>
              <a:chOff x="1106" y="2911"/>
              <a:chExt cx="460" cy="367"/>
            </a:xfrm>
          </p:grpSpPr>
          <p:sp>
            <p:nvSpPr>
              <p:cNvPr id="375934" name="Rectangle 126"/>
              <p:cNvSpPr>
                <a:spLocks noChangeArrowheads="1"/>
              </p:cNvSpPr>
              <p:nvPr/>
            </p:nvSpPr>
            <p:spPr bwMode="auto">
              <a:xfrm>
                <a:off x="1106" y="2911"/>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35" name="Rectangle 127"/>
              <p:cNvSpPr>
                <a:spLocks noChangeArrowheads="1"/>
              </p:cNvSpPr>
              <p:nvPr/>
            </p:nvSpPr>
            <p:spPr bwMode="auto">
              <a:xfrm>
                <a:off x="1106" y="2911"/>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5937" name="Rectangle 129"/>
            <p:cNvSpPr>
              <a:spLocks noChangeArrowheads="1"/>
            </p:cNvSpPr>
            <p:nvPr/>
          </p:nvSpPr>
          <p:spPr bwMode="auto">
            <a:xfrm>
              <a:off x="1822417" y="470537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38" name="Rectangle 130"/>
            <p:cNvSpPr>
              <a:spLocks noChangeArrowheads="1"/>
            </p:cNvSpPr>
            <p:nvPr/>
          </p:nvSpPr>
          <p:spPr bwMode="auto">
            <a:xfrm>
              <a:off x="1622392"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39" name="Rectangle 131"/>
            <p:cNvSpPr>
              <a:spLocks noChangeArrowheads="1"/>
            </p:cNvSpPr>
            <p:nvPr/>
          </p:nvSpPr>
          <p:spPr bwMode="auto">
            <a:xfrm>
              <a:off x="1827180" y="5016523"/>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5940" name="Rectangle 132"/>
            <p:cNvSpPr>
              <a:spLocks noChangeArrowheads="1"/>
            </p:cNvSpPr>
            <p:nvPr/>
          </p:nvSpPr>
          <p:spPr bwMode="auto">
            <a:xfrm>
              <a:off x="2138330" y="5016523"/>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5943" name="Group 135"/>
            <p:cNvGrpSpPr>
              <a:grpSpLocks/>
            </p:cNvGrpSpPr>
            <p:nvPr/>
          </p:nvGrpSpPr>
          <p:grpSpPr bwMode="auto">
            <a:xfrm>
              <a:off x="1406492" y="5322911"/>
              <a:ext cx="1143000" cy="307975"/>
              <a:chOff x="976" y="3325"/>
              <a:chExt cx="720" cy="194"/>
            </a:xfrm>
          </p:grpSpPr>
          <p:sp>
            <p:nvSpPr>
              <p:cNvPr id="375941" name="Freeform 133"/>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2" name="Freeform 134"/>
              <p:cNvSpPr>
                <a:spLocks/>
              </p:cNvSpPr>
              <p:nvPr/>
            </p:nvSpPr>
            <p:spPr bwMode="auto">
              <a:xfrm>
                <a:off x="976" y="3325"/>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5946" name="Group 138"/>
            <p:cNvGrpSpPr>
              <a:grpSpLocks/>
            </p:cNvGrpSpPr>
            <p:nvPr/>
          </p:nvGrpSpPr>
          <p:grpSpPr bwMode="auto">
            <a:xfrm>
              <a:off x="1612867" y="5422923"/>
              <a:ext cx="730250" cy="104775"/>
              <a:chOff x="1106" y="3388"/>
              <a:chExt cx="460" cy="66"/>
            </a:xfrm>
          </p:grpSpPr>
          <p:sp>
            <p:nvSpPr>
              <p:cNvPr id="375944" name="Rectangle 136"/>
              <p:cNvSpPr>
                <a:spLocks noChangeArrowheads="1"/>
              </p:cNvSpPr>
              <p:nvPr/>
            </p:nvSpPr>
            <p:spPr bwMode="auto">
              <a:xfrm>
                <a:off x="1106" y="3388"/>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5" name="Rectangle 137"/>
              <p:cNvSpPr>
                <a:spLocks noChangeArrowheads="1"/>
              </p:cNvSpPr>
              <p:nvPr/>
            </p:nvSpPr>
            <p:spPr bwMode="auto">
              <a:xfrm>
                <a:off x="1106" y="3388"/>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002" name="Group 194"/>
            <p:cNvGrpSpPr>
              <a:grpSpLocks/>
            </p:cNvGrpSpPr>
            <p:nvPr/>
          </p:nvGrpSpPr>
          <p:grpSpPr bwMode="auto">
            <a:xfrm>
              <a:off x="3614705" y="1846286"/>
              <a:ext cx="384175" cy="3859213"/>
              <a:chOff x="2367" y="1135"/>
              <a:chExt cx="242" cy="2431"/>
            </a:xfrm>
          </p:grpSpPr>
          <p:sp>
            <p:nvSpPr>
              <p:cNvPr id="375947" name="Rectangle 139"/>
              <p:cNvSpPr>
                <a:spLocks noChangeArrowheads="1"/>
              </p:cNvSpPr>
              <p:nvPr/>
            </p:nvSpPr>
            <p:spPr bwMode="auto">
              <a:xfrm>
                <a:off x="2367"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8" name="Rectangle 140"/>
              <p:cNvSpPr>
                <a:spLocks noChangeArrowheads="1"/>
              </p:cNvSpPr>
              <p:nvPr/>
            </p:nvSpPr>
            <p:spPr bwMode="auto">
              <a:xfrm>
                <a:off x="2373" y="1135"/>
                <a:ext cx="12"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49" name="Rectangle 141"/>
              <p:cNvSpPr>
                <a:spLocks noChangeArrowheads="1"/>
              </p:cNvSpPr>
              <p:nvPr/>
            </p:nvSpPr>
            <p:spPr bwMode="auto">
              <a:xfrm>
                <a:off x="2385" y="1135"/>
                <a:ext cx="8"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0" name="Rectangle 142"/>
              <p:cNvSpPr>
                <a:spLocks noChangeArrowheads="1"/>
              </p:cNvSpPr>
              <p:nvPr/>
            </p:nvSpPr>
            <p:spPr bwMode="auto">
              <a:xfrm>
                <a:off x="2393"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1" name="Rectangle 143"/>
              <p:cNvSpPr>
                <a:spLocks noChangeArrowheads="1"/>
              </p:cNvSpPr>
              <p:nvPr/>
            </p:nvSpPr>
            <p:spPr bwMode="auto">
              <a:xfrm>
                <a:off x="2396" y="1135"/>
                <a:ext cx="3"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2" name="Rectangle 144"/>
              <p:cNvSpPr>
                <a:spLocks noChangeArrowheads="1"/>
              </p:cNvSpPr>
              <p:nvPr/>
            </p:nvSpPr>
            <p:spPr bwMode="auto">
              <a:xfrm>
                <a:off x="2399" y="1135"/>
                <a:ext cx="6"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3" name="Rectangle 145"/>
              <p:cNvSpPr>
                <a:spLocks noChangeArrowheads="1"/>
              </p:cNvSpPr>
              <p:nvPr/>
            </p:nvSpPr>
            <p:spPr bwMode="auto">
              <a:xfrm>
                <a:off x="2405"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4" name="Rectangle 146"/>
              <p:cNvSpPr>
                <a:spLocks noChangeArrowheads="1"/>
              </p:cNvSpPr>
              <p:nvPr/>
            </p:nvSpPr>
            <p:spPr bwMode="auto">
              <a:xfrm>
                <a:off x="2408" y="1135"/>
                <a:ext cx="2"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5" name="Rectangle 147"/>
              <p:cNvSpPr>
                <a:spLocks noChangeArrowheads="1"/>
              </p:cNvSpPr>
              <p:nvPr/>
            </p:nvSpPr>
            <p:spPr bwMode="auto">
              <a:xfrm>
                <a:off x="241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6" name="Rectangle 148"/>
              <p:cNvSpPr>
                <a:spLocks noChangeArrowheads="1"/>
              </p:cNvSpPr>
              <p:nvPr/>
            </p:nvSpPr>
            <p:spPr bwMode="auto">
              <a:xfrm>
                <a:off x="2413" y="1135"/>
                <a:ext cx="6"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7" name="Rectangle 149"/>
              <p:cNvSpPr>
                <a:spLocks noChangeArrowheads="1"/>
              </p:cNvSpPr>
              <p:nvPr/>
            </p:nvSpPr>
            <p:spPr bwMode="auto">
              <a:xfrm>
                <a:off x="2419"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8" name="Rectangle 150"/>
              <p:cNvSpPr>
                <a:spLocks noChangeArrowheads="1"/>
              </p:cNvSpPr>
              <p:nvPr/>
            </p:nvSpPr>
            <p:spPr bwMode="auto">
              <a:xfrm>
                <a:off x="2422"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59" name="Rectangle 151"/>
              <p:cNvSpPr>
                <a:spLocks noChangeArrowheads="1"/>
              </p:cNvSpPr>
              <p:nvPr/>
            </p:nvSpPr>
            <p:spPr bwMode="auto">
              <a:xfrm>
                <a:off x="2425" y="1135"/>
                <a:ext cx="6"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0" name="Rectangle 152"/>
              <p:cNvSpPr>
                <a:spLocks noChangeArrowheads="1"/>
              </p:cNvSpPr>
              <p:nvPr/>
            </p:nvSpPr>
            <p:spPr bwMode="auto">
              <a:xfrm>
                <a:off x="2431"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1" name="Rectangle 153"/>
              <p:cNvSpPr>
                <a:spLocks noChangeArrowheads="1"/>
              </p:cNvSpPr>
              <p:nvPr/>
            </p:nvSpPr>
            <p:spPr bwMode="auto">
              <a:xfrm>
                <a:off x="2434" y="1135"/>
                <a:ext cx="2"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2" name="Rectangle 154"/>
              <p:cNvSpPr>
                <a:spLocks noChangeArrowheads="1"/>
              </p:cNvSpPr>
              <p:nvPr/>
            </p:nvSpPr>
            <p:spPr bwMode="auto">
              <a:xfrm>
                <a:off x="2436" y="1135"/>
                <a:ext cx="6"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3" name="Rectangle 155"/>
              <p:cNvSpPr>
                <a:spLocks noChangeArrowheads="1"/>
              </p:cNvSpPr>
              <p:nvPr/>
            </p:nvSpPr>
            <p:spPr bwMode="auto">
              <a:xfrm>
                <a:off x="2442"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4" name="Rectangle 156"/>
              <p:cNvSpPr>
                <a:spLocks noChangeArrowheads="1"/>
              </p:cNvSpPr>
              <p:nvPr/>
            </p:nvSpPr>
            <p:spPr bwMode="auto">
              <a:xfrm>
                <a:off x="2445" y="1135"/>
                <a:ext cx="3"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5" name="Rectangle 157"/>
              <p:cNvSpPr>
                <a:spLocks noChangeArrowheads="1"/>
              </p:cNvSpPr>
              <p:nvPr/>
            </p:nvSpPr>
            <p:spPr bwMode="auto">
              <a:xfrm>
                <a:off x="2448"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6" name="Rectangle 158"/>
              <p:cNvSpPr>
                <a:spLocks noChangeArrowheads="1"/>
              </p:cNvSpPr>
              <p:nvPr/>
            </p:nvSpPr>
            <p:spPr bwMode="auto">
              <a:xfrm>
                <a:off x="2451"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7" name="Rectangle 159"/>
              <p:cNvSpPr>
                <a:spLocks noChangeArrowheads="1"/>
              </p:cNvSpPr>
              <p:nvPr/>
            </p:nvSpPr>
            <p:spPr bwMode="auto">
              <a:xfrm>
                <a:off x="2454"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8" name="Rectangle 160"/>
              <p:cNvSpPr>
                <a:spLocks noChangeArrowheads="1"/>
              </p:cNvSpPr>
              <p:nvPr/>
            </p:nvSpPr>
            <p:spPr bwMode="auto">
              <a:xfrm>
                <a:off x="2457" y="1135"/>
                <a:ext cx="2"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69" name="Rectangle 161"/>
              <p:cNvSpPr>
                <a:spLocks noChangeArrowheads="1"/>
              </p:cNvSpPr>
              <p:nvPr/>
            </p:nvSpPr>
            <p:spPr bwMode="auto">
              <a:xfrm>
                <a:off x="2459" y="1135"/>
                <a:ext cx="3"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0" name="Rectangle 162"/>
              <p:cNvSpPr>
                <a:spLocks noChangeArrowheads="1"/>
              </p:cNvSpPr>
              <p:nvPr/>
            </p:nvSpPr>
            <p:spPr bwMode="auto">
              <a:xfrm>
                <a:off x="2462" y="1135"/>
                <a:ext cx="9"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1" name="Rectangle 163"/>
              <p:cNvSpPr>
                <a:spLocks noChangeArrowheads="1"/>
              </p:cNvSpPr>
              <p:nvPr/>
            </p:nvSpPr>
            <p:spPr bwMode="auto">
              <a:xfrm>
                <a:off x="2471"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2" name="Rectangle 164"/>
              <p:cNvSpPr>
                <a:spLocks noChangeArrowheads="1"/>
              </p:cNvSpPr>
              <p:nvPr/>
            </p:nvSpPr>
            <p:spPr bwMode="auto">
              <a:xfrm>
                <a:off x="2480" y="1135"/>
                <a:ext cx="17"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3" name="Rectangle 165"/>
              <p:cNvSpPr>
                <a:spLocks noChangeArrowheads="1"/>
              </p:cNvSpPr>
              <p:nvPr/>
            </p:nvSpPr>
            <p:spPr bwMode="auto">
              <a:xfrm>
                <a:off x="2497"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4" name="Rectangle 166"/>
              <p:cNvSpPr>
                <a:spLocks noChangeArrowheads="1"/>
              </p:cNvSpPr>
              <p:nvPr/>
            </p:nvSpPr>
            <p:spPr bwMode="auto">
              <a:xfrm>
                <a:off x="2506" y="1135"/>
                <a:ext cx="5"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5" name="Rectangle 167"/>
              <p:cNvSpPr>
                <a:spLocks noChangeArrowheads="1"/>
              </p:cNvSpPr>
              <p:nvPr/>
            </p:nvSpPr>
            <p:spPr bwMode="auto">
              <a:xfrm>
                <a:off x="2511" y="1135"/>
                <a:ext cx="6"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6" name="Rectangle 168"/>
              <p:cNvSpPr>
                <a:spLocks noChangeArrowheads="1"/>
              </p:cNvSpPr>
              <p:nvPr/>
            </p:nvSpPr>
            <p:spPr bwMode="auto">
              <a:xfrm>
                <a:off x="2517" y="1135"/>
                <a:ext cx="3"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7" name="Rectangle 169"/>
              <p:cNvSpPr>
                <a:spLocks noChangeArrowheads="1"/>
              </p:cNvSpPr>
              <p:nvPr/>
            </p:nvSpPr>
            <p:spPr bwMode="auto">
              <a:xfrm>
                <a:off x="2520"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8" name="Rectangle 170"/>
              <p:cNvSpPr>
                <a:spLocks noChangeArrowheads="1"/>
              </p:cNvSpPr>
              <p:nvPr/>
            </p:nvSpPr>
            <p:spPr bwMode="auto">
              <a:xfrm>
                <a:off x="2523"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79" name="Rectangle 171"/>
              <p:cNvSpPr>
                <a:spLocks noChangeArrowheads="1"/>
              </p:cNvSpPr>
              <p:nvPr/>
            </p:nvSpPr>
            <p:spPr bwMode="auto">
              <a:xfrm>
                <a:off x="2526"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0" name="Rectangle 172"/>
              <p:cNvSpPr>
                <a:spLocks noChangeArrowheads="1"/>
              </p:cNvSpPr>
              <p:nvPr/>
            </p:nvSpPr>
            <p:spPr bwMode="auto">
              <a:xfrm>
                <a:off x="2529" y="1135"/>
                <a:ext cx="2"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1" name="Rectangle 173"/>
              <p:cNvSpPr>
                <a:spLocks noChangeArrowheads="1"/>
              </p:cNvSpPr>
              <p:nvPr/>
            </p:nvSpPr>
            <p:spPr bwMode="auto">
              <a:xfrm>
                <a:off x="2531"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2" name="Rectangle 174"/>
              <p:cNvSpPr>
                <a:spLocks noChangeArrowheads="1"/>
              </p:cNvSpPr>
              <p:nvPr/>
            </p:nvSpPr>
            <p:spPr bwMode="auto">
              <a:xfrm>
                <a:off x="2534" y="1135"/>
                <a:ext cx="3"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3" name="Rectangle 175"/>
              <p:cNvSpPr>
                <a:spLocks noChangeArrowheads="1"/>
              </p:cNvSpPr>
              <p:nvPr/>
            </p:nvSpPr>
            <p:spPr bwMode="auto">
              <a:xfrm>
                <a:off x="2537" y="1135"/>
                <a:ext cx="3"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4" name="Rectangle 176"/>
              <p:cNvSpPr>
                <a:spLocks noChangeArrowheads="1"/>
              </p:cNvSpPr>
              <p:nvPr/>
            </p:nvSpPr>
            <p:spPr bwMode="auto">
              <a:xfrm>
                <a:off x="2540" y="1135"/>
                <a:ext cx="3" cy="2431"/>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5" name="Rectangle 177"/>
              <p:cNvSpPr>
                <a:spLocks noChangeArrowheads="1"/>
              </p:cNvSpPr>
              <p:nvPr/>
            </p:nvSpPr>
            <p:spPr bwMode="auto">
              <a:xfrm>
                <a:off x="2543"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6" name="Rectangle 178"/>
              <p:cNvSpPr>
                <a:spLocks noChangeArrowheads="1"/>
              </p:cNvSpPr>
              <p:nvPr/>
            </p:nvSpPr>
            <p:spPr bwMode="auto">
              <a:xfrm>
                <a:off x="2546" y="1135"/>
                <a:ext cx="3"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7" name="Rectangle 179"/>
              <p:cNvSpPr>
                <a:spLocks noChangeArrowheads="1"/>
              </p:cNvSpPr>
              <p:nvPr/>
            </p:nvSpPr>
            <p:spPr bwMode="auto">
              <a:xfrm>
                <a:off x="2549"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8" name="Rectangle 180"/>
              <p:cNvSpPr>
                <a:spLocks noChangeArrowheads="1"/>
              </p:cNvSpPr>
              <p:nvPr/>
            </p:nvSpPr>
            <p:spPr bwMode="auto">
              <a:xfrm>
                <a:off x="2552" y="1135"/>
                <a:ext cx="2" cy="2431"/>
              </a:xfrm>
              <a:prstGeom prst="rect">
                <a:avLst/>
              </a:prstGeom>
              <a:solidFill>
                <a:srgbClr val="F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89" name="Rectangle 181"/>
              <p:cNvSpPr>
                <a:spLocks noChangeArrowheads="1"/>
              </p:cNvSpPr>
              <p:nvPr/>
            </p:nvSpPr>
            <p:spPr bwMode="auto">
              <a:xfrm>
                <a:off x="2554"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0" name="Rectangle 182"/>
              <p:cNvSpPr>
                <a:spLocks noChangeArrowheads="1"/>
              </p:cNvSpPr>
              <p:nvPr/>
            </p:nvSpPr>
            <p:spPr bwMode="auto">
              <a:xfrm>
                <a:off x="2557" y="1135"/>
                <a:ext cx="3"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1" name="Rectangle 183"/>
              <p:cNvSpPr>
                <a:spLocks noChangeArrowheads="1"/>
              </p:cNvSpPr>
              <p:nvPr/>
            </p:nvSpPr>
            <p:spPr bwMode="auto">
              <a:xfrm>
                <a:off x="256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2" name="Rectangle 184"/>
              <p:cNvSpPr>
                <a:spLocks noChangeArrowheads="1"/>
              </p:cNvSpPr>
              <p:nvPr/>
            </p:nvSpPr>
            <p:spPr bwMode="auto">
              <a:xfrm>
                <a:off x="2563" y="1135"/>
                <a:ext cx="3" cy="2431"/>
              </a:xfrm>
              <a:prstGeom prst="rect">
                <a:avLst/>
              </a:prstGeom>
              <a:solidFill>
                <a:srgbClr val="E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3" name="Rectangle 185"/>
              <p:cNvSpPr>
                <a:spLocks noChangeArrowheads="1"/>
              </p:cNvSpPr>
              <p:nvPr/>
            </p:nvSpPr>
            <p:spPr bwMode="auto">
              <a:xfrm>
                <a:off x="2566" y="1135"/>
                <a:ext cx="3"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4" name="Rectangle 186"/>
              <p:cNvSpPr>
                <a:spLocks noChangeArrowheads="1"/>
              </p:cNvSpPr>
              <p:nvPr/>
            </p:nvSpPr>
            <p:spPr bwMode="auto">
              <a:xfrm>
                <a:off x="2569"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5" name="Rectangle 187"/>
              <p:cNvSpPr>
                <a:spLocks noChangeArrowheads="1"/>
              </p:cNvSpPr>
              <p:nvPr/>
            </p:nvSpPr>
            <p:spPr bwMode="auto">
              <a:xfrm>
                <a:off x="2572" y="1135"/>
                <a:ext cx="3"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6" name="Rectangle 188"/>
              <p:cNvSpPr>
                <a:spLocks noChangeArrowheads="1"/>
              </p:cNvSpPr>
              <p:nvPr/>
            </p:nvSpPr>
            <p:spPr bwMode="auto">
              <a:xfrm>
                <a:off x="2575" y="1135"/>
                <a:ext cx="5"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7" name="Rectangle 189"/>
              <p:cNvSpPr>
                <a:spLocks noChangeArrowheads="1"/>
              </p:cNvSpPr>
              <p:nvPr/>
            </p:nvSpPr>
            <p:spPr bwMode="auto">
              <a:xfrm>
                <a:off x="2580"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8" name="Rectangle 190"/>
              <p:cNvSpPr>
                <a:spLocks noChangeArrowheads="1"/>
              </p:cNvSpPr>
              <p:nvPr/>
            </p:nvSpPr>
            <p:spPr bwMode="auto">
              <a:xfrm>
                <a:off x="2583" y="1135"/>
                <a:ext cx="9"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5999" name="Rectangle 191"/>
              <p:cNvSpPr>
                <a:spLocks noChangeArrowheads="1"/>
              </p:cNvSpPr>
              <p:nvPr/>
            </p:nvSpPr>
            <p:spPr bwMode="auto">
              <a:xfrm>
                <a:off x="2592" y="1135"/>
                <a:ext cx="11"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0" name="Rectangle 192"/>
              <p:cNvSpPr>
                <a:spLocks noChangeArrowheads="1"/>
              </p:cNvSpPr>
              <p:nvPr/>
            </p:nvSpPr>
            <p:spPr bwMode="auto">
              <a:xfrm>
                <a:off x="2603"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1" name="Rectangle 193"/>
              <p:cNvSpPr>
                <a:spLocks noChangeArrowheads="1"/>
              </p:cNvSpPr>
              <p:nvPr/>
            </p:nvSpPr>
            <p:spPr bwMode="auto">
              <a:xfrm>
                <a:off x="2368"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003" name="Rectangle 195"/>
            <p:cNvSpPr>
              <a:spLocks noChangeArrowheads="1"/>
            </p:cNvSpPr>
            <p:nvPr/>
          </p:nvSpPr>
          <p:spPr bwMode="auto">
            <a:xfrm rot="5400000">
              <a:off x="3549617" y="3419498"/>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04" name="Rectangle 196"/>
            <p:cNvSpPr>
              <a:spLocks noChangeArrowheads="1"/>
            </p:cNvSpPr>
            <p:nvPr/>
          </p:nvSpPr>
          <p:spPr bwMode="auto">
            <a:xfrm>
              <a:off x="3733767"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075" name="Group 267"/>
            <p:cNvGrpSpPr>
              <a:grpSpLocks/>
            </p:cNvGrpSpPr>
            <p:nvPr/>
          </p:nvGrpSpPr>
          <p:grpSpPr bwMode="auto">
            <a:xfrm>
              <a:off x="2087530" y="1846286"/>
              <a:ext cx="461963" cy="1041400"/>
              <a:chOff x="1405" y="1135"/>
              <a:chExt cx="291" cy="656"/>
            </a:xfrm>
          </p:grpSpPr>
          <p:sp>
            <p:nvSpPr>
              <p:cNvPr id="376005" name="Rectangle 197"/>
              <p:cNvSpPr>
                <a:spLocks noChangeArrowheads="1"/>
              </p:cNvSpPr>
              <p:nvPr/>
            </p:nvSpPr>
            <p:spPr bwMode="auto">
              <a:xfrm>
                <a:off x="1405" y="1135"/>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6" name="Rectangle 198"/>
              <p:cNvSpPr>
                <a:spLocks noChangeArrowheads="1"/>
              </p:cNvSpPr>
              <p:nvPr/>
            </p:nvSpPr>
            <p:spPr bwMode="auto">
              <a:xfrm>
                <a:off x="1414"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7" name="Rectangle 199"/>
              <p:cNvSpPr>
                <a:spLocks noChangeArrowheads="1"/>
              </p:cNvSpPr>
              <p:nvPr/>
            </p:nvSpPr>
            <p:spPr bwMode="auto">
              <a:xfrm>
                <a:off x="1423" y="1135"/>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8" name="Rectangle 200"/>
              <p:cNvSpPr>
                <a:spLocks noChangeArrowheads="1"/>
              </p:cNvSpPr>
              <p:nvPr/>
            </p:nvSpPr>
            <p:spPr bwMode="auto">
              <a:xfrm>
                <a:off x="1428" y="1135"/>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09" name="Rectangle 201"/>
              <p:cNvSpPr>
                <a:spLocks noChangeArrowheads="1"/>
              </p:cNvSpPr>
              <p:nvPr/>
            </p:nvSpPr>
            <p:spPr bwMode="auto">
              <a:xfrm>
                <a:off x="1431" y="1135"/>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0" name="Rectangle 202"/>
              <p:cNvSpPr>
                <a:spLocks noChangeArrowheads="1"/>
              </p:cNvSpPr>
              <p:nvPr/>
            </p:nvSpPr>
            <p:spPr bwMode="auto">
              <a:xfrm>
                <a:off x="1437" y="1135"/>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1" name="Rectangle 203"/>
              <p:cNvSpPr>
                <a:spLocks noChangeArrowheads="1"/>
              </p:cNvSpPr>
              <p:nvPr/>
            </p:nvSpPr>
            <p:spPr bwMode="auto">
              <a:xfrm>
                <a:off x="1443"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2" name="Rectangle 204"/>
              <p:cNvSpPr>
                <a:spLocks noChangeArrowheads="1"/>
              </p:cNvSpPr>
              <p:nvPr/>
            </p:nvSpPr>
            <p:spPr bwMode="auto">
              <a:xfrm>
                <a:off x="1446" y="1135"/>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3" name="Rectangle 205"/>
              <p:cNvSpPr>
                <a:spLocks noChangeArrowheads="1"/>
              </p:cNvSpPr>
              <p:nvPr/>
            </p:nvSpPr>
            <p:spPr bwMode="auto">
              <a:xfrm>
                <a:off x="1449" y="1135"/>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4" name="Rectangle 206"/>
              <p:cNvSpPr>
                <a:spLocks noChangeArrowheads="1"/>
              </p:cNvSpPr>
              <p:nvPr/>
            </p:nvSpPr>
            <p:spPr bwMode="auto">
              <a:xfrm>
                <a:off x="1451"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5" name="Rectangle 207"/>
              <p:cNvSpPr>
                <a:spLocks noChangeArrowheads="1"/>
              </p:cNvSpPr>
              <p:nvPr/>
            </p:nvSpPr>
            <p:spPr bwMode="auto">
              <a:xfrm>
                <a:off x="1454" y="1135"/>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6" name="Rectangle 208"/>
              <p:cNvSpPr>
                <a:spLocks noChangeArrowheads="1"/>
              </p:cNvSpPr>
              <p:nvPr/>
            </p:nvSpPr>
            <p:spPr bwMode="auto">
              <a:xfrm>
                <a:off x="1457" y="1135"/>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7" name="Rectangle 209"/>
              <p:cNvSpPr>
                <a:spLocks noChangeArrowheads="1"/>
              </p:cNvSpPr>
              <p:nvPr/>
            </p:nvSpPr>
            <p:spPr bwMode="auto">
              <a:xfrm>
                <a:off x="1460"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8" name="Rectangle 210"/>
              <p:cNvSpPr>
                <a:spLocks noChangeArrowheads="1"/>
              </p:cNvSpPr>
              <p:nvPr/>
            </p:nvSpPr>
            <p:spPr bwMode="auto">
              <a:xfrm>
                <a:off x="1463" y="1135"/>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19" name="Rectangle 211"/>
              <p:cNvSpPr>
                <a:spLocks noChangeArrowheads="1"/>
              </p:cNvSpPr>
              <p:nvPr/>
            </p:nvSpPr>
            <p:spPr bwMode="auto">
              <a:xfrm>
                <a:off x="1469" y="1135"/>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0" name="Rectangle 212"/>
              <p:cNvSpPr>
                <a:spLocks noChangeArrowheads="1"/>
              </p:cNvSpPr>
              <p:nvPr/>
            </p:nvSpPr>
            <p:spPr bwMode="auto">
              <a:xfrm>
                <a:off x="1472"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1" name="Rectangle 213"/>
              <p:cNvSpPr>
                <a:spLocks noChangeArrowheads="1"/>
              </p:cNvSpPr>
              <p:nvPr/>
            </p:nvSpPr>
            <p:spPr bwMode="auto">
              <a:xfrm>
                <a:off x="1475" y="1135"/>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2" name="Rectangle 214"/>
              <p:cNvSpPr>
                <a:spLocks noChangeArrowheads="1"/>
              </p:cNvSpPr>
              <p:nvPr/>
            </p:nvSpPr>
            <p:spPr bwMode="auto">
              <a:xfrm>
                <a:off x="1477"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3" name="Rectangle 215"/>
              <p:cNvSpPr>
                <a:spLocks noChangeArrowheads="1"/>
              </p:cNvSpPr>
              <p:nvPr/>
            </p:nvSpPr>
            <p:spPr bwMode="auto">
              <a:xfrm>
                <a:off x="1480"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4" name="Rectangle 216"/>
              <p:cNvSpPr>
                <a:spLocks noChangeArrowheads="1"/>
              </p:cNvSpPr>
              <p:nvPr/>
            </p:nvSpPr>
            <p:spPr bwMode="auto">
              <a:xfrm>
                <a:off x="1483" y="1135"/>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5" name="Rectangle 217"/>
              <p:cNvSpPr>
                <a:spLocks noChangeArrowheads="1"/>
              </p:cNvSpPr>
              <p:nvPr/>
            </p:nvSpPr>
            <p:spPr bwMode="auto">
              <a:xfrm>
                <a:off x="148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6" name="Rectangle 218"/>
              <p:cNvSpPr>
                <a:spLocks noChangeArrowheads="1"/>
              </p:cNvSpPr>
              <p:nvPr/>
            </p:nvSpPr>
            <p:spPr bwMode="auto">
              <a:xfrm>
                <a:off x="1489" y="1135"/>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7" name="Rectangle 219"/>
              <p:cNvSpPr>
                <a:spLocks noChangeArrowheads="1"/>
              </p:cNvSpPr>
              <p:nvPr/>
            </p:nvSpPr>
            <p:spPr bwMode="auto">
              <a:xfrm>
                <a:off x="1492"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8" name="Rectangle 220"/>
              <p:cNvSpPr>
                <a:spLocks noChangeArrowheads="1"/>
              </p:cNvSpPr>
              <p:nvPr/>
            </p:nvSpPr>
            <p:spPr bwMode="auto">
              <a:xfrm>
                <a:off x="1495"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29" name="Rectangle 221"/>
              <p:cNvSpPr>
                <a:spLocks noChangeArrowheads="1"/>
              </p:cNvSpPr>
              <p:nvPr/>
            </p:nvSpPr>
            <p:spPr bwMode="auto">
              <a:xfrm>
                <a:off x="1498" y="1135"/>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0" name="Rectangle 222"/>
              <p:cNvSpPr>
                <a:spLocks noChangeArrowheads="1"/>
              </p:cNvSpPr>
              <p:nvPr/>
            </p:nvSpPr>
            <p:spPr bwMode="auto">
              <a:xfrm>
                <a:off x="1500"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1" name="Rectangle 223"/>
              <p:cNvSpPr>
                <a:spLocks noChangeArrowheads="1"/>
              </p:cNvSpPr>
              <p:nvPr/>
            </p:nvSpPr>
            <p:spPr bwMode="auto">
              <a:xfrm>
                <a:off x="1503" y="1135"/>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2" name="Rectangle 224"/>
              <p:cNvSpPr>
                <a:spLocks noChangeArrowheads="1"/>
              </p:cNvSpPr>
              <p:nvPr/>
            </p:nvSpPr>
            <p:spPr bwMode="auto">
              <a:xfrm>
                <a:off x="1509" y="1135"/>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3" name="Rectangle 225"/>
              <p:cNvSpPr>
                <a:spLocks noChangeArrowheads="1"/>
              </p:cNvSpPr>
              <p:nvPr/>
            </p:nvSpPr>
            <p:spPr bwMode="auto">
              <a:xfrm>
                <a:off x="1515"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4" name="Rectangle 226"/>
              <p:cNvSpPr>
                <a:spLocks noChangeArrowheads="1"/>
              </p:cNvSpPr>
              <p:nvPr/>
            </p:nvSpPr>
            <p:spPr bwMode="auto">
              <a:xfrm>
                <a:off x="1518" y="1135"/>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5" name="Rectangle 227"/>
              <p:cNvSpPr>
                <a:spLocks noChangeArrowheads="1"/>
              </p:cNvSpPr>
              <p:nvPr/>
            </p:nvSpPr>
            <p:spPr bwMode="auto">
              <a:xfrm>
                <a:off x="1523" y="1135"/>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6" name="Rectangle 228"/>
              <p:cNvSpPr>
                <a:spLocks noChangeArrowheads="1"/>
              </p:cNvSpPr>
              <p:nvPr/>
            </p:nvSpPr>
            <p:spPr bwMode="auto">
              <a:xfrm>
                <a:off x="1526" y="1135"/>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7" name="Rectangle 229"/>
              <p:cNvSpPr>
                <a:spLocks noChangeArrowheads="1"/>
              </p:cNvSpPr>
              <p:nvPr/>
            </p:nvSpPr>
            <p:spPr bwMode="auto">
              <a:xfrm>
                <a:off x="1535"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8" name="Rectangle 230"/>
              <p:cNvSpPr>
                <a:spLocks noChangeArrowheads="1"/>
              </p:cNvSpPr>
              <p:nvPr/>
            </p:nvSpPr>
            <p:spPr bwMode="auto">
              <a:xfrm>
                <a:off x="1544" y="1135"/>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39" name="Rectangle 231"/>
              <p:cNvSpPr>
                <a:spLocks noChangeArrowheads="1"/>
              </p:cNvSpPr>
              <p:nvPr/>
            </p:nvSpPr>
            <p:spPr bwMode="auto">
              <a:xfrm>
                <a:off x="1558"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0" name="Rectangle 232"/>
              <p:cNvSpPr>
                <a:spLocks noChangeArrowheads="1"/>
              </p:cNvSpPr>
              <p:nvPr/>
            </p:nvSpPr>
            <p:spPr bwMode="auto">
              <a:xfrm>
                <a:off x="1567" y="1135"/>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1" name="Rectangle 233"/>
              <p:cNvSpPr>
                <a:spLocks noChangeArrowheads="1"/>
              </p:cNvSpPr>
              <p:nvPr/>
            </p:nvSpPr>
            <p:spPr bwMode="auto">
              <a:xfrm>
                <a:off x="1575" y="1135"/>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2" name="Rectangle 234"/>
              <p:cNvSpPr>
                <a:spLocks noChangeArrowheads="1"/>
              </p:cNvSpPr>
              <p:nvPr/>
            </p:nvSpPr>
            <p:spPr bwMode="auto">
              <a:xfrm>
                <a:off x="1581" y="1135"/>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3" name="Rectangle 235"/>
              <p:cNvSpPr>
                <a:spLocks noChangeArrowheads="1"/>
              </p:cNvSpPr>
              <p:nvPr/>
            </p:nvSpPr>
            <p:spPr bwMode="auto">
              <a:xfrm>
                <a:off x="1587"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4" name="Rectangle 236"/>
              <p:cNvSpPr>
                <a:spLocks noChangeArrowheads="1"/>
              </p:cNvSpPr>
              <p:nvPr/>
            </p:nvSpPr>
            <p:spPr bwMode="auto">
              <a:xfrm>
                <a:off x="1590" y="1135"/>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5" name="Rectangle 237"/>
              <p:cNvSpPr>
                <a:spLocks noChangeArrowheads="1"/>
              </p:cNvSpPr>
              <p:nvPr/>
            </p:nvSpPr>
            <p:spPr bwMode="auto">
              <a:xfrm>
                <a:off x="1593" y="1135"/>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6" name="Rectangle 238"/>
              <p:cNvSpPr>
                <a:spLocks noChangeArrowheads="1"/>
              </p:cNvSpPr>
              <p:nvPr/>
            </p:nvSpPr>
            <p:spPr bwMode="auto">
              <a:xfrm>
                <a:off x="1595" y="1135"/>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7" name="Rectangle 239"/>
              <p:cNvSpPr>
                <a:spLocks noChangeArrowheads="1"/>
              </p:cNvSpPr>
              <p:nvPr/>
            </p:nvSpPr>
            <p:spPr bwMode="auto">
              <a:xfrm>
                <a:off x="1598"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8" name="Rectangle 240"/>
              <p:cNvSpPr>
                <a:spLocks noChangeArrowheads="1"/>
              </p:cNvSpPr>
              <p:nvPr/>
            </p:nvSpPr>
            <p:spPr bwMode="auto">
              <a:xfrm>
                <a:off x="1601" y="1135"/>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49" name="Rectangle 241"/>
              <p:cNvSpPr>
                <a:spLocks noChangeArrowheads="1"/>
              </p:cNvSpPr>
              <p:nvPr/>
            </p:nvSpPr>
            <p:spPr bwMode="auto">
              <a:xfrm>
                <a:off x="1604" y="1135"/>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0" name="Rectangle 242"/>
              <p:cNvSpPr>
                <a:spLocks noChangeArrowheads="1"/>
              </p:cNvSpPr>
              <p:nvPr/>
            </p:nvSpPr>
            <p:spPr bwMode="auto">
              <a:xfrm>
                <a:off x="1607"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1" name="Rectangle 243"/>
              <p:cNvSpPr>
                <a:spLocks noChangeArrowheads="1"/>
              </p:cNvSpPr>
              <p:nvPr/>
            </p:nvSpPr>
            <p:spPr bwMode="auto">
              <a:xfrm>
                <a:off x="1610"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2" name="Rectangle 244"/>
              <p:cNvSpPr>
                <a:spLocks noChangeArrowheads="1"/>
              </p:cNvSpPr>
              <p:nvPr/>
            </p:nvSpPr>
            <p:spPr bwMode="auto">
              <a:xfrm>
                <a:off x="1613" y="1135"/>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3" name="Rectangle 245"/>
              <p:cNvSpPr>
                <a:spLocks noChangeArrowheads="1"/>
              </p:cNvSpPr>
              <p:nvPr/>
            </p:nvSpPr>
            <p:spPr bwMode="auto">
              <a:xfrm>
                <a:off x="161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4" name="Rectangle 246"/>
              <p:cNvSpPr>
                <a:spLocks noChangeArrowheads="1"/>
              </p:cNvSpPr>
              <p:nvPr/>
            </p:nvSpPr>
            <p:spPr bwMode="auto">
              <a:xfrm>
                <a:off x="1619" y="1135"/>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5" name="Rectangle 247"/>
              <p:cNvSpPr>
                <a:spLocks noChangeArrowheads="1"/>
              </p:cNvSpPr>
              <p:nvPr/>
            </p:nvSpPr>
            <p:spPr bwMode="auto">
              <a:xfrm>
                <a:off x="1621"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6" name="Rectangle 248"/>
              <p:cNvSpPr>
                <a:spLocks noChangeArrowheads="1"/>
              </p:cNvSpPr>
              <p:nvPr/>
            </p:nvSpPr>
            <p:spPr bwMode="auto">
              <a:xfrm>
                <a:off x="1624"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7" name="Rectangle 249"/>
              <p:cNvSpPr>
                <a:spLocks noChangeArrowheads="1"/>
              </p:cNvSpPr>
              <p:nvPr/>
            </p:nvSpPr>
            <p:spPr bwMode="auto">
              <a:xfrm>
                <a:off x="1627" y="1135"/>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8" name="Rectangle 250"/>
              <p:cNvSpPr>
                <a:spLocks noChangeArrowheads="1"/>
              </p:cNvSpPr>
              <p:nvPr/>
            </p:nvSpPr>
            <p:spPr bwMode="auto">
              <a:xfrm>
                <a:off x="1630"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59" name="Rectangle 251"/>
              <p:cNvSpPr>
                <a:spLocks noChangeArrowheads="1"/>
              </p:cNvSpPr>
              <p:nvPr/>
            </p:nvSpPr>
            <p:spPr bwMode="auto">
              <a:xfrm>
                <a:off x="1633" y="1135"/>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0" name="Rectangle 252"/>
              <p:cNvSpPr>
                <a:spLocks noChangeArrowheads="1"/>
              </p:cNvSpPr>
              <p:nvPr/>
            </p:nvSpPr>
            <p:spPr bwMode="auto">
              <a:xfrm>
                <a:off x="1636" y="1135"/>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1" name="Rectangle 253"/>
              <p:cNvSpPr>
                <a:spLocks noChangeArrowheads="1"/>
              </p:cNvSpPr>
              <p:nvPr/>
            </p:nvSpPr>
            <p:spPr bwMode="auto">
              <a:xfrm>
                <a:off x="1639"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2" name="Rectangle 254"/>
              <p:cNvSpPr>
                <a:spLocks noChangeArrowheads="1"/>
              </p:cNvSpPr>
              <p:nvPr/>
            </p:nvSpPr>
            <p:spPr bwMode="auto">
              <a:xfrm>
                <a:off x="1642" y="1135"/>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3" name="Rectangle 255"/>
              <p:cNvSpPr>
                <a:spLocks noChangeArrowheads="1"/>
              </p:cNvSpPr>
              <p:nvPr/>
            </p:nvSpPr>
            <p:spPr bwMode="auto">
              <a:xfrm>
                <a:off x="1644" y="1135"/>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4" name="Rectangle 256"/>
              <p:cNvSpPr>
                <a:spLocks noChangeArrowheads="1"/>
              </p:cNvSpPr>
              <p:nvPr/>
            </p:nvSpPr>
            <p:spPr bwMode="auto">
              <a:xfrm>
                <a:off x="1647" y="1135"/>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5" name="Rectangle 257"/>
              <p:cNvSpPr>
                <a:spLocks noChangeArrowheads="1"/>
              </p:cNvSpPr>
              <p:nvPr/>
            </p:nvSpPr>
            <p:spPr bwMode="auto">
              <a:xfrm>
                <a:off x="1650"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6" name="Rectangle 258"/>
              <p:cNvSpPr>
                <a:spLocks noChangeArrowheads="1"/>
              </p:cNvSpPr>
              <p:nvPr/>
            </p:nvSpPr>
            <p:spPr bwMode="auto">
              <a:xfrm>
                <a:off x="1653" y="1135"/>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7" name="Rectangle 259"/>
              <p:cNvSpPr>
                <a:spLocks noChangeArrowheads="1"/>
              </p:cNvSpPr>
              <p:nvPr/>
            </p:nvSpPr>
            <p:spPr bwMode="auto">
              <a:xfrm>
                <a:off x="1659"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8" name="Rectangle 260"/>
              <p:cNvSpPr>
                <a:spLocks noChangeArrowheads="1"/>
              </p:cNvSpPr>
              <p:nvPr/>
            </p:nvSpPr>
            <p:spPr bwMode="auto">
              <a:xfrm>
                <a:off x="1662" y="1135"/>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69" name="Rectangle 261"/>
              <p:cNvSpPr>
                <a:spLocks noChangeArrowheads="1"/>
              </p:cNvSpPr>
              <p:nvPr/>
            </p:nvSpPr>
            <p:spPr bwMode="auto">
              <a:xfrm>
                <a:off x="1667" y="1135"/>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0" name="Rectangle 262"/>
              <p:cNvSpPr>
                <a:spLocks noChangeArrowheads="1"/>
              </p:cNvSpPr>
              <p:nvPr/>
            </p:nvSpPr>
            <p:spPr bwMode="auto">
              <a:xfrm>
                <a:off x="1670" y="1135"/>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1" name="Rectangle 263"/>
              <p:cNvSpPr>
                <a:spLocks noChangeArrowheads="1"/>
              </p:cNvSpPr>
              <p:nvPr/>
            </p:nvSpPr>
            <p:spPr bwMode="auto">
              <a:xfrm>
                <a:off x="1676" y="1135"/>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2" name="Rectangle 264"/>
              <p:cNvSpPr>
                <a:spLocks noChangeArrowheads="1"/>
              </p:cNvSpPr>
              <p:nvPr/>
            </p:nvSpPr>
            <p:spPr bwMode="auto">
              <a:xfrm>
                <a:off x="1679"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3" name="Rectangle 265"/>
              <p:cNvSpPr>
                <a:spLocks noChangeArrowheads="1"/>
              </p:cNvSpPr>
              <p:nvPr/>
            </p:nvSpPr>
            <p:spPr bwMode="auto">
              <a:xfrm>
                <a:off x="1688" y="1135"/>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4" name="Rectangle 266"/>
              <p:cNvSpPr>
                <a:spLocks noChangeArrowheads="1"/>
              </p:cNvSpPr>
              <p:nvPr/>
            </p:nvSpPr>
            <p:spPr bwMode="auto">
              <a:xfrm>
                <a:off x="1408" y="1137"/>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076" name="Rectangle 268"/>
            <p:cNvSpPr>
              <a:spLocks noChangeArrowheads="1"/>
            </p:cNvSpPr>
            <p:nvPr/>
          </p:nvSpPr>
          <p:spPr bwMode="auto">
            <a:xfrm rot="5400000">
              <a:off x="2084355" y="2173311"/>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77" name="Freeform 269"/>
            <p:cNvSpPr>
              <a:spLocks noEditPoints="1"/>
            </p:cNvSpPr>
            <p:nvPr/>
          </p:nvSpPr>
          <p:spPr bwMode="auto">
            <a:xfrm>
              <a:off x="1406492" y="2238398"/>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8" name="Freeform 270"/>
            <p:cNvSpPr>
              <a:spLocks noEditPoints="1"/>
            </p:cNvSpPr>
            <p:nvPr/>
          </p:nvSpPr>
          <p:spPr bwMode="auto">
            <a:xfrm>
              <a:off x="2549492" y="2313011"/>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79" name="Freeform 271"/>
            <p:cNvSpPr>
              <a:spLocks noEditPoints="1"/>
            </p:cNvSpPr>
            <p:nvPr/>
          </p:nvSpPr>
          <p:spPr bwMode="auto">
            <a:xfrm>
              <a:off x="3997292" y="2878161"/>
              <a:ext cx="2895600" cy="166688"/>
            </a:xfrm>
            <a:custGeom>
              <a:avLst/>
              <a:gdLst/>
              <a:ahLst/>
              <a:cxnLst>
                <a:cxn ang="0">
                  <a:pos x="0" y="35"/>
                </a:cxn>
                <a:cxn ang="0">
                  <a:pos x="1734" y="35"/>
                </a:cxn>
                <a:cxn ang="0">
                  <a:pos x="1734" y="70"/>
                </a:cxn>
                <a:cxn ang="0">
                  <a:pos x="0" y="70"/>
                </a:cxn>
                <a:cxn ang="0">
                  <a:pos x="0" y="35"/>
                </a:cxn>
                <a:cxn ang="0">
                  <a:pos x="1716" y="0"/>
                </a:cxn>
                <a:cxn ang="0">
                  <a:pos x="1824" y="53"/>
                </a:cxn>
                <a:cxn ang="0">
                  <a:pos x="1716" y="105"/>
                </a:cxn>
                <a:cxn ang="0">
                  <a:pos x="1716" y="0"/>
                </a:cxn>
              </a:cxnLst>
              <a:rect l="0" t="0" r="r" b="b"/>
              <a:pathLst>
                <a:path w="1824" h="105">
                  <a:moveTo>
                    <a:pt x="0" y="35"/>
                  </a:moveTo>
                  <a:lnTo>
                    <a:pt x="1734" y="35"/>
                  </a:lnTo>
                  <a:lnTo>
                    <a:pt x="1734" y="70"/>
                  </a:lnTo>
                  <a:lnTo>
                    <a:pt x="0" y="70"/>
                  </a:lnTo>
                  <a:lnTo>
                    <a:pt x="0" y="35"/>
                  </a:lnTo>
                  <a:close/>
                  <a:moveTo>
                    <a:pt x="1716" y="0"/>
                  </a:moveTo>
                  <a:lnTo>
                    <a:pt x="1824" y="53"/>
                  </a:lnTo>
                  <a:lnTo>
                    <a:pt x="1716" y="105"/>
                  </a:lnTo>
                  <a:lnTo>
                    <a:pt x="17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0" name="Rectangle 272"/>
            <p:cNvSpPr>
              <a:spLocks noChangeArrowheads="1"/>
            </p:cNvSpPr>
            <p:nvPr/>
          </p:nvSpPr>
          <p:spPr bwMode="auto">
            <a:xfrm>
              <a:off x="1612867" y="204313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1" name="Rectangle 273"/>
            <p:cNvSpPr>
              <a:spLocks noChangeArrowheads="1"/>
            </p:cNvSpPr>
            <p:nvPr/>
          </p:nvSpPr>
          <p:spPr bwMode="auto">
            <a:xfrm>
              <a:off x="2646330" y="2043136"/>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2" name="Freeform 274"/>
            <p:cNvSpPr>
              <a:spLocks noEditPoints="1"/>
            </p:cNvSpPr>
            <p:nvPr/>
          </p:nvSpPr>
          <p:spPr bwMode="auto">
            <a:xfrm>
              <a:off x="1406492" y="2609873"/>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3" name="Rectangle 275"/>
            <p:cNvSpPr>
              <a:spLocks noChangeArrowheads="1"/>
            </p:cNvSpPr>
            <p:nvPr/>
          </p:nvSpPr>
          <p:spPr bwMode="auto">
            <a:xfrm>
              <a:off x="1493805" y="2438423"/>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084" name="Freeform 276"/>
            <p:cNvSpPr>
              <a:spLocks noEditPoints="1"/>
            </p:cNvSpPr>
            <p:nvPr/>
          </p:nvSpPr>
          <p:spPr bwMode="auto">
            <a:xfrm>
              <a:off x="1406492" y="194153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5" name="Rectangle 277"/>
            <p:cNvSpPr>
              <a:spLocks noChangeArrowheads="1"/>
            </p:cNvSpPr>
            <p:nvPr/>
          </p:nvSpPr>
          <p:spPr bwMode="auto">
            <a:xfrm>
              <a:off x="1612867" y="174468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156" name="Group 348"/>
            <p:cNvGrpSpPr>
              <a:grpSpLocks/>
            </p:cNvGrpSpPr>
            <p:nvPr/>
          </p:nvGrpSpPr>
          <p:grpSpPr bwMode="auto">
            <a:xfrm>
              <a:off x="2087530" y="3181373"/>
              <a:ext cx="461963" cy="1041400"/>
              <a:chOff x="1405" y="1976"/>
              <a:chExt cx="291" cy="656"/>
            </a:xfrm>
          </p:grpSpPr>
          <p:sp>
            <p:nvSpPr>
              <p:cNvPr id="376086" name="Rectangle 278"/>
              <p:cNvSpPr>
                <a:spLocks noChangeArrowheads="1"/>
              </p:cNvSpPr>
              <p:nvPr/>
            </p:nvSpPr>
            <p:spPr bwMode="auto">
              <a:xfrm>
                <a:off x="1405" y="1976"/>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7" name="Rectangle 279"/>
              <p:cNvSpPr>
                <a:spLocks noChangeArrowheads="1"/>
              </p:cNvSpPr>
              <p:nvPr/>
            </p:nvSpPr>
            <p:spPr bwMode="auto">
              <a:xfrm>
                <a:off x="1414"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8" name="Rectangle 280"/>
              <p:cNvSpPr>
                <a:spLocks noChangeArrowheads="1"/>
              </p:cNvSpPr>
              <p:nvPr/>
            </p:nvSpPr>
            <p:spPr bwMode="auto">
              <a:xfrm>
                <a:off x="1423" y="1976"/>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89" name="Rectangle 281"/>
              <p:cNvSpPr>
                <a:spLocks noChangeArrowheads="1"/>
              </p:cNvSpPr>
              <p:nvPr/>
            </p:nvSpPr>
            <p:spPr bwMode="auto">
              <a:xfrm>
                <a:off x="1428" y="1976"/>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0" name="Rectangle 282"/>
              <p:cNvSpPr>
                <a:spLocks noChangeArrowheads="1"/>
              </p:cNvSpPr>
              <p:nvPr/>
            </p:nvSpPr>
            <p:spPr bwMode="auto">
              <a:xfrm>
                <a:off x="1431" y="1976"/>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1" name="Rectangle 283"/>
              <p:cNvSpPr>
                <a:spLocks noChangeArrowheads="1"/>
              </p:cNvSpPr>
              <p:nvPr/>
            </p:nvSpPr>
            <p:spPr bwMode="auto">
              <a:xfrm>
                <a:off x="1437" y="1976"/>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2" name="Rectangle 284"/>
              <p:cNvSpPr>
                <a:spLocks noChangeArrowheads="1"/>
              </p:cNvSpPr>
              <p:nvPr/>
            </p:nvSpPr>
            <p:spPr bwMode="auto">
              <a:xfrm>
                <a:off x="1443"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3" name="Rectangle 285"/>
              <p:cNvSpPr>
                <a:spLocks noChangeArrowheads="1"/>
              </p:cNvSpPr>
              <p:nvPr/>
            </p:nvSpPr>
            <p:spPr bwMode="auto">
              <a:xfrm>
                <a:off x="1446" y="1976"/>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4" name="Rectangle 286"/>
              <p:cNvSpPr>
                <a:spLocks noChangeArrowheads="1"/>
              </p:cNvSpPr>
              <p:nvPr/>
            </p:nvSpPr>
            <p:spPr bwMode="auto">
              <a:xfrm>
                <a:off x="1449" y="1976"/>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5" name="Rectangle 287"/>
              <p:cNvSpPr>
                <a:spLocks noChangeArrowheads="1"/>
              </p:cNvSpPr>
              <p:nvPr/>
            </p:nvSpPr>
            <p:spPr bwMode="auto">
              <a:xfrm>
                <a:off x="1451"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6" name="Rectangle 288"/>
              <p:cNvSpPr>
                <a:spLocks noChangeArrowheads="1"/>
              </p:cNvSpPr>
              <p:nvPr/>
            </p:nvSpPr>
            <p:spPr bwMode="auto">
              <a:xfrm>
                <a:off x="1454" y="1976"/>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7" name="Rectangle 289"/>
              <p:cNvSpPr>
                <a:spLocks noChangeArrowheads="1"/>
              </p:cNvSpPr>
              <p:nvPr/>
            </p:nvSpPr>
            <p:spPr bwMode="auto">
              <a:xfrm>
                <a:off x="1457" y="1976"/>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8" name="Rectangle 290"/>
              <p:cNvSpPr>
                <a:spLocks noChangeArrowheads="1"/>
              </p:cNvSpPr>
              <p:nvPr/>
            </p:nvSpPr>
            <p:spPr bwMode="auto">
              <a:xfrm>
                <a:off x="1460"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099" name="Rectangle 291"/>
              <p:cNvSpPr>
                <a:spLocks noChangeArrowheads="1"/>
              </p:cNvSpPr>
              <p:nvPr/>
            </p:nvSpPr>
            <p:spPr bwMode="auto">
              <a:xfrm>
                <a:off x="1463" y="1976"/>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0" name="Rectangle 292"/>
              <p:cNvSpPr>
                <a:spLocks noChangeArrowheads="1"/>
              </p:cNvSpPr>
              <p:nvPr/>
            </p:nvSpPr>
            <p:spPr bwMode="auto">
              <a:xfrm>
                <a:off x="1469" y="1976"/>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1" name="Rectangle 293"/>
              <p:cNvSpPr>
                <a:spLocks noChangeArrowheads="1"/>
              </p:cNvSpPr>
              <p:nvPr/>
            </p:nvSpPr>
            <p:spPr bwMode="auto">
              <a:xfrm>
                <a:off x="1472"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2" name="Rectangle 294"/>
              <p:cNvSpPr>
                <a:spLocks noChangeArrowheads="1"/>
              </p:cNvSpPr>
              <p:nvPr/>
            </p:nvSpPr>
            <p:spPr bwMode="auto">
              <a:xfrm>
                <a:off x="1475" y="1976"/>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3" name="Rectangle 295"/>
              <p:cNvSpPr>
                <a:spLocks noChangeArrowheads="1"/>
              </p:cNvSpPr>
              <p:nvPr/>
            </p:nvSpPr>
            <p:spPr bwMode="auto">
              <a:xfrm>
                <a:off x="1477"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4" name="Rectangle 296"/>
              <p:cNvSpPr>
                <a:spLocks noChangeArrowheads="1"/>
              </p:cNvSpPr>
              <p:nvPr/>
            </p:nvSpPr>
            <p:spPr bwMode="auto">
              <a:xfrm>
                <a:off x="1480"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5" name="Rectangle 297"/>
              <p:cNvSpPr>
                <a:spLocks noChangeArrowheads="1"/>
              </p:cNvSpPr>
              <p:nvPr/>
            </p:nvSpPr>
            <p:spPr bwMode="auto">
              <a:xfrm>
                <a:off x="1483" y="1976"/>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6" name="Rectangle 298"/>
              <p:cNvSpPr>
                <a:spLocks noChangeArrowheads="1"/>
              </p:cNvSpPr>
              <p:nvPr/>
            </p:nvSpPr>
            <p:spPr bwMode="auto">
              <a:xfrm>
                <a:off x="148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7" name="Rectangle 299"/>
              <p:cNvSpPr>
                <a:spLocks noChangeArrowheads="1"/>
              </p:cNvSpPr>
              <p:nvPr/>
            </p:nvSpPr>
            <p:spPr bwMode="auto">
              <a:xfrm>
                <a:off x="1489" y="1976"/>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8" name="Rectangle 300"/>
              <p:cNvSpPr>
                <a:spLocks noChangeArrowheads="1"/>
              </p:cNvSpPr>
              <p:nvPr/>
            </p:nvSpPr>
            <p:spPr bwMode="auto">
              <a:xfrm>
                <a:off x="1492"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09" name="Rectangle 301"/>
              <p:cNvSpPr>
                <a:spLocks noChangeArrowheads="1"/>
              </p:cNvSpPr>
              <p:nvPr/>
            </p:nvSpPr>
            <p:spPr bwMode="auto">
              <a:xfrm>
                <a:off x="1495"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0" name="Rectangle 302"/>
              <p:cNvSpPr>
                <a:spLocks noChangeArrowheads="1"/>
              </p:cNvSpPr>
              <p:nvPr/>
            </p:nvSpPr>
            <p:spPr bwMode="auto">
              <a:xfrm>
                <a:off x="1498" y="1976"/>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1" name="Rectangle 303"/>
              <p:cNvSpPr>
                <a:spLocks noChangeArrowheads="1"/>
              </p:cNvSpPr>
              <p:nvPr/>
            </p:nvSpPr>
            <p:spPr bwMode="auto">
              <a:xfrm>
                <a:off x="1500"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2" name="Rectangle 304"/>
              <p:cNvSpPr>
                <a:spLocks noChangeArrowheads="1"/>
              </p:cNvSpPr>
              <p:nvPr/>
            </p:nvSpPr>
            <p:spPr bwMode="auto">
              <a:xfrm>
                <a:off x="1503" y="1976"/>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3" name="Rectangle 305"/>
              <p:cNvSpPr>
                <a:spLocks noChangeArrowheads="1"/>
              </p:cNvSpPr>
              <p:nvPr/>
            </p:nvSpPr>
            <p:spPr bwMode="auto">
              <a:xfrm>
                <a:off x="1509" y="1976"/>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4" name="Rectangle 306"/>
              <p:cNvSpPr>
                <a:spLocks noChangeArrowheads="1"/>
              </p:cNvSpPr>
              <p:nvPr/>
            </p:nvSpPr>
            <p:spPr bwMode="auto">
              <a:xfrm>
                <a:off x="1515"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5" name="Rectangle 307"/>
              <p:cNvSpPr>
                <a:spLocks noChangeArrowheads="1"/>
              </p:cNvSpPr>
              <p:nvPr/>
            </p:nvSpPr>
            <p:spPr bwMode="auto">
              <a:xfrm>
                <a:off x="1518" y="1976"/>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6" name="Rectangle 308"/>
              <p:cNvSpPr>
                <a:spLocks noChangeArrowheads="1"/>
              </p:cNvSpPr>
              <p:nvPr/>
            </p:nvSpPr>
            <p:spPr bwMode="auto">
              <a:xfrm>
                <a:off x="1523" y="1976"/>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7" name="Rectangle 309"/>
              <p:cNvSpPr>
                <a:spLocks noChangeArrowheads="1"/>
              </p:cNvSpPr>
              <p:nvPr/>
            </p:nvSpPr>
            <p:spPr bwMode="auto">
              <a:xfrm>
                <a:off x="1526" y="1976"/>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8" name="Rectangle 310"/>
              <p:cNvSpPr>
                <a:spLocks noChangeArrowheads="1"/>
              </p:cNvSpPr>
              <p:nvPr/>
            </p:nvSpPr>
            <p:spPr bwMode="auto">
              <a:xfrm>
                <a:off x="1535"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19" name="Rectangle 311"/>
              <p:cNvSpPr>
                <a:spLocks noChangeArrowheads="1"/>
              </p:cNvSpPr>
              <p:nvPr/>
            </p:nvSpPr>
            <p:spPr bwMode="auto">
              <a:xfrm>
                <a:off x="1544" y="1976"/>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0" name="Rectangle 312"/>
              <p:cNvSpPr>
                <a:spLocks noChangeArrowheads="1"/>
              </p:cNvSpPr>
              <p:nvPr/>
            </p:nvSpPr>
            <p:spPr bwMode="auto">
              <a:xfrm>
                <a:off x="1558"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1" name="Rectangle 313"/>
              <p:cNvSpPr>
                <a:spLocks noChangeArrowheads="1"/>
              </p:cNvSpPr>
              <p:nvPr/>
            </p:nvSpPr>
            <p:spPr bwMode="auto">
              <a:xfrm>
                <a:off x="1567" y="1976"/>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2" name="Rectangle 314"/>
              <p:cNvSpPr>
                <a:spLocks noChangeArrowheads="1"/>
              </p:cNvSpPr>
              <p:nvPr/>
            </p:nvSpPr>
            <p:spPr bwMode="auto">
              <a:xfrm>
                <a:off x="1575" y="1976"/>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3" name="Rectangle 315"/>
              <p:cNvSpPr>
                <a:spLocks noChangeArrowheads="1"/>
              </p:cNvSpPr>
              <p:nvPr/>
            </p:nvSpPr>
            <p:spPr bwMode="auto">
              <a:xfrm>
                <a:off x="1581" y="1976"/>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4" name="Rectangle 316"/>
              <p:cNvSpPr>
                <a:spLocks noChangeArrowheads="1"/>
              </p:cNvSpPr>
              <p:nvPr/>
            </p:nvSpPr>
            <p:spPr bwMode="auto">
              <a:xfrm>
                <a:off x="1587"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5" name="Rectangle 317"/>
              <p:cNvSpPr>
                <a:spLocks noChangeArrowheads="1"/>
              </p:cNvSpPr>
              <p:nvPr/>
            </p:nvSpPr>
            <p:spPr bwMode="auto">
              <a:xfrm>
                <a:off x="1590" y="1976"/>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6" name="Rectangle 318"/>
              <p:cNvSpPr>
                <a:spLocks noChangeArrowheads="1"/>
              </p:cNvSpPr>
              <p:nvPr/>
            </p:nvSpPr>
            <p:spPr bwMode="auto">
              <a:xfrm>
                <a:off x="1593" y="1976"/>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7" name="Rectangle 319"/>
              <p:cNvSpPr>
                <a:spLocks noChangeArrowheads="1"/>
              </p:cNvSpPr>
              <p:nvPr/>
            </p:nvSpPr>
            <p:spPr bwMode="auto">
              <a:xfrm>
                <a:off x="1595" y="1976"/>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8" name="Rectangle 320"/>
              <p:cNvSpPr>
                <a:spLocks noChangeArrowheads="1"/>
              </p:cNvSpPr>
              <p:nvPr/>
            </p:nvSpPr>
            <p:spPr bwMode="auto">
              <a:xfrm>
                <a:off x="1598"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29" name="Rectangle 321"/>
              <p:cNvSpPr>
                <a:spLocks noChangeArrowheads="1"/>
              </p:cNvSpPr>
              <p:nvPr/>
            </p:nvSpPr>
            <p:spPr bwMode="auto">
              <a:xfrm>
                <a:off x="1601" y="1976"/>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0" name="Rectangle 322"/>
              <p:cNvSpPr>
                <a:spLocks noChangeArrowheads="1"/>
              </p:cNvSpPr>
              <p:nvPr/>
            </p:nvSpPr>
            <p:spPr bwMode="auto">
              <a:xfrm>
                <a:off x="1604" y="1976"/>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1" name="Rectangle 323"/>
              <p:cNvSpPr>
                <a:spLocks noChangeArrowheads="1"/>
              </p:cNvSpPr>
              <p:nvPr/>
            </p:nvSpPr>
            <p:spPr bwMode="auto">
              <a:xfrm>
                <a:off x="1607"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2" name="Rectangle 324"/>
              <p:cNvSpPr>
                <a:spLocks noChangeArrowheads="1"/>
              </p:cNvSpPr>
              <p:nvPr/>
            </p:nvSpPr>
            <p:spPr bwMode="auto">
              <a:xfrm>
                <a:off x="1610"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3" name="Rectangle 325"/>
              <p:cNvSpPr>
                <a:spLocks noChangeArrowheads="1"/>
              </p:cNvSpPr>
              <p:nvPr/>
            </p:nvSpPr>
            <p:spPr bwMode="auto">
              <a:xfrm>
                <a:off x="1613" y="1976"/>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4" name="Rectangle 326"/>
              <p:cNvSpPr>
                <a:spLocks noChangeArrowheads="1"/>
              </p:cNvSpPr>
              <p:nvPr/>
            </p:nvSpPr>
            <p:spPr bwMode="auto">
              <a:xfrm>
                <a:off x="161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5" name="Rectangle 327"/>
              <p:cNvSpPr>
                <a:spLocks noChangeArrowheads="1"/>
              </p:cNvSpPr>
              <p:nvPr/>
            </p:nvSpPr>
            <p:spPr bwMode="auto">
              <a:xfrm>
                <a:off x="1619" y="1976"/>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6" name="Rectangle 328"/>
              <p:cNvSpPr>
                <a:spLocks noChangeArrowheads="1"/>
              </p:cNvSpPr>
              <p:nvPr/>
            </p:nvSpPr>
            <p:spPr bwMode="auto">
              <a:xfrm>
                <a:off x="1621"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7" name="Rectangle 329"/>
              <p:cNvSpPr>
                <a:spLocks noChangeArrowheads="1"/>
              </p:cNvSpPr>
              <p:nvPr/>
            </p:nvSpPr>
            <p:spPr bwMode="auto">
              <a:xfrm>
                <a:off x="1624"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8" name="Rectangle 330"/>
              <p:cNvSpPr>
                <a:spLocks noChangeArrowheads="1"/>
              </p:cNvSpPr>
              <p:nvPr/>
            </p:nvSpPr>
            <p:spPr bwMode="auto">
              <a:xfrm>
                <a:off x="1627" y="1976"/>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39" name="Rectangle 331"/>
              <p:cNvSpPr>
                <a:spLocks noChangeArrowheads="1"/>
              </p:cNvSpPr>
              <p:nvPr/>
            </p:nvSpPr>
            <p:spPr bwMode="auto">
              <a:xfrm>
                <a:off x="1630"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0" name="Rectangle 332"/>
              <p:cNvSpPr>
                <a:spLocks noChangeArrowheads="1"/>
              </p:cNvSpPr>
              <p:nvPr/>
            </p:nvSpPr>
            <p:spPr bwMode="auto">
              <a:xfrm>
                <a:off x="1633" y="1976"/>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1" name="Rectangle 333"/>
              <p:cNvSpPr>
                <a:spLocks noChangeArrowheads="1"/>
              </p:cNvSpPr>
              <p:nvPr/>
            </p:nvSpPr>
            <p:spPr bwMode="auto">
              <a:xfrm>
                <a:off x="1636" y="1976"/>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2" name="Rectangle 334"/>
              <p:cNvSpPr>
                <a:spLocks noChangeArrowheads="1"/>
              </p:cNvSpPr>
              <p:nvPr/>
            </p:nvSpPr>
            <p:spPr bwMode="auto">
              <a:xfrm>
                <a:off x="1639"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3" name="Rectangle 335"/>
              <p:cNvSpPr>
                <a:spLocks noChangeArrowheads="1"/>
              </p:cNvSpPr>
              <p:nvPr/>
            </p:nvSpPr>
            <p:spPr bwMode="auto">
              <a:xfrm>
                <a:off x="1642" y="1976"/>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4" name="Rectangle 336"/>
              <p:cNvSpPr>
                <a:spLocks noChangeArrowheads="1"/>
              </p:cNvSpPr>
              <p:nvPr/>
            </p:nvSpPr>
            <p:spPr bwMode="auto">
              <a:xfrm>
                <a:off x="1644" y="1976"/>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5" name="Rectangle 337"/>
              <p:cNvSpPr>
                <a:spLocks noChangeArrowheads="1"/>
              </p:cNvSpPr>
              <p:nvPr/>
            </p:nvSpPr>
            <p:spPr bwMode="auto">
              <a:xfrm>
                <a:off x="1647" y="1976"/>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6" name="Rectangle 338"/>
              <p:cNvSpPr>
                <a:spLocks noChangeArrowheads="1"/>
              </p:cNvSpPr>
              <p:nvPr/>
            </p:nvSpPr>
            <p:spPr bwMode="auto">
              <a:xfrm>
                <a:off x="1650"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7" name="Rectangle 339"/>
              <p:cNvSpPr>
                <a:spLocks noChangeArrowheads="1"/>
              </p:cNvSpPr>
              <p:nvPr/>
            </p:nvSpPr>
            <p:spPr bwMode="auto">
              <a:xfrm>
                <a:off x="1653" y="1976"/>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8" name="Rectangle 340"/>
              <p:cNvSpPr>
                <a:spLocks noChangeArrowheads="1"/>
              </p:cNvSpPr>
              <p:nvPr/>
            </p:nvSpPr>
            <p:spPr bwMode="auto">
              <a:xfrm>
                <a:off x="1659"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49" name="Rectangle 341"/>
              <p:cNvSpPr>
                <a:spLocks noChangeArrowheads="1"/>
              </p:cNvSpPr>
              <p:nvPr/>
            </p:nvSpPr>
            <p:spPr bwMode="auto">
              <a:xfrm>
                <a:off x="1662" y="1976"/>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0" name="Rectangle 342"/>
              <p:cNvSpPr>
                <a:spLocks noChangeArrowheads="1"/>
              </p:cNvSpPr>
              <p:nvPr/>
            </p:nvSpPr>
            <p:spPr bwMode="auto">
              <a:xfrm>
                <a:off x="1667" y="1976"/>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1" name="Rectangle 343"/>
              <p:cNvSpPr>
                <a:spLocks noChangeArrowheads="1"/>
              </p:cNvSpPr>
              <p:nvPr/>
            </p:nvSpPr>
            <p:spPr bwMode="auto">
              <a:xfrm>
                <a:off x="1670" y="1976"/>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2" name="Rectangle 344"/>
              <p:cNvSpPr>
                <a:spLocks noChangeArrowheads="1"/>
              </p:cNvSpPr>
              <p:nvPr/>
            </p:nvSpPr>
            <p:spPr bwMode="auto">
              <a:xfrm>
                <a:off x="1676" y="1976"/>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3" name="Rectangle 345"/>
              <p:cNvSpPr>
                <a:spLocks noChangeArrowheads="1"/>
              </p:cNvSpPr>
              <p:nvPr/>
            </p:nvSpPr>
            <p:spPr bwMode="auto">
              <a:xfrm>
                <a:off x="1679"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4" name="Rectangle 346"/>
              <p:cNvSpPr>
                <a:spLocks noChangeArrowheads="1"/>
              </p:cNvSpPr>
              <p:nvPr/>
            </p:nvSpPr>
            <p:spPr bwMode="auto">
              <a:xfrm>
                <a:off x="1688" y="1976"/>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5" name="Rectangle 347"/>
              <p:cNvSpPr>
                <a:spLocks noChangeArrowheads="1"/>
              </p:cNvSpPr>
              <p:nvPr/>
            </p:nvSpPr>
            <p:spPr bwMode="auto">
              <a:xfrm>
                <a:off x="1408" y="1978"/>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157" name="Rectangle 349"/>
            <p:cNvSpPr>
              <a:spLocks noChangeArrowheads="1"/>
            </p:cNvSpPr>
            <p:nvPr/>
          </p:nvSpPr>
          <p:spPr bwMode="auto">
            <a:xfrm rot="5400000">
              <a:off x="2084355" y="3508398"/>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58" name="Freeform 350"/>
            <p:cNvSpPr>
              <a:spLocks noEditPoints="1"/>
            </p:cNvSpPr>
            <p:nvPr/>
          </p:nvSpPr>
          <p:spPr bwMode="auto">
            <a:xfrm>
              <a:off x="1406492" y="357348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59" name="Rectangle 351"/>
            <p:cNvSpPr>
              <a:spLocks noChangeArrowheads="1"/>
            </p:cNvSpPr>
            <p:nvPr/>
          </p:nvSpPr>
          <p:spPr bwMode="auto">
            <a:xfrm>
              <a:off x="1612867" y="337822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0" name="Freeform 352"/>
            <p:cNvSpPr>
              <a:spLocks noEditPoints="1"/>
            </p:cNvSpPr>
            <p:nvPr/>
          </p:nvSpPr>
          <p:spPr bwMode="auto">
            <a:xfrm>
              <a:off x="1406492" y="3944961"/>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1" name="Rectangle 353"/>
            <p:cNvSpPr>
              <a:spLocks noChangeArrowheads="1"/>
            </p:cNvSpPr>
            <p:nvPr/>
          </p:nvSpPr>
          <p:spPr bwMode="auto">
            <a:xfrm>
              <a:off x="1493805" y="3773511"/>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2" name="Freeform 354"/>
            <p:cNvSpPr>
              <a:spLocks noEditPoints="1"/>
            </p:cNvSpPr>
            <p:nvPr/>
          </p:nvSpPr>
          <p:spPr bwMode="auto">
            <a:xfrm>
              <a:off x="1406492" y="3276623"/>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3" name="Rectangle 355"/>
            <p:cNvSpPr>
              <a:spLocks noChangeArrowheads="1"/>
            </p:cNvSpPr>
            <p:nvPr/>
          </p:nvSpPr>
          <p:spPr bwMode="auto">
            <a:xfrm>
              <a:off x="1612867" y="307977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4" name="Freeform 356"/>
            <p:cNvSpPr>
              <a:spLocks noEditPoints="1"/>
            </p:cNvSpPr>
            <p:nvPr/>
          </p:nvSpPr>
          <p:spPr bwMode="auto">
            <a:xfrm>
              <a:off x="2549492" y="3648098"/>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65" name="Rectangle 357"/>
            <p:cNvSpPr>
              <a:spLocks noChangeArrowheads="1"/>
            </p:cNvSpPr>
            <p:nvPr/>
          </p:nvSpPr>
          <p:spPr bwMode="auto">
            <a:xfrm>
              <a:off x="2646330" y="3378223"/>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6" name="Rectangle 358"/>
            <p:cNvSpPr>
              <a:spLocks noChangeArrowheads="1"/>
            </p:cNvSpPr>
            <p:nvPr/>
          </p:nvSpPr>
          <p:spPr bwMode="auto">
            <a:xfrm>
              <a:off x="5311742" y="249716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7" name="Rectangle 359"/>
            <p:cNvSpPr>
              <a:spLocks noChangeArrowheads="1"/>
            </p:cNvSpPr>
            <p:nvPr/>
          </p:nvSpPr>
          <p:spPr bwMode="auto">
            <a:xfrm>
              <a:off x="5064092"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8" name="Rectangle 360"/>
            <p:cNvSpPr>
              <a:spLocks noChangeArrowheads="1"/>
            </p:cNvSpPr>
            <p:nvPr/>
          </p:nvSpPr>
          <p:spPr bwMode="auto">
            <a:xfrm>
              <a:off x="5246655" y="2701948"/>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169" name="Rectangle 361"/>
            <p:cNvSpPr>
              <a:spLocks noChangeArrowheads="1"/>
            </p:cNvSpPr>
            <p:nvPr/>
          </p:nvSpPr>
          <p:spPr bwMode="auto">
            <a:xfrm>
              <a:off x="5740367"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225" name="Group 417"/>
            <p:cNvGrpSpPr>
              <a:grpSpLocks/>
            </p:cNvGrpSpPr>
            <p:nvPr/>
          </p:nvGrpSpPr>
          <p:grpSpPr bwMode="auto">
            <a:xfrm>
              <a:off x="3614705" y="1846286"/>
              <a:ext cx="384175" cy="3859213"/>
              <a:chOff x="2367" y="1135"/>
              <a:chExt cx="242" cy="2431"/>
            </a:xfrm>
          </p:grpSpPr>
          <p:sp>
            <p:nvSpPr>
              <p:cNvPr id="376170" name="Rectangle 362"/>
              <p:cNvSpPr>
                <a:spLocks noChangeArrowheads="1"/>
              </p:cNvSpPr>
              <p:nvPr/>
            </p:nvSpPr>
            <p:spPr bwMode="auto">
              <a:xfrm>
                <a:off x="2367"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1" name="Rectangle 363"/>
              <p:cNvSpPr>
                <a:spLocks noChangeArrowheads="1"/>
              </p:cNvSpPr>
              <p:nvPr/>
            </p:nvSpPr>
            <p:spPr bwMode="auto">
              <a:xfrm>
                <a:off x="2373" y="1135"/>
                <a:ext cx="12"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2" name="Rectangle 364"/>
              <p:cNvSpPr>
                <a:spLocks noChangeArrowheads="1"/>
              </p:cNvSpPr>
              <p:nvPr/>
            </p:nvSpPr>
            <p:spPr bwMode="auto">
              <a:xfrm>
                <a:off x="2385" y="1135"/>
                <a:ext cx="8"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3" name="Rectangle 365"/>
              <p:cNvSpPr>
                <a:spLocks noChangeArrowheads="1"/>
              </p:cNvSpPr>
              <p:nvPr/>
            </p:nvSpPr>
            <p:spPr bwMode="auto">
              <a:xfrm>
                <a:off x="2393"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4" name="Rectangle 366"/>
              <p:cNvSpPr>
                <a:spLocks noChangeArrowheads="1"/>
              </p:cNvSpPr>
              <p:nvPr/>
            </p:nvSpPr>
            <p:spPr bwMode="auto">
              <a:xfrm>
                <a:off x="2396" y="1135"/>
                <a:ext cx="3"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5" name="Rectangle 367"/>
              <p:cNvSpPr>
                <a:spLocks noChangeArrowheads="1"/>
              </p:cNvSpPr>
              <p:nvPr/>
            </p:nvSpPr>
            <p:spPr bwMode="auto">
              <a:xfrm>
                <a:off x="2399" y="1135"/>
                <a:ext cx="6"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6" name="Rectangle 368"/>
              <p:cNvSpPr>
                <a:spLocks noChangeArrowheads="1"/>
              </p:cNvSpPr>
              <p:nvPr/>
            </p:nvSpPr>
            <p:spPr bwMode="auto">
              <a:xfrm>
                <a:off x="2405"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7" name="Rectangle 369"/>
              <p:cNvSpPr>
                <a:spLocks noChangeArrowheads="1"/>
              </p:cNvSpPr>
              <p:nvPr/>
            </p:nvSpPr>
            <p:spPr bwMode="auto">
              <a:xfrm>
                <a:off x="2408" y="1135"/>
                <a:ext cx="2"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8" name="Rectangle 370"/>
              <p:cNvSpPr>
                <a:spLocks noChangeArrowheads="1"/>
              </p:cNvSpPr>
              <p:nvPr/>
            </p:nvSpPr>
            <p:spPr bwMode="auto">
              <a:xfrm>
                <a:off x="241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79" name="Rectangle 371"/>
              <p:cNvSpPr>
                <a:spLocks noChangeArrowheads="1"/>
              </p:cNvSpPr>
              <p:nvPr/>
            </p:nvSpPr>
            <p:spPr bwMode="auto">
              <a:xfrm>
                <a:off x="2413" y="1135"/>
                <a:ext cx="6"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0" name="Rectangle 372"/>
              <p:cNvSpPr>
                <a:spLocks noChangeArrowheads="1"/>
              </p:cNvSpPr>
              <p:nvPr/>
            </p:nvSpPr>
            <p:spPr bwMode="auto">
              <a:xfrm>
                <a:off x="2419"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1" name="Rectangle 373"/>
              <p:cNvSpPr>
                <a:spLocks noChangeArrowheads="1"/>
              </p:cNvSpPr>
              <p:nvPr/>
            </p:nvSpPr>
            <p:spPr bwMode="auto">
              <a:xfrm>
                <a:off x="2422"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2" name="Rectangle 374"/>
              <p:cNvSpPr>
                <a:spLocks noChangeArrowheads="1"/>
              </p:cNvSpPr>
              <p:nvPr/>
            </p:nvSpPr>
            <p:spPr bwMode="auto">
              <a:xfrm>
                <a:off x="2425" y="1135"/>
                <a:ext cx="6"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3" name="Rectangle 375"/>
              <p:cNvSpPr>
                <a:spLocks noChangeArrowheads="1"/>
              </p:cNvSpPr>
              <p:nvPr/>
            </p:nvSpPr>
            <p:spPr bwMode="auto">
              <a:xfrm>
                <a:off x="2431"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4" name="Rectangle 376"/>
              <p:cNvSpPr>
                <a:spLocks noChangeArrowheads="1"/>
              </p:cNvSpPr>
              <p:nvPr/>
            </p:nvSpPr>
            <p:spPr bwMode="auto">
              <a:xfrm>
                <a:off x="2434" y="1135"/>
                <a:ext cx="2"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5" name="Rectangle 377"/>
              <p:cNvSpPr>
                <a:spLocks noChangeArrowheads="1"/>
              </p:cNvSpPr>
              <p:nvPr/>
            </p:nvSpPr>
            <p:spPr bwMode="auto">
              <a:xfrm>
                <a:off x="2436" y="1135"/>
                <a:ext cx="6"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6" name="Rectangle 378"/>
              <p:cNvSpPr>
                <a:spLocks noChangeArrowheads="1"/>
              </p:cNvSpPr>
              <p:nvPr/>
            </p:nvSpPr>
            <p:spPr bwMode="auto">
              <a:xfrm>
                <a:off x="2442"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7" name="Rectangle 379"/>
              <p:cNvSpPr>
                <a:spLocks noChangeArrowheads="1"/>
              </p:cNvSpPr>
              <p:nvPr/>
            </p:nvSpPr>
            <p:spPr bwMode="auto">
              <a:xfrm>
                <a:off x="2445" y="1135"/>
                <a:ext cx="3"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8" name="Rectangle 380"/>
              <p:cNvSpPr>
                <a:spLocks noChangeArrowheads="1"/>
              </p:cNvSpPr>
              <p:nvPr/>
            </p:nvSpPr>
            <p:spPr bwMode="auto">
              <a:xfrm>
                <a:off x="2448"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89" name="Rectangle 381"/>
              <p:cNvSpPr>
                <a:spLocks noChangeArrowheads="1"/>
              </p:cNvSpPr>
              <p:nvPr/>
            </p:nvSpPr>
            <p:spPr bwMode="auto">
              <a:xfrm>
                <a:off x="2451"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0" name="Rectangle 382"/>
              <p:cNvSpPr>
                <a:spLocks noChangeArrowheads="1"/>
              </p:cNvSpPr>
              <p:nvPr/>
            </p:nvSpPr>
            <p:spPr bwMode="auto">
              <a:xfrm>
                <a:off x="2454"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1" name="Rectangle 383"/>
              <p:cNvSpPr>
                <a:spLocks noChangeArrowheads="1"/>
              </p:cNvSpPr>
              <p:nvPr/>
            </p:nvSpPr>
            <p:spPr bwMode="auto">
              <a:xfrm>
                <a:off x="2457" y="1135"/>
                <a:ext cx="2"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2" name="Rectangle 384"/>
              <p:cNvSpPr>
                <a:spLocks noChangeArrowheads="1"/>
              </p:cNvSpPr>
              <p:nvPr/>
            </p:nvSpPr>
            <p:spPr bwMode="auto">
              <a:xfrm>
                <a:off x="2459" y="1135"/>
                <a:ext cx="3"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3" name="Rectangle 385"/>
              <p:cNvSpPr>
                <a:spLocks noChangeArrowheads="1"/>
              </p:cNvSpPr>
              <p:nvPr/>
            </p:nvSpPr>
            <p:spPr bwMode="auto">
              <a:xfrm>
                <a:off x="2462" y="1135"/>
                <a:ext cx="9"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4" name="Rectangle 386"/>
              <p:cNvSpPr>
                <a:spLocks noChangeArrowheads="1"/>
              </p:cNvSpPr>
              <p:nvPr/>
            </p:nvSpPr>
            <p:spPr bwMode="auto">
              <a:xfrm>
                <a:off x="2471"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5" name="Rectangle 387"/>
              <p:cNvSpPr>
                <a:spLocks noChangeArrowheads="1"/>
              </p:cNvSpPr>
              <p:nvPr/>
            </p:nvSpPr>
            <p:spPr bwMode="auto">
              <a:xfrm>
                <a:off x="2480" y="1135"/>
                <a:ext cx="17"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6" name="Rectangle 388"/>
              <p:cNvSpPr>
                <a:spLocks noChangeArrowheads="1"/>
              </p:cNvSpPr>
              <p:nvPr/>
            </p:nvSpPr>
            <p:spPr bwMode="auto">
              <a:xfrm>
                <a:off x="2497" y="1135"/>
                <a:ext cx="9" cy="2431"/>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7" name="Rectangle 389"/>
              <p:cNvSpPr>
                <a:spLocks noChangeArrowheads="1"/>
              </p:cNvSpPr>
              <p:nvPr/>
            </p:nvSpPr>
            <p:spPr bwMode="auto">
              <a:xfrm>
                <a:off x="2506" y="1135"/>
                <a:ext cx="5" cy="2431"/>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8" name="Rectangle 390"/>
              <p:cNvSpPr>
                <a:spLocks noChangeArrowheads="1"/>
              </p:cNvSpPr>
              <p:nvPr/>
            </p:nvSpPr>
            <p:spPr bwMode="auto">
              <a:xfrm>
                <a:off x="2511" y="1135"/>
                <a:ext cx="6" cy="2431"/>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199" name="Rectangle 391"/>
              <p:cNvSpPr>
                <a:spLocks noChangeArrowheads="1"/>
              </p:cNvSpPr>
              <p:nvPr/>
            </p:nvSpPr>
            <p:spPr bwMode="auto">
              <a:xfrm>
                <a:off x="2517" y="1135"/>
                <a:ext cx="3" cy="2431"/>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0" name="Rectangle 392"/>
              <p:cNvSpPr>
                <a:spLocks noChangeArrowheads="1"/>
              </p:cNvSpPr>
              <p:nvPr/>
            </p:nvSpPr>
            <p:spPr bwMode="auto">
              <a:xfrm>
                <a:off x="2520" y="1135"/>
                <a:ext cx="3" cy="2431"/>
              </a:xfrm>
              <a:prstGeom prst="rect">
                <a:avLst/>
              </a:prstGeom>
              <a:solidFill>
                <a:srgbClr val="FB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1" name="Rectangle 393"/>
              <p:cNvSpPr>
                <a:spLocks noChangeArrowheads="1"/>
              </p:cNvSpPr>
              <p:nvPr/>
            </p:nvSpPr>
            <p:spPr bwMode="auto">
              <a:xfrm>
                <a:off x="2523" y="1135"/>
                <a:ext cx="3" cy="2431"/>
              </a:xfrm>
              <a:prstGeom prst="rect">
                <a:avLst/>
              </a:prstGeom>
              <a:solidFill>
                <a:srgbClr val="FA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2" name="Rectangle 394"/>
              <p:cNvSpPr>
                <a:spLocks noChangeArrowheads="1"/>
              </p:cNvSpPr>
              <p:nvPr/>
            </p:nvSpPr>
            <p:spPr bwMode="auto">
              <a:xfrm>
                <a:off x="2526" y="1135"/>
                <a:ext cx="3" cy="2431"/>
              </a:xfrm>
              <a:prstGeom prst="rect">
                <a:avLst/>
              </a:prstGeom>
              <a:solidFill>
                <a:srgbClr val="F9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3" name="Rectangle 395"/>
              <p:cNvSpPr>
                <a:spLocks noChangeArrowheads="1"/>
              </p:cNvSpPr>
              <p:nvPr/>
            </p:nvSpPr>
            <p:spPr bwMode="auto">
              <a:xfrm>
                <a:off x="2529" y="1135"/>
                <a:ext cx="2" cy="2431"/>
              </a:xfrm>
              <a:prstGeom prst="rect">
                <a:avLst/>
              </a:prstGeom>
              <a:solidFill>
                <a:srgbClr val="F8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4" name="Rectangle 396"/>
              <p:cNvSpPr>
                <a:spLocks noChangeArrowheads="1"/>
              </p:cNvSpPr>
              <p:nvPr/>
            </p:nvSpPr>
            <p:spPr bwMode="auto">
              <a:xfrm>
                <a:off x="2531" y="1135"/>
                <a:ext cx="3" cy="2431"/>
              </a:xfrm>
              <a:prstGeom prst="rect">
                <a:avLst/>
              </a:prstGeom>
              <a:solidFill>
                <a:srgbClr val="F7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5" name="Rectangle 397"/>
              <p:cNvSpPr>
                <a:spLocks noChangeArrowheads="1"/>
              </p:cNvSpPr>
              <p:nvPr/>
            </p:nvSpPr>
            <p:spPr bwMode="auto">
              <a:xfrm>
                <a:off x="2534" y="1135"/>
                <a:ext cx="3" cy="2431"/>
              </a:xfrm>
              <a:prstGeom prst="rect">
                <a:avLst/>
              </a:prstGeom>
              <a:solidFill>
                <a:srgbClr val="F6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6" name="Rectangle 398"/>
              <p:cNvSpPr>
                <a:spLocks noChangeArrowheads="1"/>
              </p:cNvSpPr>
              <p:nvPr/>
            </p:nvSpPr>
            <p:spPr bwMode="auto">
              <a:xfrm>
                <a:off x="2537" y="1135"/>
                <a:ext cx="3" cy="2431"/>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7" name="Rectangle 399"/>
              <p:cNvSpPr>
                <a:spLocks noChangeArrowheads="1"/>
              </p:cNvSpPr>
              <p:nvPr/>
            </p:nvSpPr>
            <p:spPr bwMode="auto">
              <a:xfrm>
                <a:off x="2540" y="1135"/>
                <a:ext cx="3" cy="2431"/>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8" name="Rectangle 400"/>
              <p:cNvSpPr>
                <a:spLocks noChangeArrowheads="1"/>
              </p:cNvSpPr>
              <p:nvPr/>
            </p:nvSpPr>
            <p:spPr bwMode="auto">
              <a:xfrm>
                <a:off x="2543" y="1135"/>
                <a:ext cx="3" cy="2431"/>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09" name="Rectangle 401"/>
              <p:cNvSpPr>
                <a:spLocks noChangeArrowheads="1"/>
              </p:cNvSpPr>
              <p:nvPr/>
            </p:nvSpPr>
            <p:spPr bwMode="auto">
              <a:xfrm>
                <a:off x="2546" y="1135"/>
                <a:ext cx="3" cy="2431"/>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0" name="Rectangle 402"/>
              <p:cNvSpPr>
                <a:spLocks noChangeArrowheads="1"/>
              </p:cNvSpPr>
              <p:nvPr/>
            </p:nvSpPr>
            <p:spPr bwMode="auto">
              <a:xfrm>
                <a:off x="2549" y="1135"/>
                <a:ext cx="3" cy="2431"/>
              </a:xfrm>
              <a:prstGeom prst="rect">
                <a:avLst/>
              </a:prstGeom>
              <a:solidFill>
                <a:srgbClr val="F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1" name="Rectangle 403"/>
              <p:cNvSpPr>
                <a:spLocks noChangeArrowheads="1"/>
              </p:cNvSpPr>
              <p:nvPr/>
            </p:nvSpPr>
            <p:spPr bwMode="auto">
              <a:xfrm>
                <a:off x="2552" y="1135"/>
                <a:ext cx="2" cy="2431"/>
              </a:xfrm>
              <a:prstGeom prst="rect">
                <a:avLst/>
              </a:prstGeom>
              <a:solidFill>
                <a:srgbClr val="F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2" name="Rectangle 404"/>
              <p:cNvSpPr>
                <a:spLocks noChangeArrowheads="1"/>
              </p:cNvSpPr>
              <p:nvPr/>
            </p:nvSpPr>
            <p:spPr bwMode="auto">
              <a:xfrm>
                <a:off x="2554" y="1135"/>
                <a:ext cx="3" cy="2431"/>
              </a:xfrm>
              <a:prstGeom prst="rect">
                <a:avLst/>
              </a:prstGeom>
              <a:solidFill>
                <a:srgbClr val="E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3" name="Rectangle 405"/>
              <p:cNvSpPr>
                <a:spLocks noChangeArrowheads="1"/>
              </p:cNvSpPr>
              <p:nvPr/>
            </p:nvSpPr>
            <p:spPr bwMode="auto">
              <a:xfrm>
                <a:off x="2557" y="1135"/>
                <a:ext cx="3" cy="2431"/>
              </a:xfrm>
              <a:prstGeom prst="rect">
                <a:avLst/>
              </a:prstGeom>
              <a:solidFill>
                <a:srgbClr val="E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4" name="Rectangle 406"/>
              <p:cNvSpPr>
                <a:spLocks noChangeArrowheads="1"/>
              </p:cNvSpPr>
              <p:nvPr/>
            </p:nvSpPr>
            <p:spPr bwMode="auto">
              <a:xfrm>
                <a:off x="2560" y="1135"/>
                <a:ext cx="3" cy="2431"/>
              </a:xfrm>
              <a:prstGeom prst="rect">
                <a:avLst/>
              </a:prstGeom>
              <a:solidFill>
                <a:srgbClr val="E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5" name="Rectangle 407"/>
              <p:cNvSpPr>
                <a:spLocks noChangeArrowheads="1"/>
              </p:cNvSpPr>
              <p:nvPr/>
            </p:nvSpPr>
            <p:spPr bwMode="auto">
              <a:xfrm>
                <a:off x="2563" y="1135"/>
                <a:ext cx="3" cy="2431"/>
              </a:xfrm>
              <a:prstGeom prst="rect">
                <a:avLst/>
              </a:prstGeom>
              <a:solidFill>
                <a:srgbClr val="E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6" name="Rectangle 408"/>
              <p:cNvSpPr>
                <a:spLocks noChangeArrowheads="1"/>
              </p:cNvSpPr>
              <p:nvPr/>
            </p:nvSpPr>
            <p:spPr bwMode="auto">
              <a:xfrm>
                <a:off x="2566" y="1135"/>
                <a:ext cx="3" cy="2431"/>
              </a:xfrm>
              <a:prstGeom prst="rect">
                <a:avLst/>
              </a:prstGeom>
              <a:solidFill>
                <a:srgbClr val="E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7" name="Rectangle 409"/>
              <p:cNvSpPr>
                <a:spLocks noChangeArrowheads="1"/>
              </p:cNvSpPr>
              <p:nvPr/>
            </p:nvSpPr>
            <p:spPr bwMode="auto">
              <a:xfrm>
                <a:off x="2569" y="1135"/>
                <a:ext cx="3" cy="2431"/>
              </a:xfrm>
              <a:prstGeom prst="rect">
                <a:avLst/>
              </a:prstGeom>
              <a:solidFill>
                <a:srgbClr val="E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8" name="Rectangle 410"/>
              <p:cNvSpPr>
                <a:spLocks noChangeArrowheads="1"/>
              </p:cNvSpPr>
              <p:nvPr/>
            </p:nvSpPr>
            <p:spPr bwMode="auto">
              <a:xfrm>
                <a:off x="2572" y="1135"/>
                <a:ext cx="3" cy="2431"/>
              </a:xfrm>
              <a:prstGeom prst="rect">
                <a:avLst/>
              </a:prstGeom>
              <a:solidFill>
                <a:srgbClr val="E9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19" name="Rectangle 411"/>
              <p:cNvSpPr>
                <a:spLocks noChangeArrowheads="1"/>
              </p:cNvSpPr>
              <p:nvPr/>
            </p:nvSpPr>
            <p:spPr bwMode="auto">
              <a:xfrm>
                <a:off x="2575" y="1135"/>
                <a:ext cx="5" cy="2431"/>
              </a:xfrm>
              <a:prstGeom prst="rect">
                <a:avLst/>
              </a:prstGeom>
              <a:solidFill>
                <a:srgbClr val="E8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0" name="Rectangle 412"/>
              <p:cNvSpPr>
                <a:spLocks noChangeArrowheads="1"/>
              </p:cNvSpPr>
              <p:nvPr/>
            </p:nvSpPr>
            <p:spPr bwMode="auto">
              <a:xfrm>
                <a:off x="2580" y="1135"/>
                <a:ext cx="3" cy="2431"/>
              </a:xfrm>
              <a:prstGeom prst="rect">
                <a:avLst/>
              </a:prstGeom>
              <a:solidFill>
                <a:srgbClr val="E7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1" name="Rectangle 413"/>
              <p:cNvSpPr>
                <a:spLocks noChangeArrowheads="1"/>
              </p:cNvSpPr>
              <p:nvPr/>
            </p:nvSpPr>
            <p:spPr bwMode="auto">
              <a:xfrm>
                <a:off x="2583" y="1135"/>
                <a:ext cx="9" cy="2431"/>
              </a:xfrm>
              <a:prstGeom prst="rect">
                <a:avLst/>
              </a:prstGeom>
              <a:solidFill>
                <a:srgbClr val="E6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2" name="Rectangle 414"/>
              <p:cNvSpPr>
                <a:spLocks noChangeArrowheads="1"/>
              </p:cNvSpPr>
              <p:nvPr/>
            </p:nvSpPr>
            <p:spPr bwMode="auto">
              <a:xfrm>
                <a:off x="2592" y="1135"/>
                <a:ext cx="11" cy="2431"/>
              </a:xfrm>
              <a:prstGeom prst="rect">
                <a:avLst/>
              </a:prstGeom>
              <a:solidFill>
                <a:srgbClr val="E5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3" name="Rectangle 415"/>
              <p:cNvSpPr>
                <a:spLocks noChangeArrowheads="1"/>
              </p:cNvSpPr>
              <p:nvPr/>
            </p:nvSpPr>
            <p:spPr bwMode="auto">
              <a:xfrm>
                <a:off x="2603" y="1135"/>
                <a:ext cx="6" cy="2431"/>
              </a:xfrm>
              <a:prstGeom prst="rect">
                <a:avLst/>
              </a:prstGeom>
              <a:solidFill>
                <a:srgbClr val="E4F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4" name="Rectangle 416"/>
              <p:cNvSpPr>
                <a:spLocks noChangeArrowheads="1"/>
              </p:cNvSpPr>
              <p:nvPr/>
            </p:nvSpPr>
            <p:spPr bwMode="auto">
              <a:xfrm>
                <a:off x="2368"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226" name="Rectangle 418"/>
            <p:cNvSpPr>
              <a:spLocks noChangeArrowheads="1"/>
            </p:cNvSpPr>
            <p:nvPr/>
          </p:nvSpPr>
          <p:spPr bwMode="auto">
            <a:xfrm rot="5400000">
              <a:off x="3549617" y="3319461"/>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6227" name="Rectangle 419"/>
            <p:cNvSpPr>
              <a:spLocks noChangeArrowheads="1"/>
            </p:cNvSpPr>
            <p:nvPr/>
          </p:nvSpPr>
          <p:spPr bwMode="auto">
            <a:xfrm>
              <a:off x="3733767"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298" name="Group 490"/>
            <p:cNvGrpSpPr>
              <a:grpSpLocks/>
            </p:cNvGrpSpPr>
            <p:nvPr/>
          </p:nvGrpSpPr>
          <p:grpSpPr bwMode="auto">
            <a:xfrm>
              <a:off x="2087530" y="1846286"/>
              <a:ext cx="461963" cy="1041400"/>
              <a:chOff x="1405" y="1135"/>
              <a:chExt cx="291" cy="656"/>
            </a:xfrm>
          </p:grpSpPr>
          <p:sp>
            <p:nvSpPr>
              <p:cNvPr id="376228" name="Rectangle 420"/>
              <p:cNvSpPr>
                <a:spLocks noChangeArrowheads="1"/>
              </p:cNvSpPr>
              <p:nvPr/>
            </p:nvSpPr>
            <p:spPr bwMode="auto">
              <a:xfrm>
                <a:off x="1405" y="1135"/>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29" name="Rectangle 421"/>
              <p:cNvSpPr>
                <a:spLocks noChangeArrowheads="1"/>
              </p:cNvSpPr>
              <p:nvPr/>
            </p:nvSpPr>
            <p:spPr bwMode="auto">
              <a:xfrm>
                <a:off x="1414"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0" name="Rectangle 422"/>
              <p:cNvSpPr>
                <a:spLocks noChangeArrowheads="1"/>
              </p:cNvSpPr>
              <p:nvPr/>
            </p:nvSpPr>
            <p:spPr bwMode="auto">
              <a:xfrm>
                <a:off x="1423" y="1135"/>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1" name="Rectangle 423"/>
              <p:cNvSpPr>
                <a:spLocks noChangeArrowheads="1"/>
              </p:cNvSpPr>
              <p:nvPr/>
            </p:nvSpPr>
            <p:spPr bwMode="auto">
              <a:xfrm>
                <a:off x="1428" y="1135"/>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2" name="Rectangle 424"/>
              <p:cNvSpPr>
                <a:spLocks noChangeArrowheads="1"/>
              </p:cNvSpPr>
              <p:nvPr/>
            </p:nvSpPr>
            <p:spPr bwMode="auto">
              <a:xfrm>
                <a:off x="1431" y="1135"/>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3" name="Rectangle 425"/>
              <p:cNvSpPr>
                <a:spLocks noChangeArrowheads="1"/>
              </p:cNvSpPr>
              <p:nvPr/>
            </p:nvSpPr>
            <p:spPr bwMode="auto">
              <a:xfrm>
                <a:off x="1437" y="1135"/>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4" name="Rectangle 426"/>
              <p:cNvSpPr>
                <a:spLocks noChangeArrowheads="1"/>
              </p:cNvSpPr>
              <p:nvPr/>
            </p:nvSpPr>
            <p:spPr bwMode="auto">
              <a:xfrm>
                <a:off x="1443"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5" name="Rectangle 427"/>
              <p:cNvSpPr>
                <a:spLocks noChangeArrowheads="1"/>
              </p:cNvSpPr>
              <p:nvPr/>
            </p:nvSpPr>
            <p:spPr bwMode="auto">
              <a:xfrm>
                <a:off x="1446" y="1135"/>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6" name="Rectangle 428"/>
              <p:cNvSpPr>
                <a:spLocks noChangeArrowheads="1"/>
              </p:cNvSpPr>
              <p:nvPr/>
            </p:nvSpPr>
            <p:spPr bwMode="auto">
              <a:xfrm>
                <a:off x="1449" y="1135"/>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7" name="Rectangle 429"/>
              <p:cNvSpPr>
                <a:spLocks noChangeArrowheads="1"/>
              </p:cNvSpPr>
              <p:nvPr/>
            </p:nvSpPr>
            <p:spPr bwMode="auto">
              <a:xfrm>
                <a:off x="1451"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8" name="Rectangle 430"/>
              <p:cNvSpPr>
                <a:spLocks noChangeArrowheads="1"/>
              </p:cNvSpPr>
              <p:nvPr/>
            </p:nvSpPr>
            <p:spPr bwMode="auto">
              <a:xfrm>
                <a:off x="1454" y="1135"/>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39" name="Rectangle 431"/>
              <p:cNvSpPr>
                <a:spLocks noChangeArrowheads="1"/>
              </p:cNvSpPr>
              <p:nvPr/>
            </p:nvSpPr>
            <p:spPr bwMode="auto">
              <a:xfrm>
                <a:off x="1457" y="1135"/>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0" name="Rectangle 432"/>
              <p:cNvSpPr>
                <a:spLocks noChangeArrowheads="1"/>
              </p:cNvSpPr>
              <p:nvPr/>
            </p:nvSpPr>
            <p:spPr bwMode="auto">
              <a:xfrm>
                <a:off x="1460"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1" name="Rectangle 433"/>
              <p:cNvSpPr>
                <a:spLocks noChangeArrowheads="1"/>
              </p:cNvSpPr>
              <p:nvPr/>
            </p:nvSpPr>
            <p:spPr bwMode="auto">
              <a:xfrm>
                <a:off x="1463" y="1135"/>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2" name="Rectangle 434"/>
              <p:cNvSpPr>
                <a:spLocks noChangeArrowheads="1"/>
              </p:cNvSpPr>
              <p:nvPr/>
            </p:nvSpPr>
            <p:spPr bwMode="auto">
              <a:xfrm>
                <a:off x="1469" y="1135"/>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3" name="Rectangle 435"/>
              <p:cNvSpPr>
                <a:spLocks noChangeArrowheads="1"/>
              </p:cNvSpPr>
              <p:nvPr/>
            </p:nvSpPr>
            <p:spPr bwMode="auto">
              <a:xfrm>
                <a:off x="1472"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4" name="Rectangle 436"/>
              <p:cNvSpPr>
                <a:spLocks noChangeArrowheads="1"/>
              </p:cNvSpPr>
              <p:nvPr/>
            </p:nvSpPr>
            <p:spPr bwMode="auto">
              <a:xfrm>
                <a:off x="1475" y="1135"/>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5" name="Rectangle 437"/>
              <p:cNvSpPr>
                <a:spLocks noChangeArrowheads="1"/>
              </p:cNvSpPr>
              <p:nvPr/>
            </p:nvSpPr>
            <p:spPr bwMode="auto">
              <a:xfrm>
                <a:off x="1477"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6" name="Rectangle 438"/>
              <p:cNvSpPr>
                <a:spLocks noChangeArrowheads="1"/>
              </p:cNvSpPr>
              <p:nvPr/>
            </p:nvSpPr>
            <p:spPr bwMode="auto">
              <a:xfrm>
                <a:off x="1480"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7" name="Rectangle 439"/>
              <p:cNvSpPr>
                <a:spLocks noChangeArrowheads="1"/>
              </p:cNvSpPr>
              <p:nvPr/>
            </p:nvSpPr>
            <p:spPr bwMode="auto">
              <a:xfrm>
                <a:off x="1483" y="1135"/>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8" name="Rectangle 440"/>
              <p:cNvSpPr>
                <a:spLocks noChangeArrowheads="1"/>
              </p:cNvSpPr>
              <p:nvPr/>
            </p:nvSpPr>
            <p:spPr bwMode="auto">
              <a:xfrm>
                <a:off x="148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49" name="Rectangle 441"/>
              <p:cNvSpPr>
                <a:spLocks noChangeArrowheads="1"/>
              </p:cNvSpPr>
              <p:nvPr/>
            </p:nvSpPr>
            <p:spPr bwMode="auto">
              <a:xfrm>
                <a:off x="1489" y="1135"/>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0" name="Rectangle 442"/>
              <p:cNvSpPr>
                <a:spLocks noChangeArrowheads="1"/>
              </p:cNvSpPr>
              <p:nvPr/>
            </p:nvSpPr>
            <p:spPr bwMode="auto">
              <a:xfrm>
                <a:off x="1492"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1" name="Rectangle 443"/>
              <p:cNvSpPr>
                <a:spLocks noChangeArrowheads="1"/>
              </p:cNvSpPr>
              <p:nvPr/>
            </p:nvSpPr>
            <p:spPr bwMode="auto">
              <a:xfrm>
                <a:off x="1495"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2" name="Rectangle 444"/>
              <p:cNvSpPr>
                <a:spLocks noChangeArrowheads="1"/>
              </p:cNvSpPr>
              <p:nvPr/>
            </p:nvSpPr>
            <p:spPr bwMode="auto">
              <a:xfrm>
                <a:off x="1498" y="1135"/>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3" name="Rectangle 445"/>
              <p:cNvSpPr>
                <a:spLocks noChangeArrowheads="1"/>
              </p:cNvSpPr>
              <p:nvPr/>
            </p:nvSpPr>
            <p:spPr bwMode="auto">
              <a:xfrm>
                <a:off x="1500"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4" name="Rectangle 446"/>
              <p:cNvSpPr>
                <a:spLocks noChangeArrowheads="1"/>
              </p:cNvSpPr>
              <p:nvPr/>
            </p:nvSpPr>
            <p:spPr bwMode="auto">
              <a:xfrm>
                <a:off x="1503" y="1135"/>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5" name="Rectangle 447"/>
              <p:cNvSpPr>
                <a:spLocks noChangeArrowheads="1"/>
              </p:cNvSpPr>
              <p:nvPr/>
            </p:nvSpPr>
            <p:spPr bwMode="auto">
              <a:xfrm>
                <a:off x="1509" y="1135"/>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6" name="Rectangle 448"/>
              <p:cNvSpPr>
                <a:spLocks noChangeArrowheads="1"/>
              </p:cNvSpPr>
              <p:nvPr/>
            </p:nvSpPr>
            <p:spPr bwMode="auto">
              <a:xfrm>
                <a:off x="1515"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7" name="Rectangle 449"/>
              <p:cNvSpPr>
                <a:spLocks noChangeArrowheads="1"/>
              </p:cNvSpPr>
              <p:nvPr/>
            </p:nvSpPr>
            <p:spPr bwMode="auto">
              <a:xfrm>
                <a:off x="1518" y="1135"/>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8" name="Rectangle 450"/>
              <p:cNvSpPr>
                <a:spLocks noChangeArrowheads="1"/>
              </p:cNvSpPr>
              <p:nvPr/>
            </p:nvSpPr>
            <p:spPr bwMode="auto">
              <a:xfrm>
                <a:off x="1523" y="1135"/>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59" name="Rectangle 451"/>
              <p:cNvSpPr>
                <a:spLocks noChangeArrowheads="1"/>
              </p:cNvSpPr>
              <p:nvPr/>
            </p:nvSpPr>
            <p:spPr bwMode="auto">
              <a:xfrm>
                <a:off x="1526" y="1135"/>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0" name="Rectangle 452"/>
              <p:cNvSpPr>
                <a:spLocks noChangeArrowheads="1"/>
              </p:cNvSpPr>
              <p:nvPr/>
            </p:nvSpPr>
            <p:spPr bwMode="auto">
              <a:xfrm>
                <a:off x="1535"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1" name="Rectangle 453"/>
              <p:cNvSpPr>
                <a:spLocks noChangeArrowheads="1"/>
              </p:cNvSpPr>
              <p:nvPr/>
            </p:nvSpPr>
            <p:spPr bwMode="auto">
              <a:xfrm>
                <a:off x="1544" y="1135"/>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2" name="Rectangle 454"/>
              <p:cNvSpPr>
                <a:spLocks noChangeArrowheads="1"/>
              </p:cNvSpPr>
              <p:nvPr/>
            </p:nvSpPr>
            <p:spPr bwMode="auto">
              <a:xfrm>
                <a:off x="1558" y="1135"/>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3" name="Rectangle 455"/>
              <p:cNvSpPr>
                <a:spLocks noChangeArrowheads="1"/>
              </p:cNvSpPr>
              <p:nvPr/>
            </p:nvSpPr>
            <p:spPr bwMode="auto">
              <a:xfrm>
                <a:off x="1567" y="1135"/>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4" name="Rectangle 456"/>
              <p:cNvSpPr>
                <a:spLocks noChangeArrowheads="1"/>
              </p:cNvSpPr>
              <p:nvPr/>
            </p:nvSpPr>
            <p:spPr bwMode="auto">
              <a:xfrm>
                <a:off x="1575" y="1135"/>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5" name="Rectangle 457"/>
              <p:cNvSpPr>
                <a:spLocks noChangeArrowheads="1"/>
              </p:cNvSpPr>
              <p:nvPr/>
            </p:nvSpPr>
            <p:spPr bwMode="auto">
              <a:xfrm>
                <a:off x="1581" y="1135"/>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6" name="Rectangle 458"/>
              <p:cNvSpPr>
                <a:spLocks noChangeArrowheads="1"/>
              </p:cNvSpPr>
              <p:nvPr/>
            </p:nvSpPr>
            <p:spPr bwMode="auto">
              <a:xfrm>
                <a:off x="1587" y="1135"/>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7" name="Rectangle 459"/>
              <p:cNvSpPr>
                <a:spLocks noChangeArrowheads="1"/>
              </p:cNvSpPr>
              <p:nvPr/>
            </p:nvSpPr>
            <p:spPr bwMode="auto">
              <a:xfrm>
                <a:off x="1590" y="1135"/>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8" name="Rectangle 460"/>
              <p:cNvSpPr>
                <a:spLocks noChangeArrowheads="1"/>
              </p:cNvSpPr>
              <p:nvPr/>
            </p:nvSpPr>
            <p:spPr bwMode="auto">
              <a:xfrm>
                <a:off x="1593" y="1135"/>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69" name="Rectangle 461"/>
              <p:cNvSpPr>
                <a:spLocks noChangeArrowheads="1"/>
              </p:cNvSpPr>
              <p:nvPr/>
            </p:nvSpPr>
            <p:spPr bwMode="auto">
              <a:xfrm>
                <a:off x="1595" y="1135"/>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0" name="Rectangle 462"/>
              <p:cNvSpPr>
                <a:spLocks noChangeArrowheads="1"/>
              </p:cNvSpPr>
              <p:nvPr/>
            </p:nvSpPr>
            <p:spPr bwMode="auto">
              <a:xfrm>
                <a:off x="1598" y="1135"/>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1" name="Rectangle 463"/>
              <p:cNvSpPr>
                <a:spLocks noChangeArrowheads="1"/>
              </p:cNvSpPr>
              <p:nvPr/>
            </p:nvSpPr>
            <p:spPr bwMode="auto">
              <a:xfrm>
                <a:off x="1601" y="1135"/>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2" name="Rectangle 464"/>
              <p:cNvSpPr>
                <a:spLocks noChangeArrowheads="1"/>
              </p:cNvSpPr>
              <p:nvPr/>
            </p:nvSpPr>
            <p:spPr bwMode="auto">
              <a:xfrm>
                <a:off x="1604" y="1135"/>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3" name="Rectangle 465"/>
              <p:cNvSpPr>
                <a:spLocks noChangeArrowheads="1"/>
              </p:cNvSpPr>
              <p:nvPr/>
            </p:nvSpPr>
            <p:spPr bwMode="auto">
              <a:xfrm>
                <a:off x="1607" y="1135"/>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4" name="Rectangle 466"/>
              <p:cNvSpPr>
                <a:spLocks noChangeArrowheads="1"/>
              </p:cNvSpPr>
              <p:nvPr/>
            </p:nvSpPr>
            <p:spPr bwMode="auto">
              <a:xfrm>
                <a:off x="1610" y="1135"/>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5" name="Rectangle 467"/>
              <p:cNvSpPr>
                <a:spLocks noChangeArrowheads="1"/>
              </p:cNvSpPr>
              <p:nvPr/>
            </p:nvSpPr>
            <p:spPr bwMode="auto">
              <a:xfrm>
                <a:off x="1613" y="1135"/>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6" name="Rectangle 468"/>
              <p:cNvSpPr>
                <a:spLocks noChangeArrowheads="1"/>
              </p:cNvSpPr>
              <p:nvPr/>
            </p:nvSpPr>
            <p:spPr bwMode="auto">
              <a:xfrm>
                <a:off x="1616" y="1135"/>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7" name="Rectangle 469"/>
              <p:cNvSpPr>
                <a:spLocks noChangeArrowheads="1"/>
              </p:cNvSpPr>
              <p:nvPr/>
            </p:nvSpPr>
            <p:spPr bwMode="auto">
              <a:xfrm>
                <a:off x="1619" y="1135"/>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8" name="Rectangle 470"/>
              <p:cNvSpPr>
                <a:spLocks noChangeArrowheads="1"/>
              </p:cNvSpPr>
              <p:nvPr/>
            </p:nvSpPr>
            <p:spPr bwMode="auto">
              <a:xfrm>
                <a:off x="1621" y="1135"/>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79" name="Rectangle 471"/>
              <p:cNvSpPr>
                <a:spLocks noChangeArrowheads="1"/>
              </p:cNvSpPr>
              <p:nvPr/>
            </p:nvSpPr>
            <p:spPr bwMode="auto">
              <a:xfrm>
                <a:off x="1624" y="1135"/>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0" name="Rectangle 472"/>
              <p:cNvSpPr>
                <a:spLocks noChangeArrowheads="1"/>
              </p:cNvSpPr>
              <p:nvPr/>
            </p:nvSpPr>
            <p:spPr bwMode="auto">
              <a:xfrm>
                <a:off x="1627" y="1135"/>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1" name="Rectangle 473"/>
              <p:cNvSpPr>
                <a:spLocks noChangeArrowheads="1"/>
              </p:cNvSpPr>
              <p:nvPr/>
            </p:nvSpPr>
            <p:spPr bwMode="auto">
              <a:xfrm>
                <a:off x="1630" y="1135"/>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2" name="Rectangle 474"/>
              <p:cNvSpPr>
                <a:spLocks noChangeArrowheads="1"/>
              </p:cNvSpPr>
              <p:nvPr/>
            </p:nvSpPr>
            <p:spPr bwMode="auto">
              <a:xfrm>
                <a:off x="1633" y="1135"/>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3" name="Rectangle 475"/>
              <p:cNvSpPr>
                <a:spLocks noChangeArrowheads="1"/>
              </p:cNvSpPr>
              <p:nvPr/>
            </p:nvSpPr>
            <p:spPr bwMode="auto">
              <a:xfrm>
                <a:off x="1636" y="1135"/>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4" name="Rectangle 476"/>
              <p:cNvSpPr>
                <a:spLocks noChangeArrowheads="1"/>
              </p:cNvSpPr>
              <p:nvPr/>
            </p:nvSpPr>
            <p:spPr bwMode="auto">
              <a:xfrm>
                <a:off x="1639" y="1135"/>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5" name="Rectangle 477"/>
              <p:cNvSpPr>
                <a:spLocks noChangeArrowheads="1"/>
              </p:cNvSpPr>
              <p:nvPr/>
            </p:nvSpPr>
            <p:spPr bwMode="auto">
              <a:xfrm>
                <a:off x="1642" y="1135"/>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6" name="Rectangle 478"/>
              <p:cNvSpPr>
                <a:spLocks noChangeArrowheads="1"/>
              </p:cNvSpPr>
              <p:nvPr/>
            </p:nvSpPr>
            <p:spPr bwMode="auto">
              <a:xfrm>
                <a:off x="1644" y="1135"/>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7" name="Rectangle 479"/>
              <p:cNvSpPr>
                <a:spLocks noChangeArrowheads="1"/>
              </p:cNvSpPr>
              <p:nvPr/>
            </p:nvSpPr>
            <p:spPr bwMode="auto">
              <a:xfrm>
                <a:off x="1647" y="1135"/>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8" name="Rectangle 480"/>
              <p:cNvSpPr>
                <a:spLocks noChangeArrowheads="1"/>
              </p:cNvSpPr>
              <p:nvPr/>
            </p:nvSpPr>
            <p:spPr bwMode="auto">
              <a:xfrm>
                <a:off x="1650" y="1135"/>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89" name="Rectangle 481"/>
              <p:cNvSpPr>
                <a:spLocks noChangeArrowheads="1"/>
              </p:cNvSpPr>
              <p:nvPr/>
            </p:nvSpPr>
            <p:spPr bwMode="auto">
              <a:xfrm>
                <a:off x="1653" y="1135"/>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0" name="Rectangle 482"/>
              <p:cNvSpPr>
                <a:spLocks noChangeArrowheads="1"/>
              </p:cNvSpPr>
              <p:nvPr/>
            </p:nvSpPr>
            <p:spPr bwMode="auto">
              <a:xfrm>
                <a:off x="1659" y="1135"/>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1" name="Rectangle 483"/>
              <p:cNvSpPr>
                <a:spLocks noChangeArrowheads="1"/>
              </p:cNvSpPr>
              <p:nvPr/>
            </p:nvSpPr>
            <p:spPr bwMode="auto">
              <a:xfrm>
                <a:off x="1662" y="1135"/>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2" name="Rectangle 484"/>
              <p:cNvSpPr>
                <a:spLocks noChangeArrowheads="1"/>
              </p:cNvSpPr>
              <p:nvPr/>
            </p:nvSpPr>
            <p:spPr bwMode="auto">
              <a:xfrm>
                <a:off x="1667" y="1135"/>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3" name="Rectangle 485"/>
              <p:cNvSpPr>
                <a:spLocks noChangeArrowheads="1"/>
              </p:cNvSpPr>
              <p:nvPr/>
            </p:nvSpPr>
            <p:spPr bwMode="auto">
              <a:xfrm>
                <a:off x="1670" y="1135"/>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4" name="Rectangle 486"/>
              <p:cNvSpPr>
                <a:spLocks noChangeArrowheads="1"/>
              </p:cNvSpPr>
              <p:nvPr/>
            </p:nvSpPr>
            <p:spPr bwMode="auto">
              <a:xfrm>
                <a:off x="1676" y="1135"/>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5" name="Rectangle 487"/>
              <p:cNvSpPr>
                <a:spLocks noChangeArrowheads="1"/>
              </p:cNvSpPr>
              <p:nvPr/>
            </p:nvSpPr>
            <p:spPr bwMode="auto">
              <a:xfrm>
                <a:off x="1679" y="1135"/>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6" name="Rectangle 488"/>
              <p:cNvSpPr>
                <a:spLocks noChangeArrowheads="1"/>
              </p:cNvSpPr>
              <p:nvPr/>
            </p:nvSpPr>
            <p:spPr bwMode="auto">
              <a:xfrm>
                <a:off x="1688" y="1135"/>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297" name="Rectangle 489"/>
              <p:cNvSpPr>
                <a:spLocks noChangeArrowheads="1"/>
              </p:cNvSpPr>
              <p:nvPr/>
            </p:nvSpPr>
            <p:spPr bwMode="auto">
              <a:xfrm>
                <a:off x="1408" y="1137"/>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299" name="Rectangle 491"/>
            <p:cNvSpPr>
              <a:spLocks noChangeArrowheads="1"/>
            </p:cNvSpPr>
            <p:nvPr/>
          </p:nvSpPr>
          <p:spPr bwMode="auto">
            <a:xfrm rot="5400000">
              <a:off x="2084355" y="2173311"/>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0" name="Freeform 492"/>
            <p:cNvSpPr>
              <a:spLocks noEditPoints="1"/>
            </p:cNvSpPr>
            <p:nvPr/>
          </p:nvSpPr>
          <p:spPr bwMode="auto">
            <a:xfrm>
              <a:off x="1406492" y="2238398"/>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1" name="Freeform 493"/>
            <p:cNvSpPr>
              <a:spLocks noEditPoints="1"/>
            </p:cNvSpPr>
            <p:nvPr/>
          </p:nvSpPr>
          <p:spPr bwMode="auto">
            <a:xfrm>
              <a:off x="2549492" y="2313011"/>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2" name="Freeform 494"/>
            <p:cNvSpPr>
              <a:spLocks noEditPoints="1"/>
            </p:cNvSpPr>
            <p:nvPr/>
          </p:nvSpPr>
          <p:spPr bwMode="auto">
            <a:xfrm>
              <a:off x="3997292" y="2878161"/>
              <a:ext cx="2895600" cy="166688"/>
            </a:xfrm>
            <a:custGeom>
              <a:avLst/>
              <a:gdLst/>
              <a:ahLst/>
              <a:cxnLst>
                <a:cxn ang="0">
                  <a:pos x="0" y="35"/>
                </a:cxn>
                <a:cxn ang="0">
                  <a:pos x="1734" y="35"/>
                </a:cxn>
                <a:cxn ang="0">
                  <a:pos x="1734" y="70"/>
                </a:cxn>
                <a:cxn ang="0">
                  <a:pos x="0" y="70"/>
                </a:cxn>
                <a:cxn ang="0">
                  <a:pos x="0" y="35"/>
                </a:cxn>
                <a:cxn ang="0">
                  <a:pos x="1716" y="0"/>
                </a:cxn>
                <a:cxn ang="0">
                  <a:pos x="1824" y="53"/>
                </a:cxn>
                <a:cxn ang="0">
                  <a:pos x="1716" y="105"/>
                </a:cxn>
                <a:cxn ang="0">
                  <a:pos x="1716" y="0"/>
                </a:cxn>
              </a:cxnLst>
              <a:rect l="0" t="0" r="r" b="b"/>
              <a:pathLst>
                <a:path w="1824" h="105">
                  <a:moveTo>
                    <a:pt x="0" y="35"/>
                  </a:moveTo>
                  <a:lnTo>
                    <a:pt x="1734" y="35"/>
                  </a:lnTo>
                  <a:lnTo>
                    <a:pt x="1734" y="70"/>
                  </a:lnTo>
                  <a:lnTo>
                    <a:pt x="0" y="70"/>
                  </a:lnTo>
                  <a:lnTo>
                    <a:pt x="0" y="35"/>
                  </a:lnTo>
                  <a:close/>
                  <a:moveTo>
                    <a:pt x="1716" y="0"/>
                  </a:moveTo>
                  <a:lnTo>
                    <a:pt x="1824" y="53"/>
                  </a:lnTo>
                  <a:lnTo>
                    <a:pt x="1716" y="105"/>
                  </a:lnTo>
                  <a:lnTo>
                    <a:pt x="17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3" name="Rectangle 495"/>
            <p:cNvSpPr>
              <a:spLocks noChangeArrowheads="1"/>
            </p:cNvSpPr>
            <p:nvPr/>
          </p:nvSpPr>
          <p:spPr bwMode="auto">
            <a:xfrm>
              <a:off x="1612867" y="204313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4" name="Rectangle 496"/>
            <p:cNvSpPr>
              <a:spLocks noChangeArrowheads="1"/>
            </p:cNvSpPr>
            <p:nvPr/>
          </p:nvSpPr>
          <p:spPr bwMode="auto">
            <a:xfrm>
              <a:off x="2646330" y="2043136"/>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5" name="Freeform 497"/>
            <p:cNvSpPr>
              <a:spLocks noEditPoints="1"/>
            </p:cNvSpPr>
            <p:nvPr/>
          </p:nvSpPr>
          <p:spPr bwMode="auto">
            <a:xfrm>
              <a:off x="1406492" y="2609873"/>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6" name="Rectangle 498"/>
            <p:cNvSpPr>
              <a:spLocks noChangeArrowheads="1"/>
            </p:cNvSpPr>
            <p:nvPr/>
          </p:nvSpPr>
          <p:spPr bwMode="auto">
            <a:xfrm>
              <a:off x="1493805" y="2438423"/>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07" name="Freeform 499"/>
            <p:cNvSpPr>
              <a:spLocks noEditPoints="1"/>
            </p:cNvSpPr>
            <p:nvPr/>
          </p:nvSpPr>
          <p:spPr bwMode="auto">
            <a:xfrm>
              <a:off x="1406492" y="194153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08" name="Rectangle 500"/>
            <p:cNvSpPr>
              <a:spLocks noChangeArrowheads="1"/>
            </p:cNvSpPr>
            <p:nvPr/>
          </p:nvSpPr>
          <p:spPr bwMode="auto">
            <a:xfrm>
              <a:off x="1612867" y="1744686"/>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379" name="Group 571"/>
            <p:cNvGrpSpPr>
              <a:grpSpLocks/>
            </p:cNvGrpSpPr>
            <p:nvPr/>
          </p:nvGrpSpPr>
          <p:grpSpPr bwMode="auto">
            <a:xfrm>
              <a:off x="2087530" y="3181373"/>
              <a:ext cx="461963" cy="1041400"/>
              <a:chOff x="1405" y="1976"/>
              <a:chExt cx="291" cy="656"/>
            </a:xfrm>
          </p:grpSpPr>
          <p:sp>
            <p:nvSpPr>
              <p:cNvPr id="376309" name="Rectangle 501"/>
              <p:cNvSpPr>
                <a:spLocks noChangeArrowheads="1"/>
              </p:cNvSpPr>
              <p:nvPr/>
            </p:nvSpPr>
            <p:spPr bwMode="auto">
              <a:xfrm>
                <a:off x="1405" y="1976"/>
                <a:ext cx="9"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0" name="Rectangle 502"/>
              <p:cNvSpPr>
                <a:spLocks noChangeArrowheads="1"/>
              </p:cNvSpPr>
              <p:nvPr/>
            </p:nvSpPr>
            <p:spPr bwMode="auto">
              <a:xfrm>
                <a:off x="1414"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1" name="Rectangle 503"/>
              <p:cNvSpPr>
                <a:spLocks noChangeArrowheads="1"/>
              </p:cNvSpPr>
              <p:nvPr/>
            </p:nvSpPr>
            <p:spPr bwMode="auto">
              <a:xfrm>
                <a:off x="1423" y="1976"/>
                <a:ext cx="5"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2" name="Rectangle 504"/>
              <p:cNvSpPr>
                <a:spLocks noChangeArrowheads="1"/>
              </p:cNvSpPr>
              <p:nvPr/>
            </p:nvSpPr>
            <p:spPr bwMode="auto">
              <a:xfrm>
                <a:off x="1428" y="1976"/>
                <a:ext cx="3"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3" name="Rectangle 505"/>
              <p:cNvSpPr>
                <a:spLocks noChangeArrowheads="1"/>
              </p:cNvSpPr>
              <p:nvPr/>
            </p:nvSpPr>
            <p:spPr bwMode="auto">
              <a:xfrm>
                <a:off x="1431" y="1976"/>
                <a:ext cx="6"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4" name="Rectangle 506"/>
              <p:cNvSpPr>
                <a:spLocks noChangeArrowheads="1"/>
              </p:cNvSpPr>
              <p:nvPr/>
            </p:nvSpPr>
            <p:spPr bwMode="auto">
              <a:xfrm>
                <a:off x="1437" y="1976"/>
                <a:ext cx="6"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5" name="Rectangle 507"/>
              <p:cNvSpPr>
                <a:spLocks noChangeArrowheads="1"/>
              </p:cNvSpPr>
              <p:nvPr/>
            </p:nvSpPr>
            <p:spPr bwMode="auto">
              <a:xfrm>
                <a:off x="1443"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6" name="Rectangle 508"/>
              <p:cNvSpPr>
                <a:spLocks noChangeArrowheads="1"/>
              </p:cNvSpPr>
              <p:nvPr/>
            </p:nvSpPr>
            <p:spPr bwMode="auto">
              <a:xfrm>
                <a:off x="1446" y="1976"/>
                <a:ext cx="3"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7" name="Rectangle 509"/>
              <p:cNvSpPr>
                <a:spLocks noChangeArrowheads="1"/>
              </p:cNvSpPr>
              <p:nvPr/>
            </p:nvSpPr>
            <p:spPr bwMode="auto">
              <a:xfrm>
                <a:off x="1449" y="1976"/>
                <a:ext cx="2" cy="656"/>
              </a:xfrm>
              <a:prstGeom prst="rect">
                <a:avLst/>
              </a:prstGeom>
              <a:solidFill>
                <a:srgbClr val="E0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8" name="Rectangle 510"/>
              <p:cNvSpPr>
                <a:spLocks noChangeArrowheads="1"/>
              </p:cNvSpPr>
              <p:nvPr/>
            </p:nvSpPr>
            <p:spPr bwMode="auto">
              <a:xfrm>
                <a:off x="1451"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19" name="Rectangle 511"/>
              <p:cNvSpPr>
                <a:spLocks noChangeArrowheads="1"/>
              </p:cNvSpPr>
              <p:nvPr/>
            </p:nvSpPr>
            <p:spPr bwMode="auto">
              <a:xfrm>
                <a:off x="1454" y="1976"/>
                <a:ext cx="3" cy="656"/>
              </a:xfrm>
              <a:prstGeom prst="rect">
                <a:avLst/>
              </a:prstGeom>
              <a:solidFill>
                <a:srgbClr val="E2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0" name="Rectangle 512"/>
              <p:cNvSpPr>
                <a:spLocks noChangeArrowheads="1"/>
              </p:cNvSpPr>
              <p:nvPr/>
            </p:nvSpPr>
            <p:spPr bwMode="auto">
              <a:xfrm>
                <a:off x="1457" y="1976"/>
                <a:ext cx="3"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1" name="Rectangle 513"/>
              <p:cNvSpPr>
                <a:spLocks noChangeArrowheads="1"/>
              </p:cNvSpPr>
              <p:nvPr/>
            </p:nvSpPr>
            <p:spPr bwMode="auto">
              <a:xfrm>
                <a:off x="1460"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2" name="Rectangle 514"/>
              <p:cNvSpPr>
                <a:spLocks noChangeArrowheads="1"/>
              </p:cNvSpPr>
              <p:nvPr/>
            </p:nvSpPr>
            <p:spPr bwMode="auto">
              <a:xfrm>
                <a:off x="1463" y="1976"/>
                <a:ext cx="6"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3" name="Rectangle 515"/>
              <p:cNvSpPr>
                <a:spLocks noChangeArrowheads="1"/>
              </p:cNvSpPr>
              <p:nvPr/>
            </p:nvSpPr>
            <p:spPr bwMode="auto">
              <a:xfrm>
                <a:off x="1469" y="1976"/>
                <a:ext cx="3" cy="656"/>
              </a:xfrm>
              <a:prstGeom prst="rect">
                <a:avLst/>
              </a:prstGeom>
              <a:solidFill>
                <a:srgbClr val="E8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4" name="Rectangle 516"/>
              <p:cNvSpPr>
                <a:spLocks noChangeArrowheads="1"/>
              </p:cNvSpPr>
              <p:nvPr/>
            </p:nvSpPr>
            <p:spPr bwMode="auto">
              <a:xfrm>
                <a:off x="1472"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5" name="Rectangle 517"/>
              <p:cNvSpPr>
                <a:spLocks noChangeArrowheads="1"/>
              </p:cNvSpPr>
              <p:nvPr/>
            </p:nvSpPr>
            <p:spPr bwMode="auto">
              <a:xfrm>
                <a:off x="1475" y="1976"/>
                <a:ext cx="2"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6" name="Rectangle 518"/>
              <p:cNvSpPr>
                <a:spLocks noChangeArrowheads="1"/>
              </p:cNvSpPr>
              <p:nvPr/>
            </p:nvSpPr>
            <p:spPr bwMode="auto">
              <a:xfrm>
                <a:off x="1477"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7" name="Rectangle 519"/>
              <p:cNvSpPr>
                <a:spLocks noChangeArrowheads="1"/>
              </p:cNvSpPr>
              <p:nvPr/>
            </p:nvSpPr>
            <p:spPr bwMode="auto">
              <a:xfrm>
                <a:off x="1480"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8" name="Rectangle 520"/>
              <p:cNvSpPr>
                <a:spLocks noChangeArrowheads="1"/>
              </p:cNvSpPr>
              <p:nvPr/>
            </p:nvSpPr>
            <p:spPr bwMode="auto">
              <a:xfrm>
                <a:off x="1483" y="1976"/>
                <a:ext cx="3"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29" name="Rectangle 521"/>
              <p:cNvSpPr>
                <a:spLocks noChangeArrowheads="1"/>
              </p:cNvSpPr>
              <p:nvPr/>
            </p:nvSpPr>
            <p:spPr bwMode="auto">
              <a:xfrm>
                <a:off x="148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0" name="Rectangle 522"/>
              <p:cNvSpPr>
                <a:spLocks noChangeArrowheads="1"/>
              </p:cNvSpPr>
              <p:nvPr/>
            </p:nvSpPr>
            <p:spPr bwMode="auto">
              <a:xfrm>
                <a:off x="1489" y="1976"/>
                <a:ext cx="3" cy="656"/>
              </a:xfrm>
              <a:prstGeom prst="rect">
                <a:avLst/>
              </a:prstGeom>
              <a:solidFill>
                <a:srgbClr val="F1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1" name="Rectangle 523"/>
              <p:cNvSpPr>
                <a:spLocks noChangeArrowheads="1"/>
              </p:cNvSpPr>
              <p:nvPr/>
            </p:nvSpPr>
            <p:spPr bwMode="auto">
              <a:xfrm>
                <a:off x="1492"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2" name="Rectangle 524"/>
              <p:cNvSpPr>
                <a:spLocks noChangeArrowheads="1"/>
              </p:cNvSpPr>
              <p:nvPr/>
            </p:nvSpPr>
            <p:spPr bwMode="auto">
              <a:xfrm>
                <a:off x="1495"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3" name="Rectangle 525"/>
              <p:cNvSpPr>
                <a:spLocks noChangeArrowheads="1"/>
              </p:cNvSpPr>
              <p:nvPr/>
            </p:nvSpPr>
            <p:spPr bwMode="auto">
              <a:xfrm>
                <a:off x="1498" y="1976"/>
                <a:ext cx="2" cy="656"/>
              </a:xfrm>
              <a:prstGeom prst="rect">
                <a:avLst/>
              </a:prstGeom>
              <a:solidFill>
                <a:srgbClr val="F5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4" name="Rectangle 526"/>
              <p:cNvSpPr>
                <a:spLocks noChangeArrowheads="1"/>
              </p:cNvSpPr>
              <p:nvPr/>
            </p:nvSpPr>
            <p:spPr bwMode="auto">
              <a:xfrm>
                <a:off x="1500"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5" name="Rectangle 527"/>
              <p:cNvSpPr>
                <a:spLocks noChangeArrowheads="1"/>
              </p:cNvSpPr>
              <p:nvPr/>
            </p:nvSpPr>
            <p:spPr bwMode="auto">
              <a:xfrm>
                <a:off x="1503" y="1976"/>
                <a:ext cx="6"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6" name="Rectangle 528"/>
              <p:cNvSpPr>
                <a:spLocks noChangeArrowheads="1"/>
              </p:cNvSpPr>
              <p:nvPr/>
            </p:nvSpPr>
            <p:spPr bwMode="auto">
              <a:xfrm>
                <a:off x="1509" y="1976"/>
                <a:ext cx="6"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7" name="Rectangle 529"/>
              <p:cNvSpPr>
                <a:spLocks noChangeArrowheads="1"/>
              </p:cNvSpPr>
              <p:nvPr/>
            </p:nvSpPr>
            <p:spPr bwMode="auto">
              <a:xfrm>
                <a:off x="1515"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8" name="Rectangle 530"/>
              <p:cNvSpPr>
                <a:spLocks noChangeArrowheads="1"/>
              </p:cNvSpPr>
              <p:nvPr/>
            </p:nvSpPr>
            <p:spPr bwMode="auto">
              <a:xfrm>
                <a:off x="1518" y="1976"/>
                <a:ext cx="5"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39" name="Rectangle 531"/>
              <p:cNvSpPr>
                <a:spLocks noChangeArrowheads="1"/>
              </p:cNvSpPr>
              <p:nvPr/>
            </p:nvSpPr>
            <p:spPr bwMode="auto">
              <a:xfrm>
                <a:off x="1523" y="1976"/>
                <a:ext cx="3"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0" name="Rectangle 532"/>
              <p:cNvSpPr>
                <a:spLocks noChangeArrowheads="1"/>
              </p:cNvSpPr>
              <p:nvPr/>
            </p:nvSpPr>
            <p:spPr bwMode="auto">
              <a:xfrm>
                <a:off x="1526" y="1976"/>
                <a:ext cx="9"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1" name="Rectangle 533"/>
              <p:cNvSpPr>
                <a:spLocks noChangeArrowheads="1"/>
              </p:cNvSpPr>
              <p:nvPr/>
            </p:nvSpPr>
            <p:spPr bwMode="auto">
              <a:xfrm>
                <a:off x="1535"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2" name="Rectangle 534"/>
              <p:cNvSpPr>
                <a:spLocks noChangeArrowheads="1"/>
              </p:cNvSpPr>
              <p:nvPr/>
            </p:nvSpPr>
            <p:spPr bwMode="auto">
              <a:xfrm>
                <a:off x="1544" y="1976"/>
                <a:ext cx="14" cy="65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3" name="Rectangle 535"/>
              <p:cNvSpPr>
                <a:spLocks noChangeArrowheads="1"/>
              </p:cNvSpPr>
              <p:nvPr/>
            </p:nvSpPr>
            <p:spPr bwMode="auto">
              <a:xfrm>
                <a:off x="1558" y="1976"/>
                <a:ext cx="9" cy="656"/>
              </a:xfrm>
              <a:prstGeom prst="rect">
                <a:avLst/>
              </a:prstGeom>
              <a:solidFill>
                <a:srgbClr val="FE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4" name="Rectangle 536"/>
              <p:cNvSpPr>
                <a:spLocks noChangeArrowheads="1"/>
              </p:cNvSpPr>
              <p:nvPr/>
            </p:nvSpPr>
            <p:spPr bwMode="auto">
              <a:xfrm>
                <a:off x="1567" y="1976"/>
                <a:ext cx="8" cy="656"/>
              </a:xfrm>
              <a:prstGeom prst="rect">
                <a:avLst/>
              </a:prstGeom>
              <a:solidFill>
                <a:srgbClr val="FD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5" name="Rectangle 537"/>
              <p:cNvSpPr>
                <a:spLocks noChangeArrowheads="1"/>
              </p:cNvSpPr>
              <p:nvPr/>
            </p:nvSpPr>
            <p:spPr bwMode="auto">
              <a:xfrm>
                <a:off x="1575" y="1976"/>
                <a:ext cx="6" cy="656"/>
              </a:xfrm>
              <a:prstGeom prst="rect">
                <a:avLst/>
              </a:prstGeom>
              <a:solidFill>
                <a:srgbClr val="FC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6" name="Rectangle 538"/>
              <p:cNvSpPr>
                <a:spLocks noChangeArrowheads="1"/>
              </p:cNvSpPr>
              <p:nvPr/>
            </p:nvSpPr>
            <p:spPr bwMode="auto">
              <a:xfrm>
                <a:off x="1581" y="1976"/>
                <a:ext cx="6" cy="656"/>
              </a:xfrm>
              <a:prstGeom prst="rect">
                <a:avLst/>
              </a:prstGeom>
              <a:solidFill>
                <a:srgbClr val="FB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7" name="Rectangle 539"/>
              <p:cNvSpPr>
                <a:spLocks noChangeArrowheads="1"/>
              </p:cNvSpPr>
              <p:nvPr/>
            </p:nvSpPr>
            <p:spPr bwMode="auto">
              <a:xfrm>
                <a:off x="1587" y="1976"/>
                <a:ext cx="3" cy="656"/>
              </a:xfrm>
              <a:prstGeom prst="rect">
                <a:avLst/>
              </a:prstGeom>
              <a:solidFill>
                <a:srgbClr val="FA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8" name="Rectangle 540"/>
              <p:cNvSpPr>
                <a:spLocks noChangeArrowheads="1"/>
              </p:cNvSpPr>
              <p:nvPr/>
            </p:nvSpPr>
            <p:spPr bwMode="auto">
              <a:xfrm>
                <a:off x="1590" y="1976"/>
                <a:ext cx="3" cy="656"/>
              </a:xfrm>
              <a:prstGeom prst="rect">
                <a:avLst/>
              </a:prstGeom>
              <a:solidFill>
                <a:srgbClr val="F9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49" name="Rectangle 541"/>
              <p:cNvSpPr>
                <a:spLocks noChangeArrowheads="1"/>
              </p:cNvSpPr>
              <p:nvPr/>
            </p:nvSpPr>
            <p:spPr bwMode="auto">
              <a:xfrm>
                <a:off x="1593" y="1976"/>
                <a:ext cx="2" cy="656"/>
              </a:xfrm>
              <a:prstGeom prst="rect">
                <a:avLst/>
              </a:prstGeom>
              <a:solidFill>
                <a:srgbClr val="F8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0" name="Rectangle 542"/>
              <p:cNvSpPr>
                <a:spLocks noChangeArrowheads="1"/>
              </p:cNvSpPr>
              <p:nvPr/>
            </p:nvSpPr>
            <p:spPr bwMode="auto">
              <a:xfrm>
                <a:off x="1595" y="1976"/>
                <a:ext cx="3" cy="656"/>
              </a:xfrm>
              <a:prstGeom prst="rect">
                <a:avLst/>
              </a:prstGeom>
              <a:solidFill>
                <a:srgbClr val="F7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1" name="Rectangle 543"/>
              <p:cNvSpPr>
                <a:spLocks noChangeArrowheads="1"/>
              </p:cNvSpPr>
              <p:nvPr/>
            </p:nvSpPr>
            <p:spPr bwMode="auto">
              <a:xfrm>
                <a:off x="1598" y="1976"/>
                <a:ext cx="3" cy="656"/>
              </a:xfrm>
              <a:prstGeom prst="rect">
                <a:avLst/>
              </a:prstGeom>
              <a:solidFill>
                <a:srgbClr val="F6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2" name="Rectangle 544"/>
              <p:cNvSpPr>
                <a:spLocks noChangeArrowheads="1"/>
              </p:cNvSpPr>
              <p:nvPr/>
            </p:nvSpPr>
            <p:spPr bwMode="auto">
              <a:xfrm>
                <a:off x="1601" y="1976"/>
                <a:ext cx="3" cy="656"/>
              </a:xfrm>
              <a:prstGeom prst="rect">
                <a:avLst/>
              </a:prstGeom>
              <a:solidFill>
                <a:srgbClr val="F5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3" name="Rectangle 545"/>
              <p:cNvSpPr>
                <a:spLocks noChangeArrowheads="1"/>
              </p:cNvSpPr>
              <p:nvPr/>
            </p:nvSpPr>
            <p:spPr bwMode="auto">
              <a:xfrm>
                <a:off x="1604" y="1976"/>
                <a:ext cx="3" cy="656"/>
              </a:xfrm>
              <a:prstGeom prst="rect">
                <a:avLst/>
              </a:prstGeom>
              <a:solidFill>
                <a:srgbClr val="F4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4" name="Rectangle 546"/>
              <p:cNvSpPr>
                <a:spLocks noChangeArrowheads="1"/>
              </p:cNvSpPr>
              <p:nvPr/>
            </p:nvSpPr>
            <p:spPr bwMode="auto">
              <a:xfrm>
                <a:off x="1607" y="1976"/>
                <a:ext cx="3" cy="656"/>
              </a:xfrm>
              <a:prstGeom prst="rect">
                <a:avLst/>
              </a:prstGeom>
              <a:solidFill>
                <a:srgbClr val="F3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5" name="Rectangle 547"/>
              <p:cNvSpPr>
                <a:spLocks noChangeArrowheads="1"/>
              </p:cNvSpPr>
              <p:nvPr/>
            </p:nvSpPr>
            <p:spPr bwMode="auto">
              <a:xfrm>
                <a:off x="1610" y="1976"/>
                <a:ext cx="3" cy="656"/>
              </a:xfrm>
              <a:prstGeom prst="rect">
                <a:avLst/>
              </a:prstGeom>
              <a:solidFill>
                <a:srgbClr val="F2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6" name="Rectangle 548"/>
              <p:cNvSpPr>
                <a:spLocks noChangeArrowheads="1"/>
              </p:cNvSpPr>
              <p:nvPr/>
            </p:nvSpPr>
            <p:spPr bwMode="auto">
              <a:xfrm>
                <a:off x="1613" y="1976"/>
                <a:ext cx="3" cy="656"/>
              </a:xfrm>
              <a:prstGeom prst="rect">
                <a:avLst/>
              </a:prstGeom>
              <a:solidFill>
                <a:srgbClr val="F0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7" name="Rectangle 549"/>
              <p:cNvSpPr>
                <a:spLocks noChangeArrowheads="1"/>
              </p:cNvSpPr>
              <p:nvPr/>
            </p:nvSpPr>
            <p:spPr bwMode="auto">
              <a:xfrm>
                <a:off x="1616" y="1976"/>
                <a:ext cx="3" cy="656"/>
              </a:xfrm>
              <a:prstGeom prst="rect">
                <a:avLst/>
              </a:prstGeom>
              <a:solidFill>
                <a:srgbClr val="EF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8" name="Rectangle 550"/>
              <p:cNvSpPr>
                <a:spLocks noChangeArrowheads="1"/>
              </p:cNvSpPr>
              <p:nvPr/>
            </p:nvSpPr>
            <p:spPr bwMode="auto">
              <a:xfrm>
                <a:off x="1619" y="1976"/>
                <a:ext cx="2" cy="656"/>
              </a:xfrm>
              <a:prstGeom prst="rect">
                <a:avLst/>
              </a:prstGeom>
              <a:solidFill>
                <a:srgbClr val="EE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59" name="Rectangle 551"/>
              <p:cNvSpPr>
                <a:spLocks noChangeArrowheads="1"/>
              </p:cNvSpPr>
              <p:nvPr/>
            </p:nvSpPr>
            <p:spPr bwMode="auto">
              <a:xfrm>
                <a:off x="1621" y="1976"/>
                <a:ext cx="3" cy="656"/>
              </a:xfrm>
              <a:prstGeom prst="rect">
                <a:avLst/>
              </a:prstGeom>
              <a:solidFill>
                <a:srgbClr val="ED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0" name="Rectangle 552"/>
              <p:cNvSpPr>
                <a:spLocks noChangeArrowheads="1"/>
              </p:cNvSpPr>
              <p:nvPr/>
            </p:nvSpPr>
            <p:spPr bwMode="auto">
              <a:xfrm>
                <a:off x="1624" y="1976"/>
                <a:ext cx="3" cy="656"/>
              </a:xfrm>
              <a:prstGeom prst="rect">
                <a:avLst/>
              </a:prstGeom>
              <a:solidFill>
                <a:srgbClr val="ECF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1" name="Rectangle 553"/>
              <p:cNvSpPr>
                <a:spLocks noChangeArrowheads="1"/>
              </p:cNvSpPr>
              <p:nvPr/>
            </p:nvSpPr>
            <p:spPr bwMode="auto">
              <a:xfrm>
                <a:off x="1627" y="1976"/>
                <a:ext cx="3" cy="656"/>
              </a:xfrm>
              <a:prstGeom prst="rect">
                <a:avLst/>
              </a:prstGeom>
              <a:solidFill>
                <a:srgbClr val="EA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2" name="Rectangle 554"/>
              <p:cNvSpPr>
                <a:spLocks noChangeArrowheads="1"/>
              </p:cNvSpPr>
              <p:nvPr/>
            </p:nvSpPr>
            <p:spPr bwMode="auto">
              <a:xfrm>
                <a:off x="1630" y="1976"/>
                <a:ext cx="3" cy="656"/>
              </a:xfrm>
              <a:prstGeom prst="rect">
                <a:avLst/>
              </a:prstGeom>
              <a:solidFill>
                <a:srgbClr val="E9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3" name="Rectangle 555"/>
              <p:cNvSpPr>
                <a:spLocks noChangeArrowheads="1"/>
              </p:cNvSpPr>
              <p:nvPr/>
            </p:nvSpPr>
            <p:spPr bwMode="auto">
              <a:xfrm>
                <a:off x="1633" y="1976"/>
                <a:ext cx="3" cy="656"/>
              </a:xfrm>
              <a:prstGeom prst="rect">
                <a:avLst/>
              </a:prstGeom>
              <a:solidFill>
                <a:srgbClr val="E7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4" name="Rectangle 556"/>
              <p:cNvSpPr>
                <a:spLocks noChangeArrowheads="1"/>
              </p:cNvSpPr>
              <p:nvPr/>
            </p:nvSpPr>
            <p:spPr bwMode="auto">
              <a:xfrm>
                <a:off x="1636" y="1976"/>
                <a:ext cx="3" cy="656"/>
              </a:xfrm>
              <a:prstGeom prst="rect">
                <a:avLst/>
              </a:prstGeom>
              <a:solidFill>
                <a:srgbClr val="E6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5" name="Rectangle 557"/>
              <p:cNvSpPr>
                <a:spLocks noChangeArrowheads="1"/>
              </p:cNvSpPr>
              <p:nvPr/>
            </p:nvSpPr>
            <p:spPr bwMode="auto">
              <a:xfrm>
                <a:off x="1639" y="1976"/>
                <a:ext cx="3" cy="656"/>
              </a:xfrm>
              <a:prstGeom prst="rect">
                <a:avLst/>
              </a:prstGeom>
              <a:solidFill>
                <a:srgbClr val="E5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6" name="Rectangle 558"/>
              <p:cNvSpPr>
                <a:spLocks noChangeArrowheads="1"/>
              </p:cNvSpPr>
              <p:nvPr/>
            </p:nvSpPr>
            <p:spPr bwMode="auto">
              <a:xfrm>
                <a:off x="1642" y="1976"/>
                <a:ext cx="2" cy="656"/>
              </a:xfrm>
              <a:prstGeom prst="rect">
                <a:avLst/>
              </a:prstGeom>
              <a:solidFill>
                <a:srgbClr val="E4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7" name="Rectangle 559"/>
              <p:cNvSpPr>
                <a:spLocks noChangeArrowheads="1"/>
              </p:cNvSpPr>
              <p:nvPr/>
            </p:nvSpPr>
            <p:spPr bwMode="auto">
              <a:xfrm>
                <a:off x="1644" y="1976"/>
                <a:ext cx="3" cy="656"/>
              </a:xfrm>
              <a:prstGeom prst="rect">
                <a:avLst/>
              </a:prstGeom>
              <a:solidFill>
                <a:srgbClr val="E3F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8" name="Rectangle 560"/>
              <p:cNvSpPr>
                <a:spLocks noChangeArrowheads="1"/>
              </p:cNvSpPr>
              <p:nvPr/>
            </p:nvSpPr>
            <p:spPr bwMode="auto">
              <a:xfrm>
                <a:off x="1647" y="1976"/>
                <a:ext cx="3" cy="656"/>
              </a:xfrm>
              <a:prstGeom prst="rect">
                <a:avLst/>
              </a:prstGeom>
              <a:solidFill>
                <a:srgbClr val="E2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69" name="Rectangle 561"/>
              <p:cNvSpPr>
                <a:spLocks noChangeArrowheads="1"/>
              </p:cNvSpPr>
              <p:nvPr/>
            </p:nvSpPr>
            <p:spPr bwMode="auto">
              <a:xfrm>
                <a:off x="1650" y="1976"/>
                <a:ext cx="3" cy="656"/>
              </a:xfrm>
              <a:prstGeom prst="rect">
                <a:avLst/>
              </a:prstGeom>
              <a:solidFill>
                <a:srgbClr val="E1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0" name="Rectangle 562"/>
              <p:cNvSpPr>
                <a:spLocks noChangeArrowheads="1"/>
              </p:cNvSpPr>
              <p:nvPr/>
            </p:nvSpPr>
            <p:spPr bwMode="auto">
              <a:xfrm>
                <a:off x="1653" y="1976"/>
                <a:ext cx="6" cy="656"/>
              </a:xfrm>
              <a:prstGeom prst="rect">
                <a:avLst/>
              </a:prstGeom>
              <a:solidFill>
                <a:srgbClr val="DF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1" name="Rectangle 563"/>
              <p:cNvSpPr>
                <a:spLocks noChangeArrowheads="1"/>
              </p:cNvSpPr>
              <p:nvPr/>
            </p:nvSpPr>
            <p:spPr bwMode="auto">
              <a:xfrm>
                <a:off x="1659" y="1976"/>
                <a:ext cx="3" cy="656"/>
              </a:xfrm>
              <a:prstGeom prst="rect">
                <a:avLst/>
              </a:prstGeom>
              <a:solidFill>
                <a:srgbClr val="DE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2" name="Rectangle 564"/>
              <p:cNvSpPr>
                <a:spLocks noChangeArrowheads="1"/>
              </p:cNvSpPr>
              <p:nvPr/>
            </p:nvSpPr>
            <p:spPr bwMode="auto">
              <a:xfrm>
                <a:off x="1662" y="1976"/>
                <a:ext cx="5" cy="656"/>
              </a:xfrm>
              <a:prstGeom prst="rect">
                <a:avLst/>
              </a:prstGeom>
              <a:solidFill>
                <a:srgbClr val="DD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3" name="Rectangle 565"/>
              <p:cNvSpPr>
                <a:spLocks noChangeArrowheads="1"/>
              </p:cNvSpPr>
              <p:nvPr/>
            </p:nvSpPr>
            <p:spPr bwMode="auto">
              <a:xfrm>
                <a:off x="1667" y="1976"/>
                <a:ext cx="3" cy="656"/>
              </a:xfrm>
              <a:prstGeom prst="rect">
                <a:avLst/>
              </a:prstGeom>
              <a:solidFill>
                <a:srgbClr val="DC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4" name="Rectangle 566"/>
              <p:cNvSpPr>
                <a:spLocks noChangeArrowheads="1"/>
              </p:cNvSpPr>
              <p:nvPr/>
            </p:nvSpPr>
            <p:spPr bwMode="auto">
              <a:xfrm>
                <a:off x="1670" y="1976"/>
                <a:ext cx="6" cy="656"/>
              </a:xfrm>
              <a:prstGeom prst="rect">
                <a:avLst/>
              </a:prstGeom>
              <a:solidFill>
                <a:srgbClr val="DB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5" name="Rectangle 567"/>
              <p:cNvSpPr>
                <a:spLocks noChangeArrowheads="1"/>
              </p:cNvSpPr>
              <p:nvPr/>
            </p:nvSpPr>
            <p:spPr bwMode="auto">
              <a:xfrm>
                <a:off x="1676" y="1976"/>
                <a:ext cx="3" cy="656"/>
              </a:xfrm>
              <a:prstGeom prst="rect">
                <a:avLst/>
              </a:prstGeom>
              <a:solidFill>
                <a:srgbClr val="DA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6" name="Rectangle 568"/>
              <p:cNvSpPr>
                <a:spLocks noChangeArrowheads="1"/>
              </p:cNvSpPr>
              <p:nvPr/>
            </p:nvSpPr>
            <p:spPr bwMode="auto">
              <a:xfrm>
                <a:off x="1679" y="1976"/>
                <a:ext cx="9" cy="656"/>
              </a:xfrm>
              <a:prstGeom prst="rect">
                <a:avLst/>
              </a:prstGeom>
              <a:solidFill>
                <a:srgbClr val="D9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7" name="Rectangle 569"/>
              <p:cNvSpPr>
                <a:spLocks noChangeArrowheads="1"/>
              </p:cNvSpPr>
              <p:nvPr/>
            </p:nvSpPr>
            <p:spPr bwMode="auto">
              <a:xfrm>
                <a:off x="1688" y="1976"/>
                <a:ext cx="5" cy="656"/>
              </a:xfrm>
              <a:prstGeom prst="rect">
                <a:avLst/>
              </a:prstGeom>
              <a:solidFill>
                <a:srgbClr val="D8FE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78" name="Rectangle 570"/>
              <p:cNvSpPr>
                <a:spLocks noChangeArrowheads="1"/>
              </p:cNvSpPr>
              <p:nvPr/>
            </p:nvSpPr>
            <p:spPr bwMode="auto">
              <a:xfrm>
                <a:off x="1408" y="1978"/>
                <a:ext cx="288" cy="654"/>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380" name="Rectangle 572"/>
            <p:cNvSpPr>
              <a:spLocks noChangeArrowheads="1"/>
            </p:cNvSpPr>
            <p:nvPr/>
          </p:nvSpPr>
          <p:spPr bwMode="auto">
            <a:xfrm rot="5400000">
              <a:off x="2084355" y="3508398"/>
              <a:ext cx="42068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编码器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1" name="Freeform 573"/>
            <p:cNvSpPr>
              <a:spLocks noEditPoints="1"/>
            </p:cNvSpPr>
            <p:nvPr/>
          </p:nvSpPr>
          <p:spPr bwMode="auto">
            <a:xfrm>
              <a:off x="1406492" y="3573486"/>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2" name="Rectangle 574"/>
            <p:cNvSpPr>
              <a:spLocks noChangeArrowheads="1"/>
            </p:cNvSpPr>
            <p:nvPr/>
          </p:nvSpPr>
          <p:spPr bwMode="auto">
            <a:xfrm>
              <a:off x="1612867" y="337822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A</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3" name="Freeform 575"/>
            <p:cNvSpPr>
              <a:spLocks noEditPoints="1"/>
            </p:cNvSpPr>
            <p:nvPr/>
          </p:nvSpPr>
          <p:spPr bwMode="auto">
            <a:xfrm>
              <a:off x="1406492" y="3944961"/>
              <a:ext cx="685800" cy="111125"/>
            </a:xfrm>
            <a:custGeom>
              <a:avLst/>
              <a:gdLst/>
              <a:ahLst/>
              <a:cxnLst>
                <a:cxn ang="0">
                  <a:pos x="0" y="23"/>
                </a:cxn>
                <a:cxn ang="0">
                  <a:pos x="372" y="23"/>
                </a:cxn>
                <a:cxn ang="0">
                  <a:pos x="372" y="46"/>
                </a:cxn>
                <a:cxn ang="0">
                  <a:pos x="0" y="46"/>
                </a:cxn>
                <a:cxn ang="0">
                  <a:pos x="0" y="23"/>
                </a:cxn>
                <a:cxn ang="0">
                  <a:pos x="360" y="0"/>
                </a:cxn>
                <a:cxn ang="0">
                  <a:pos x="432" y="35"/>
                </a:cxn>
                <a:cxn ang="0">
                  <a:pos x="360" y="70"/>
                </a:cxn>
                <a:cxn ang="0">
                  <a:pos x="360" y="0"/>
                </a:cxn>
              </a:cxnLst>
              <a:rect l="0" t="0" r="r" b="b"/>
              <a:pathLst>
                <a:path w="432" h="70">
                  <a:moveTo>
                    <a:pt x="0" y="23"/>
                  </a:moveTo>
                  <a:lnTo>
                    <a:pt x="372" y="23"/>
                  </a:lnTo>
                  <a:lnTo>
                    <a:pt x="372" y="46"/>
                  </a:lnTo>
                  <a:lnTo>
                    <a:pt x="0" y="46"/>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4" name="Rectangle 576"/>
            <p:cNvSpPr>
              <a:spLocks noChangeArrowheads="1"/>
            </p:cNvSpPr>
            <p:nvPr/>
          </p:nvSpPr>
          <p:spPr bwMode="auto">
            <a:xfrm>
              <a:off x="1493805" y="3773511"/>
              <a:ext cx="274638"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数据</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5" name="Freeform 577"/>
            <p:cNvSpPr>
              <a:spLocks noEditPoints="1"/>
            </p:cNvSpPr>
            <p:nvPr/>
          </p:nvSpPr>
          <p:spPr bwMode="auto">
            <a:xfrm>
              <a:off x="1406492" y="3276623"/>
              <a:ext cx="685800" cy="111125"/>
            </a:xfrm>
            <a:custGeom>
              <a:avLst/>
              <a:gdLst/>
              <a:ahLst/>
              <a:cxnLst>
                <a:cxn ang="0">
                  <a:pos x="0" y="23"/>
                </a:cxn>
                <a:cxn ang="0">
                  <a:pos x="372" y="23"/>
                </a:cxn>
                <a:cxn ang="0">
                  <a:pos x="372" y="47"/>
                </a:cxn>
                <a:cxn ang="0">
                  <a:pos x="0" y="47"/>
                </a:cxn>
                <a:cxn ang="0">
                  <a:pos x="0" y="23"/>
                </a:cxn>
                <a:cxn ang="0">
                  <a:pos x="360" y="0"/>
                </a:cxn>
                <a:cxn ang="0">
                  <a:pos x="432" y="35"/>
                </a:cxn>
                <a:cxn ang="0">
                  <a:pos x="360" y="70"/>
                </a:cxn>
                <a:cxn ang="0">
                  <a:pos x="360" y="0"/>
                </a:cxn>
              </a:cxnLst>
              <a:rect l="0" t="0" r="r" b="b"/>
              <a:pathLst>
                <a:path w="432" h="70">
                  <a:moveTo>
                    <a:pt x="0" y="23"/>
                  </a:moveTo>
                  <a:lnTo>
                    <a:pt x="372" y="23"/>
                  </a:lnTo>
                  <a:lnTo>
                    <a:pt x="372" y="47"/>
                  </a:lnTo>
                  <a:lnTo>
                    <a:pt x="0" y="47"/>
                  </a:lnTo>
                  <a:lnTo>
                    <a:pt x="0" y="23"/>
                  </a:lnTo>
                  <a:close/>
                  <a:moveTo>
                    <a:pt x="360" y="0"/>
                  </a:moveTo>
                  <a:lnTo>
                    <a:pt x="432" y="35"/>
                  </a:lnTo>
                  <a:lnTo>
                    <a:pt x="360" y="70"/>
                  </a:lnTo>
                  <a:lnTo>
                    <a:pt x="36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6" name="Rectangle 578"/>
            <p:cNvSpPr>
              <a:spLocks noChangeArrowheads="1"/>
            </p:cNvSpPr>
            <p:nvPr/>
          </p:nvSpPr>
          <p:spPr bwMode="auto">
            <a:xfrm>
              <a:off x="1612867" y="3079773"/>
              <a:ext cx="2159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V</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7" name="Freeform 579"/>
            <p:cNvSpPr>
              <a:spLocks noEditPoints="1"/>
            </p:cNvSpPr>
            <p:nvPr/>
          </p:nvSpPr>
          <p:spPr bwMode="auto">
            <a:xfrm>
              <a:off x="2549492" y="3648098"/>
              <a:ext cx="1066800" cy="111125"/>
            </a:xfrm>
            <a:custGeom>
              <a:avLst/>
              <a:gdLst/>
              <a:ahLst/>
              <a:cxnLst>
                <a:cxn ang="0">
                  <a:pos x="0" y="23"/>
                </a:cxn>
                <a:cxn ang="0">
                  <a:pos x="612" y="23"/>
                </a:cxn>
                <a:cxn ang="0">
                  <a:pos x="612" y="47"/>
                </a:cxn>
                <a:cxn ang="0">
                  <a:pos x="0" y="47"/>
                </a:cxn>
                <a:cxn ang="0">
                  <a:pos x="0" y="23"/>
                </a:cxn>
                <a:cxn ang="0">
                  <a:pos x="600" y="0"/>
                </a:cxn>
                <a:cxn ang="0">
                  <a:pos x="672" y="35"/>
                </a:cxn>
                <a:cxn ang="0">
                  <a:pos x="600" y="70"/>
                </a:cxn>
                <a:cxn ang="0">
                  <a:pos x="600" y="0"/>
                </a:cxn>
              </a:cxnLst>
              <a:rect l="0" t="0" r="r" b="b"/>
              <a:pathLst>
                <a:path w="672" h="70">
                  <a:moveTo>
                    <a:pt x="0" y="23"/>
                  </a:moveTo>
                  <a:lnTo>
                    <a:pt x="612" y="23"/>
                  </a:lnTo>
                  <a:lnTo>
                    <a:pt x="612" y="47"/>
                  </a:lnTo>
                  <a:lnTo>
                    <a:pt x="0" y="47"/>
                  </a:lnTo>
                  <a:lnTo>
                    <a:pt x="0" y="23"/>
                  </a:lnTo>
                  <a:close/>
                  <a:moveTo>
                    <a:pt x="600" y="0"/>
                  </a:moveTo>
                  <a:lnTo>
                    <a:pt x="672" y="35"/>
                  </a:lnTo>
                  <a:lnTo>
                    <a:pt x="600" y="70"/>
                  </a:lnTo>
                  <a:lnTo>
                    <a:pt x="600"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88" name="Rectangle 580"/>
            <p:cNvSpPr>
              <a:spLocks noChangeArrowheads="1"/>
            </p:cNvSpPr>
            <p:nvPr/>
          </p:nvSpPr>
          <p:spPr bwMode="auto">
            <a:xfrm>
              <a:off x="2646330" y="3378223"/>
              <a:ext cx="6731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SPTS2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89" name="Rectangle 581"/>
            <p:cNvSpPr>
              <a:spLocks noChangeArrowheads="1"/>
            </p:cNvSpPr>
            <p:nvPr/>
          </p:nvSpPr>
          <p:spPr bwMode="auto">
            <a:xfrm>
              <a:off x="5311742" y="249716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TS1</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0" name="Rectangle 582"/>
            <p:cNvSpPr>
              <a:spLocks noChangeArrowheads="1"/>
            </p:cNvSpPr>
            <p:nvPr/>
          </p:nvSpPr>
          <p:spPr bwMode="auto">
            <a:xfrm>
              <a:off x="5064092"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1" name="Rectangle 583"/>
            <p:cNvSpPr>
              <a:spLocks noChangeArrowheads="1"/>
            </p:cNvSpPr>
            <p:nvPr/>
          </p:nvSpPr>
          <p:spPr bwMode="auto">
            <a:xfrm>
              <a:off x="5246655" y="2701948"/>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392" name="Rectangle 584"/>
            <p:cNvSpPr>
              <a:spLocks noChangeArrowheads="1"/>
            </p:cNvSpPr>
            <p:nvPr/>
          </p:nvSpPr>
          <p:spPr bwMode="auto">
            <a:xfrm>
              <a:off x="5740367" y="2724173"/>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466" name="Group 658"/>
            <p:cNvGrpSpPr>
              <a:grpSpLocks/>
            </p:cNvGrpSpPr>
            <p:nvPr/>
          </p:nvGrpSpPr>
          <p:grpSpPr bwMode="auto">
            <a:xfrm>
              <a:off x="6888130" y="1846286"/>
              <a:ext cx="385763" cy="3859213"/>
              <a:chOff x="4429" y="1135"/>
              <a:chExt cx="243" cy="2431"/>
            </a:xfrm>
          </p:grpSpPr>
          <p:sp>
            <p:nvSpPr>
              <p:cNvPr id="376393" name="Rectangle 585"/>
              <p:cNvSpPr>
                <a:spLocks noChangeArrowheads="1"/>
              </p:cNvSpPr>
              <p:nvPr/>
            </p:nvSpPr>
            <p:spPr bwMode="auto">
              <a:xfrm>
                <a:off x="4429" y="1135"/>
                <a:ext cx="3" cy="2431"/>
              </a:xfrm>
              <a:prstGeom prst="rect">
                <a:avLst/>
              </a:prstGeom>
              <a:solidFill>
                <a:srgbClr val="E0C8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4" name="Rectangle 586"/>
              <p:cNvSpPr>
                <a:spLocks noChangeArrowheads="1"/>
              </p:cNvSpPr>
              <p:nvPr/>
            </p:nvSpPr>
            <p:spPr bwMode="auto">
              <a:xfrm>
                <a:off x="4432"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5" name="Rectangle 587"/>
              <p:cNvSpPr>
                <a:spLocks noChangeArrowheads="1"/>
              </p:cNvSpPr>
              <p:nvPr/>
            </p:nvSpPr>
            <p:spPr bwMode="auto">
              <a:xfrm>
                <a:off x="4438" y="1135"/>
                <a:ext cx="3"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6" name="Rectangle 588"/>
              <p:cNvSpPr>
                <a:spLocks noChangeArrowheads="1"/>
              </p:cNvSpPr>
              <p:nvPr/>
            </p:nvSpPr>
            <p:spPr bwMode="auto">
              <a:xfrm>
                <a:off x="4441"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7" name="Rectangle 589"/>
              <p:cNvSpPr>
                <a:spLocks noChangeArrowheads="1"/>
              </p:cNvSpPr>
              <p:nvPr/>
            </p:nvSpPr>
            <p:spPr bwMode="auto">
              <a:xfrm>
                <a:off x="4444" y="1135"/>
                <a:ext cx="5"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8" name="Rectangle 590"/>
              <p:cNvSpPr>
                <a:spLocks noChangeArrowheads="1"/>
              </p:cNvSpPr>
              <p:nvPr/>
            </p:nvSpPr>
            <p:spPr bwMode="auto">
              <a:xfrm>
                <a:off x="4449"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399" name="Rectangle 591"/>
              <p:cNvSpPr>
                <a:spLocks noChangeArrowheads="1"/>
              </p:cNvSpPr>
              <p:nvPr/>
            </p:nvSpPr>
            <p:spPr bwMode="auto">
              <a:xfrm>
                <a:off x="4452"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0" name="Rectangle 592"/>
              <p:cNvSpPr>
                <a:spLocks noChangeArrowheads="1"/>
              </p:cNvSpPr>
              <p:nvPr/>
            </p:nvSpPr>
            <p:spPr bwMode="auto">
              <a:xfrm>
                <a:off x="445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1" name="Rectangle 593"/>
              <p:cNvSpPr>
                <a:spLocks noChangeArrowheads="1"/>
              </p:cNvSpPr>
              <p:nvPr/>
            </p:nvSpPr>
            <p:spPr bwMode="auto">
              <a:xfrm>
                <a:off x="4458"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2" name="Rectangle 594"/>
              <p:cNvSpPr>
                <a:spLocks noChangeArrowheads="1"/>
              </p:cNvSpPr>
              <p:nvPr/>
            </p:nvSpPr>
            <p:spPr bwMode="auto">
              <a:xfrm>
                <a:off x="4461" y="1135"/>
                <a:ext cx="3"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3" name="Rectangle 595"/>
              <p:cNvSpPr>
                <a:spLocks noChangeArrowheads="1"/>
              </p:cNvSpPr>
              <p:nvPr/>
            </p:nvSpPr>
            <p:spPr bwMode="auto">
              <a:xfrm>
                <a:off x="4464"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4" name="Rectangle 596"/>
              <p:cNvSpPr>
                <a:spLocks noChangeArrowheads="1"/>
              </p:cNvSpPr>
              <p:nvPr/>
            </p:nvSpPr>
            <p:spPr bwMode="auto">
              <a:xfrm>
                <a:off x="4467"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5" name="Rectangle 597"/>
              <p:cNvSpPr>
                <a:spLocks noChangeArrowheads="1"/>
              </p:cNvSpPr>
              <p:nvPr/>
            </p:nvSpPr>
            <p:spPr bwMode="auto">
              <a:xfrm>
                <a:off x="4470"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6" name="Rectangle 598"/>
              <p:cNvSpPr>
                <a:spLocks noChangeArrowheads="1"/>
              </p:cNvSpPr>
              <p:nvPr/>
            </p:nvSpPr>
            <p:spPr bwMode="auto">
              <a:xfrm>
                <a:off x="4473" y="1135"/>
                <a:ext cx="2"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7" name="Rectangle 599"/>
              <p:cNvSpPr>
                <a:spLocks noChangeArrowheads="1"/>
              </p:cNvSpPr>
              <p:nvPr/>
            </p:nvSpPr>
            <p:spPr bwMode="auto">
              <a:xfrm>
                <a:off x="447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8" name="Rectangle 600"/>
              <p:cNvSpPr>
                <a:spLocks noChangeArrowheads="1"/>
              </p:cNvSpPr>
              <p:nvPr/>
            </p:nvSpPr>
            <p:spPr bwMode="auto">
              <a:xfrm>
                <a:off x="4478"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09" name="Rectangle 601"/>
              <p:cNvSpPr>
                <a:spLocks noChangeArrowheads="1"/>
              </p:cNvSpPr>
              <p:nvPr/>
            </p:nvSpPr>
            <p:spPr bwMode="auto">
              <a:xfrm>
                <a:off x="4481"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0" name="Rectangle 602"/>
              <p:cNvSpPr>
                <a:spLocks noChangeArrowheads="1"/>
              </p:cNvSpPr>
              <p:nvPr/>
            </p:nvSpPr>
            <p:spPr bwMode="auto">
              <a:xfrm>
                <a:off x="4484" y="1135"/>
                <a:ext cx="3"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1" name="Rectangle 603"/>
              <p:cNvSpPr>
                <a:spLocks noChangeArrowheads="1"/>
              </p:cNvSpPr>
              <p:nvPr/>
            </p:nvSpPr>
            <p:spPr bwMode="auto">
              <a:xfrm>
                <a:off x="4487"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2" name="Rectangle 604"/>
              <p:cNvSpPr>
                <a:spLocks noChangeArrowheads="1"/>
              </p:cNvSpPr>
              <p:nvPr/>
            </p:nvSpPr>
            <p:spPr bwMode="auto">
              <a:xfrm>
                <a:off x="4490"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3" name="Rectangle 605"/>
              <p:cNvSpPr>
                <a:spLocks noChangeArrowheads="1"/>
              </p:cNvSpPr>
              <p:nvPr/>
            </p:nvSpPr>
            <p:spPr bwMode="auto">
              <a:xfrm>
                <a:off x="4493"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4" name="Rectangle 606"/>
              <p:cNvSpPr>
                <a:spLocks noChangeArrowheads="1"/>
              </p:cNvSpPr>
              <p:nvPr/>
            </p:nvSpPr>
            <p:spPr bwMode="auto">
              <a:xfrm>
                <a:off x="4496" y="1135"/>
                <a:ext cx="2"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5" name="Rectangle 607"/>
              <p:cNvSpPr>
                <a:spLocks noChangeArrowheads="1"/>
              </p:cNvSpPr>
              <p:nvPr/>
            </p:nvSpPr>
            <p:spPr bwMode="auto">
              <a:xfrm>
                <a:off x="4498"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6" name="Rectangle 608"/>
              <p:cNvSpPr>
                <a:spLocks noChangeArrowheads="1"/>
              </p:cNvSpPr>
              <p:nvPr/>
            </p:nvSpPr>
            <p:spPr bwMode="auto">
              <a:xfrm>
                <a:off x="4501"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7" name="Rectangle 609"/>
              <p:cNvSpPr>
                <a:spLocks noChangeArrowheads="1"/>
              </p:cNvSpPr>
              <p:nvPr/>
            </p:nvSpPr>
            <p:spPr bwMode="auto">
              <a:xfrm>
                <a:off x="4504"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8" name="Rectangle 610"/>
              <p:cNvSpPr>
                <a:spLocks noChangeArrowheads="1"/>
              </p:cNvSpPr>
              <p:nvPr/>
            </p:nvSpPr>
            <p:spPr bwMode="auto">
              <a:xfrm>
                <a:off x="4507"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19" name="Rectangle 611"/>
              <p:cNvSpPr>
                <a:spLocks noChangeArrowheads="1"/>
              </p:cNvSpPr>
              <p:nvPr/>
            </p:nvSpPr>
            <p:spPr bwMode="auto">
              <a:xfrm>
                <a:off x="4510" y="1135"/>
                <a:ext cx="3"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0" name="Rectangle 612"/>
              <p:cNvSpPr>
                <a:spLocks noChangeArrowheads="1"/>
              </p:cNvSpPr>
              <p:nvPr/>
            </p:nvSpPr>
            <p:spPr bwMode="auto">
              <a:xfrm>
                <a:off x="4513"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1" name="Rectangle 613"/>
              <p:cNvSpPr>
                <a:spLocks noChangeArrowheads="1"/>
              </p:cNvSpPr>
              <p:nvPr/>
            </p:nvSpPr>
            <p:spPr bwMode="auto">
              <a:xfrm>
                <a:off x="4516"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2" name="Rectangle 614"/>
              <p:cNvSpPr>
                <a:spLocks noChangeArrowheads="1"/>
              </p:cNvSpPr>
              <p:nvPr/>
            </p:nvSpPr>
            <p:spPr bwMode="auto">
              <a:xfrm>
                <a:off x="4519" y="1135"/>
                <a:ext cx="2"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3" name="Rectangle 615"/>
              <p:cNvSpPr>
                <a:spLocks noChangeArrowheads="1"/>
              </p:cNvSpPr>
              <p:nvPr/>
            </p:nvSpPr>
            <p:spPr bwMode="auto">
              <a:xfrm>
                <a:off x="4521"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4" name="Rectangle 616"/>
              <p:cNvSpPr>
                <a:spLocks noChangeArrowheads="1"/>
              </p:cNvSpPr>
              <p:nvPr/>
            </p:nvSpPr>
            <p:spPr bwMode="auto">
              <a:xfrm>
                <a:off x="4524"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5" name="Rectangle 617"/>
              <p:cNvSpPr>
                <a:spLocks noChangeArrowheads="1"/>
              </p:cNvSpPr>
              <p:nvPr/>
            </p:nvSpPr>
            <p:spPr bwMode="auto">
              <a:xfrm>
                <a:off x="4527"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6" name="Rectangle 618"/>
              <p:cNvSpPr>
                <a:spLocks noChangeArrowheads="1"/>
              </p:cNvSpPr>
              <p:nvPr/>
            </p:nvSpPr>
            <p:spPr bwMode="auto">
              <a:xfrm>
                <a:off x="4530" y="1135"/>
                <a:ext cx="6"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7" name="Rectangle 619"/>
              <p:cNvSpPr>
                <a:spLocks noChangeArrowheads="1"/>
              </p:cNvSpPr>
              <p:nvPr/>
            </p:nvSpPr>
            <p:spPr bwMode="auto">
              <a:xfrm>
                <a:off x="4536"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8" name="Rectangle 620"/>
              <p:cNvSpPr>
                <a:spLocks noChangeArrowheads="1"/>
              </p:cNvSpPr>
              <p:nvPr/>
            </p:nvSpPr>
            <p:spPr bwMode="auto">
              <a:xfrm>
                <a:off x="4539" y="1135"/>
                <a:ext cx="8"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29" name="Rectangle 621"/>
              <p:cNvSpPr>
                <a:spLocks noChangeArrowheads="1"/>
              </p:cNvSpPr>
              <p:nvPr/>
            </p:nvSpPr>
            <p:spPr bwMode="auto">
              <a:xfrm>
                <a:off x="4547" y="1135"/>
                <a:ext cx="9"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0" name="Rectangle 622"/>
              <p:cNvSpPr>
                <a:spLocks noChangeArrowheads="1"/>
              </p:cNvSpPr>
              <p:nvPr/>
            </p:nvSpPr>
            <p:spPr bwMode="auto">
              <a:xfrm>
                <a:off x="4556" y="1135"/>
                <a:ext cx="9"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1" name="Rectangle 623"/>
              <p:cNvSpPr>
                <a:spLocks noChangeArrowheads="1"/>
              </p:cNvSpPr>
              <p:nvPr/>
            </p:nvSpPr>
            <p:spPr bwMode="auto">
              <a:xfrm>
                <a:off x="4565"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2" name="Rectangle 624"/>
              <p:cNvSpPr>
                <a:spLocks noChangeArrowheads="1"/>
              </p:cNvSpPr>
              <p:nvPr/>
            </p:nvSpPr>
            <p:spPr bwMode="auto">
              <a:xfrm>
                <a:off x="4568" y="1135"/>
                <a:ext cx="5"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3" name="Rectangle 625"/>
              <p:cNvSpPr>
                <a:spLocks noChangeArrowheads="1"/>
              </p:cNvSpPr>
              <p:nvPr/>
            </p:nvSpPr>
            <p:spPr bwMode="auto">
              <a:xfrm>
                <a:off x="4573"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4" name="Rectangle 626"/>
              <p:cNvSpPr>
                <a:spLocks noChangeArrowheads="1"/>
              </p:cNvSpPr>
              <p:nvPr/>
            </p:nvSpPr>
            <p:spPr bwMode="auto">
              <a:xfrm>
                <a:off x="4576"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5" name="Rectangle 627"/>
              <p:cNvSpPr>
                <a:spLocks noChangeArrowheads="1"/>
              </p:cNvSpPr>
              <p:nvPr/>
            </p:nvSpPr>
            <p:spPr bwMode="auto">
              <a:xfrm>
                <a:off x="4579"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6" name="Rectangle 628"/>
              <p:cNvSpPr>
                <a:spLocks noChangeArrowheads="1"/>
              </p:cNvSpPr>
              <p:nvPr/>
            </p:nvSpPr>
            <p:spPr bwMode="auto">
              <a:xfrm>
                <a:off x="4582" y="1135"/>
                <a:ext cx="3"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7" name="Rectangle 629"/>
              <p:cNvSpPr>
                <a:spLocks noChangeArrowheads="1"/>
              </p:cNvSpPr>
              <p:nvPr/>
            </p:nvSpPr>
            <p:spPr bwMode="auto">
              <a:xfrm>
                <a:off x="4585"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8" name="Rectangle 630"/>
              <p:cNvSpPr>
                <a:spLocks noChangeArrowheads="1"/>
              </p:cNvSpPr>
              <p:nvPr/>
            </p:nvSpPr>
            <p:spPr bwMode="auto">
              <a:xfrm>
                <a:off x="4588"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39" name="Rectangle 631"/>
              <p:cNvSpPr>
                <a:spLocks noChangeArrowheads="1"/>
              </p:cNvSpPr>
              <p:nvPr/>
            </p:nvSpPr>
            <p:spPr bwMode="auto">
              <a:xfrm>
                <a:off x="4591" y="1135"/>
                <a:ext cx="2"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0" name="Rectangle 632"/>
              <p:cNvSpPr>
                <a:spLocks noChangeArrowheads="1"/>
              </p:cNvSpPr>
              <p:nvPr/>
            </p:nvSpPr>
            <p:spPr bwMode="auto">
              <a:xfrm>
                <a:off x="4593"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1" name="Rectangle 633"/>
              <p:cNvSpPr>
                <a:spLocks noChangeArrowheads="1"/>
              </p:cNvSpPr>
              <p:nvPr/>
            </p:nvSpPr>
            <p:spPr bwMode="auto">
              <a:xfrm>
                <a:off x="4596"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2" name="Rectangle 634"/>
              <p:cNvSpPr>
                <a:spLocks noChangeArrowheads="1"/>
              </p:cNvSpPr>
              <p:nvPr/>
            </p:nvSpPr>
            <p:spPr bwMode="auto">
              <a:xfrm>
                <a:off x="4599"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3" name="Rectangle 635"/>
              <p:cNvSpPr>
                <a:spLocks noChangeArrowheads="1"/>
              </p:cNvSpPr>
              <p:nvPr/>
            </p:nvSpPr>
            <p:spPr bwMode="auto">
              <a:xfrm>
                <a:off x="4602"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4" name="Rectangle 636"/>
              <p:cNvSpPr>
                <a:spLocks noChangeArrowheads="1"/>
              </p:cNvSpPr>
              <p:nvPr/>
            </p:nvSpPr>
            <p:spPr bwMode="auto">
              <a:xfrm>
                <a:off x="4605" y="1135"/>
                <a:ext cx="3"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5" name="Rectangle 637"/>
              <p:cNvSpPr>
                <a:spLocks noChangeArrowheads="1"/>
              </p:cNvSpPr>
              <p:nvPr/>
            </p:nvSpPr>
            <p:spPr bwMode="auto">
              <a:xfrm>
                <a:off x="4608"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6" name="Rectangle 638"/>
              <p:cNvSpPr>
                <a:spLocks noChangeArrowheads="1"/>
              </p:cNvSpPr>
              <p:nvPr/>
            </p:nvSpPr>
            <p:spPr bwMode="auto">
              <a:xfrm>
                <a:off x="4611"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7" name="Rectangle 639"/>
              <p:cNvSpPr>
                <a:spLocks noChangeArrowheads="1"/>
              </p:cNvSpPr>
              <p:nvPr/>
            </p:nvSpPr>
            <p:spPr bwMode="auto">
              <a:xfrm>
                <a:off x="4614"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8" name="Rectangle 640"/>
              <p:cNvSpPr>
                <a:spLocks noChangeArrowheads="1"/>
              </p:cNvSpPr>
              <p:nvPr/>
            </p:nvSpPr>
            <p:spPr bwMode="auto">
              <a:xfrm>
                <a:off x="4617" y="1135"/>
                <a:ext cx="2"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49" name="Rectangle 641"/>
              <p:cNvSpPr>
                <a:spLocks noChangeArrowheads="1"/>
              </p:cNvSpPr>
              <p:nvPr/>
            </p:nvSpPr>
            <p:spPr bwMode="auto">
              <a:xfrm>
                <a:off x="4619"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0" name="Rectangle 642"/>
              <p:cNvSpPr>
                <a:spLocks noChangeArrowheads="1"/>
              </p:cNvSpPr>
              <p:nvPr/>
            </p:nvSpPr>
            <p:spPr bwMode="auto">
              <a:xfrm>
                <a:off x="4622"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1" name="Rectangle 643"/>
              <p:cNvSpPr>
                <a:spLocks noChangeArrowheads="1"/>
              </p:cNvSpPr>
              <p:nvPr/>
            </p:nvSpPr>
            <p:spPr bwMode="auto">
              <a:xfrm>
                <a:off x="462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2" name="Rectangle 644"/>
              <p:cNvSpPr>
                <a:spLocks noChangeArrowheads="1"/>
              </p:cNvSpPr>
              <p:nvPr/>
            </p:nvSpPr>
            <p:spPr bwMode="auto">
              <a:xfrm>
                <a:off x="4628" y="1135"/>
                <a:ext cx="3"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3" name="Rectangle 645"/>
              <p:cNvSpPr>
                <a:spLocks noChangeArrowheads="1"/>
              </p:cNvSpPr>
              <p:nvPr/>
            </p:nvSpPr>
            <p:spPr bwMode="auto">
              <a:xfrm>
                <a:off x="4631"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4" name="Rectangle 646"/>
              <p:cNvSpPr>
                <a:spLocks noChangeArrowheads="1"/>
              </p:cNvSpPr>
              <p:nvPr/>
            </p:nvSpPr>
            <p:spPr bwMode="auto">
              <a:xfrm>
                <a:off x="4634"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5" name="Rectangle 647"/>
              <p:cNvSpPr>
                <a:spLocks noChangeArrowheads="1"/>
              </p:cNvSpPr>
              <p:nvPr/>
            </p:nvSpPr>
            <p:spPr bwMode="auto">
              <a:xfrm>
                <a:off x="4637"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6" name="Rectangle 648"/>
              <p:cNvSpPr>
                <a:spLocks noChangeArrowheads="1"/>
              </p:cNvSpPr>
              <p:nvPr/>
            </p:nvSpPr>
            <p:spPr bwMode="auto">
              <a:xfrm>
                <a:off x="4640" y="1135"/>
                <a:ext cx="2"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7" name="Rectangle 649"/>
              <p:cNvSpPr>
                <a:spLocks noChangeArrowheads="1"/>
              </p:cNvSpPr>
              <p:nvPr/>
            </p:nvSpPr>
            <p:spPr bwMode="auto">
              <a:xfrm>
                <a:off x="4642"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8" name="Rectangle 650"/>
              <p:cNvSpPr>
                <a:spLocks noChangeArrowheads="1"/>
              </p:cNvSpPr>
              <p:nvPr/>
            </p:nvSpPr>
            <p:spPr bwMode="auto">
              <a:xfrm>
                <a:off x="464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59" name="Rectangle 651"/>
              <p:cNvSpPr>
                <a:spLocks noChangeArrowheads="1"/>
              </p:cNvSpPr>
              <p:nvPr/>
            </p:nvSpPr>
            <p:spPr bwMode="auto">
              <a:xfrm>
                <a:off x="4648"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0" name="Rectangle 652"/>
              <p:cNvSpPr>
                <a:spLocks noChangeArrowheads="1"/>
              </p:cNvSpPr>
              <p:nvPr/>
            </p:nvSpPr>
            <p:spPr bwMode="auto">
              <a:xfrm>
                <a:off x="4651"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1" name="Rectangle 653"/>
              <p:cNvSpPr>
                <a:spLocks noChangeArrowheads="1"/>
              </p:cNvSpPr>
              <p:nvPr/>
            </p:nvSpPr>
            <p:spPr bwMode="auto">
              <a:xfrm>
                <a:off x="4654" y="1135"/>
                <a:ext cx="6"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2" name="Rectangle 654"/>
              <p:cNvSpPr>
                <a:spLocks noChangeArrowheads="1"/>
              </p:cNvSpPr>
              <p:nvPr/>
            </p:nvSpPr>
            <p:spPr bwMode="auto">
              <a:xfrm>
                <a:off x="4660"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3" name="Rectangle 655"/>
              <p:cNvSpPr>
                <a:spLocks noChangeArrowheads="1"/>
              </p:cNvSpPr>
              <p:nvPr/>
            </p:nvSpPr>
            <p:spPr bwMode="auto">
              <a:xfrm>
                <a:off x="4663" y="1135"/>
                <a:ext cx="2"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4" name="Rectangle 656"/>
              <p:cNvSpPr>
                <a:spLocks noChangeArrowheads="1"/>
              </p:cNvSpPr>
              <p:nvPr/>
            </p:nvSpPr>
            <p:spPr bwMode="auto">
              <a:xfrm>
                <a:off x="4665"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65" name="Rectangle 657"/>
              <p:cNvSpPr>
                <a:spLocks noChangeArrowheads="1"/>
              </p:cNvSpPr>
              <p:nvPr/>
            </p:nvSpPr>
            <p:spPr bwMode="auto">
              <a:xfrm>
                <a:off x="4432"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467" name="Rectangle 659"/>
            <p:cNvSpPr>
              <a:spLocks noChangeArrowheads="1"/>
            </p:cNvSpPr>
            <p:nvPr/>
          </p:nvSpPr>
          <p:spPr bwMode="auto">
            <a:xfrm rot="5400000">
              <a:off x="6827805" y="3419498"/>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68" name="Rectangle 660"/>
            <p:cNvSpPr>
              <a:spLocks noChangeArrowheads="1"/>
            </p:cNvSpPr>
            <p:nvPr/>
          </p:nvSpPr>
          <p:spPr bwMode="auto">
            <a:xfrm>
              <a:off x="7011955"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69" name="Freeform 661"/>
            <p:cNvSpPr>
              <a:spLocks noEditPoints="1"/>
            </p:cNvSpPr>
            <p:nvPr/>
          </p:nvSpPr>
          <p:spPr bwMode="auto">
            <a:xfrm>
              <a:off x="5902292" y="3916386"/>
              <a:ext cx="990600" cy="166688"/>
            </a:xfrm>
            <a:custGeom>
              <a:avLst/>
              <a:gdLst/>
              <a:ahLst/>
              <a:cxnLst>
                <a:cxn ang="0">
                  <a:pos x="0" y="35"/>
                </a:cxn>
                <a:cxn ang="0">
                  <a:pos x="534" y="35"/>
                </a:cxn>
                <a:cxn ang="0">
                  <a:pos x="534" y="70"/>
                </a:cxn>
                <a:cxn ang="0">
                  <a:pos x="0" y="70"/>
                </a:cxn>
                <a:cxn ang="0">
                  <a:pos x="0" y="35"/>
                </a:cxn>
                <a:cxn ang="0">
                  <a:pos x="516" y="0"/>
                </a:cxn>
                <a:cxn ang="0">
                  <a:pos x="624" y="53"/>
                </a:cxn>
                <a:cxn ang="0">
                  <a:pos x="516" y="105"/>
                </a:cxn>
                <a:cxn ang="0">
                  <a:pos x="516" y="0"/>
                </a:cxn>
              </a:cxnLst>
              <a:rect l="0" t="0" r="r" b="b"/>
              <a:pathLst>
                <a:path w="624" h="105">
                  <a:moveTo>
                    <a:pt x="0" y="35"/>
                  </a:moveTo>
                  <a:lnTo>
                    <a:pt x="534" y="35"/>
                  </a:lnTo>
                  <a:lnTo>
                    <a:pt x="534" y="70"/>
                  </a:lnTo>
                  <a:lnTo>
                    <a:pt x="0" y="70"/>
                  </a:lnTo>
                  <a:lnTo>
                    <a:pt x="0" y="35"/>
                  </a:lnTo>
                  <a:close/>
                  <a:moveTo>
                    <a:pt x="516" y="0"/>
                  </a:moveTo>
                  <a:lnTo>
                    <a:pt x="624" y="53"/>
                  </a:lnTo>
                  <a:lnTo>
                    <a:pt x="516" y="105"/>
                  </a:lnTo>
                  <a:lnTo>
                    <a:pt x="5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70" name="Rectangle 662"/>
            <p:cNvSpPr>
              <a:spLocks noChangeArrowheads="1"/>
            </p:cNvSpPr>
            <p:nvPr/>
          </p:nvSpPr>
          <p:spPr bwMode="auto">
            <a:xfrm>
              <a:off x="61943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1" name="Rectangle 663"/>
            <p:cNvSpPr>
              <a:spLocks noChangeArrowheads="1"/>
            </p:cNvSpPr>
            <p:nvPr/>
          </p:nvSpPr>
          <p:spPr bwMode="auto">
            <a:xfrm>
              <a:off x="59324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2" name="Rectangle 664"/>
            <p:cNvSpPr>
              <a:spLocks noChangeArrowheads="1"/>
            </p:cNvSpPr>
            <p:nvPr/>
          </p:nvSpPr>
          <p:spPr bwMode="auto">
            <a:xfrm>
              <a:off x="61166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3" name="Rectangle 665"/>
            <p:cNvSpPr>
              <a:spLocks noChangeArrowheads="1"/>
            </p:cNvSpPr>
            <p:nvPr/>
          </p:nvSpPr>
          <p:spPr bwMode="auto">
            <a:xfrm>
              <a:off x="66103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4" name="Freeform 666"/>
            <p:cNvSpPr>
              <a:spLocks noEditPoints="1"/>
            </p:cNvSpPr>
            <p:nvPr/>
          </p:nvSpPr>
          <p:spPr bwMode="auto">
            <a:xfrm>
              <a:off x="5749892" y="5214961"/>
              <a:ext cx="1143000" cy="111125"/>
            </a:xfrm>
            <a:custGeom>
              <a:avLst/>
              <a:gdLst/>
              <a:ahLst/>
              <a:cxnLst>
                <a:cxn ang="0">
                  <a:pos x="0" y="23"/>
                </a:cxn>
                <a:cxn ang="0">
                  <a:pos x="660" y="23"/>
                </a:cxn>
                <a:cxn ang="0">
                  <a:pos x="660" y="46"/>
                </a:cxn>
                <a:cxn ang="0">
                  <a:pos x="0" y="46"/>
                </a:cxn>
                <a:cxn ang="0">
                  <a:pos x="0" y="23"/>
                </a:cxn>
                <a:cxn ang="0">
                  <a:pos x="648" y="0"/>
                </a:cxn>
                <a:cxn ang="0">
                  <a:pos x="720" y="35"/>
                </a:cxn>
                <a:cxn ang="0">
                  <a:pos x="648" y="70"/>
                </a:cxn>
                <a:cxn ang="0">
                  <a:pos x="648" y="0"/>
                </a:cxn>
              </a:cxnLst>
              <a:rect l="0" t="0" r="r" b="b"/>
              <a:pathLst>
                <a:path w="720" h="70">
                  <a:moveTo>
                    <a:pt x="0" y="23"/>
                  </a:moveTo>
                  <a:lnTo>
                    <a:pt x="660" y="23"/>
                  </a:lnTo>
                  <a:lnTo>
                    <a:pt x="660" y="46"/>
                  </a:lnTo>
                  <a:lnTo>
                    <a:pt x="0" y="46"/>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75" name="Rectangle 667"/>
            <p:cNvSpPr>
              <a:spLocks noChangeArrowheads="1"/>
            </p:cNvSpPr>
            <p:nvPr/>
          </p:nvSpPr>
          <p:spPr bwMode="auto">
            <a:xfrm>
              <a:off x="5851492" y="445931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6" name="Rectangle 668"/>
            <p:cNvSpPr>
              <a:spLocks noChangeArrowheads="1"/>
            </p:cNvSpPr>
            <p:nvPr/>
          </p:nvSpPr>
          <p:spPr bwMode="auto">
            <a:xfrm>
              <a:off x="6180105" y="44815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7" name="Rectangle 669"/>
            <p:cNvSpPr>
              <a:spLocks noChangeArrowheads="1"/>
            </p:cNvSpPr>
            <p:nvPr/>
          </p:nvSpPr>
          <p:spPr bwMode="auto">
            <a:xfrm>
              <a:off x="6362667" y="44593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RST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8" name="Rectangle 670"/>
            <p:cNvSpPr>
              <a:spLocks noChangeArrowheads="1"/>
            </p:cNvSpPr>
            <p:nvPr/>
          </p:nvSpPr>
          <p:spPr bwMode="auto">
            <a:xfrm>
              <a:off x="5827680" y="4686323"/>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79" name="Rectangle 671"/>
            <p:cNvSpPr>
              <a:spLocks noChangeArrowheads="1"/>
            </p:cNvSpPr>
            <p:nvPr/>
          </p:nvSpPr>
          <p:spPr bwMode="auto">
            <a:xfrm>
              <a:off x="6180105"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0" name="Rectangle 672"/>
            <p:cNvSpPr>
              <a:spLocks noChangeArrowheads="1"/>
            </p:cNvSpPr>
            <p:nvPr/>
          </p:nvSpPr>
          <p:spPr bwMode="auto">
            <a:xfrm>
              <a:off x="6362667" y="4686323"/>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1" name="Rectangle 673"/>
            <p:cNvSpPr>
              <a:spLocks noChangeArrowheads="1"/>
            </p:cNvSpPr>
            <p:nvPr/>
          </p:nvSpPr>
          <p:spPr bwMode="auto">
            <a:xfrm>
              <a:off x="6715092"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2" name="Rectangle 674"/>
            <p:cNvSpPr>
              <a:spLocks noChangeArrowheads="1"/>
            </p:cNvSpPr>
            <p:nvPr/>
          </p:nvSpPr>
          <p:spPr bwMode="auto">
            <a:xfrm>
              <a:off x="5827680" y="4913336"/>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83" name="Rectangle 675"/>
            <p:cNvSpPr>
              <a:spLocks noChangeArrowheads="1"/>
            </p:cNvSpPr>
            <p:nvPr/>
          </p:nvSpPr>
          <p:spPr bwMode="auto">
            <a:xfrm>
              <a:off x="6134067" y="4935561"/>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00" name="Group 692"/>
            <p:cNvGrpSpPr>
              <a:grpSpLocks/>
            </p:cNvGrpSpPr>
            <p:nvPr/>
          </p:nvGrpSpPr>
          <p:grpSpPr bwMode="auto">
            <a:xfrm>
              <a:off x="4683092" y="4602186"/>
              <a:ext cx="1143000" cy="1038225"/>
              <a:chOff x="3040" y="2871"/>
              <a:chExt cx="720" cy="654"/>
            </a:xfrm>
          </p:grpSpPr>
          <p:grpSp>
            <p:nvGrpSpPr>
              <p:cNvPr id="376486" name="Group 678"/>
              <p:cNvGrpSpPr>
                <a:grpSpLocks/>
              </p:cNvGrpSpPr>
              <p:nvPr/>
            </p:nvGrpSpPr>
            <p:grpSpPr bwMode="auto">
              <a:xfrm>
                <a:off x="3107" y="2871"/>
                <a:ext cx="586" cy="460"/>
                <a:chOff x="3107" y="2871"/>
                <a:chExt cx="586" cy="460"/>
              </a:xfrm>
            </p:grpSpPr>
            <p:sp>
              <p:nvSpPr>
                <p:cNvPr id="376484" name="Rectangle 676"/>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85" name="Rectangle 677"/>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489" name="Group 681"/>
              <p:cNvGrpSpPr>
                <a:grpSpLocks/>
              </p:cNvGrpSpPr>
              <p:nvPr/>
            </p:nvGrpSpPr>
            <p:grpSpPr bwMode="auto">
              <a:xfrm>
                <a:off x="3170" y="2917"/>
                <a:ext cx="460" cy="367"/>
                <a:chOff x="3170" y="2917"/>
                <a:chExt cx="460" cy="367"/>
              </a:xfrm>
            </p:grpSpPr>
            <p:sp>
              <p:nvSpPr>
                <p:cNvPr id="376487" name="Rectangle 679"/>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88" name="Rectangle 680"/>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490" name="Rectangle 682"/>
              <p:cNvSpPr>
                <a:spLocks noChangeArrowheads="1"/>
              </p:cNvSpPr>
              <p:nvPr/>
            </p:nvSpPr>
            <p:spPr bwMode="auto">
              <a:xfrm>
                <a:off x="3300" y="2941"/>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1" name="Rectangle 683"/>
              <p:cNvSpPr>
                <a:spLocks noChangeArrowheads="1"/>
              </p:cNvSpPr>
              <p:nvPr/>
            </p:nvSpPr>
            <p:spPr bwMode="auto">
              <a:xfrm>
                <a:off x="3174" y="3137"/>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2" name="Rectangle 684"/>
              <p:cNvSpPr>
                <a:spLocks noChangeArrowheads="1"/>
              </p:cNvSpPr>
              <p:nvPr/>
            </p:nvSpPr>
            <p:spPr bwMode="auto">
              <a:xfrm>
                <a:off x="3303" y="3137"/>
                <a:ext cx="268"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493" name="Rectangle 685"/>
              <p:cNvSpPr>
                <a:spLocks noChangeArrowheads="1"/>
              </p:cNvSpPr>
              <p:nvPr/>
            </p:nvSpPr>
            <p:spPr bwMode="auto">
              <a:xfrm>
                <a:off x="3499" y="3137"/>
                <a:ext cx="133" cy="146"/>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496" name="Group 688"/>
              <p:cNvGrpSpPr>
                <a:grpSpLocks/>
              </p:cNvGrpSpPr>
              <p:nvPr/>
            </p:nvGrpSpPr>
            <p:grpSpPr bwMode="auto">
              <a:xfrm>
                <a:off x="3040" y="3331"/>
                <a:ext cx="720" cy="194"/>
                <a:chOff x="3040" y="3331"/>
                <a:chExt cx="720" cy="194"/>
              </a:xfrm>
            </p:grpSpPr>
            <p:sp>
              <p:nvSpPr>
                <p:cNvPr id="376494" name="Freeform 686"/>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95" name="Freeform 687"/>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499" name="Group 691"/>
              <p:cNvGrpSpPr>
                <a:grpSpLocks/>
              </p:cNvGrpSpPr>
              <p:nvPr/>
            </p:nvGrpSpPr>
            <p:grpSpPr bwMode="auto">
              <a:xfrm>
                <a:off x="3170" y="3394"/>
                <a:ext cx="460" cy="66"/>
                <a:chOff x="3170" y="3394"/>
                <a:chExt cx="460" cy="66"/>
              </a:xfrm>
            </p:grpSpPr>
            <p:sp>
              <p:nvSpPr>
                <p:cNvPr id="376497" name="Rectangle 689"/>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498" name="Rectangle 690"/>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376501" name="Freeform 693"/>
            <p:cNvSpPr>
              <a:spLocks noEditPoints="1"/>
            </p:cNvSpPr>
            <p:nvPr/>
          </p:nvSpPr>
          <p:spPr bwMode="auto">
            <a:xfrm>
              <a:off x="7273892" y="3916386"/>
              <a:ext cx="1371600" cy="166688"/>
            </a:xfrm>
            <a:custGeom>
              <a:avLst/>
              <a:gdLst/>
              <a:ahLst/>
              <a:cxnLst>
                <a:cxn ang="0">
                  <a:pos x="0" y="35"/>
                </a:cxn>
                <a:cxn ang="0">
                  <a:pos x="774" y="35"/>
                </a:cxn>
                <a:cxn ang="0">
                  <a:pos x="774" y="70"/>
                </a:cxn>
                <a:cxn ang="0">
                  <a:pos x="0" y="70"/>
                </a:cxn>
                <a:cxn ang="0">
                  <a:pos x="0" y="35"/>
                </a:cxn>
                <a:cxn ang="0">
                  <a:pos x="756" y="0"/>
                </a:cxn>
                <a:cxn ang="0">
                  <a:pos x="864" y="53"/>
                </a:cxn>
                <a:cxn ang="0">
                  <a:pos x="756" y="105"/>
                </a:cxn>
                <a:cxn ang="0">
                  <a:pos x="756" y="0"/>
                </a:cxn>
              </a:cxnLst>
              <a:rect l="0" t="0" r="r" b="b"/>
              <a:pathLst>
                <a:path w="864" h="105">
                  <a:moveTo>
                    <a:pt x="0" y="35"/>
                  </a:moveTo>
                  <a:lnTo>
                    <a:pt x="774" y="35"/>
                  </a:lnTo>
                  <a:lnTo>
                    <a:pt x="774" y="70"/>
                  </a:lnTo>
                  <a:lnTo>
                    <a:pt x="0" y="70"/>
                  </a:lnTo>
                  <a:lnTo>
                    <a:pt x="0" y="35"/>
                  </a:lnTo>
                  <a:close/>
                  <a:moveTo>
                    <a:pt x="756" y="0"/>
                  </a:moveTo>
                  <a:lnTo>
                    <a:pt x="864" y="53"/>
                  </a:lnTo>
                  <a:lnTo>
                    <a:pt x="756" y="105"/>
                  </a:lnTo>
                  <a:lnTo>
                    <a:pt x="75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2" name="Rectangle 694"/>
            <p:cNvSpPr>
              <a:spLocks noChangeArrowheads="1"/>
            </p:cNvSpPr>
            <p:nvPr/>
          </p:nvSpPr>
          <p:spPr bwMode="auto">
            <a:xfrm>
              <a:off x="75659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TS3</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3" name="Rectangle 695"/>
            <p:cNvSpPr>
              <a:spLocks noChangeArrowheads="1"/>
            </p:cNvSpPr>
            <p:nvPr/>
          </p:nvSpPr>
          <p:spPr bwMode="auto">
            <a:xfrm>
              <a:off x="73040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4" name="Rectangle 696"/>
            <p:cNvSpPr>
              <a:spLocks noChangeArrowheads="1"/>
            </p:cNvSpPr>
            <p:nvPr/>
          </p:nvSpPr>
          <p:spPr bwMode="auto">
            <a:xfrm>
              <a:off x="74882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05" name="Rectangle 697"/>
            <p:cNvSpPr>
              <a:spLocks noChangeArrowheads="1"/>
            </p:cNvSpPr>
            <p:nvPr/>
          </p:nvSpPr>
          <p:spPr bwMode="auto">
            <a:xfrm>
              <a:off x="79819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79" name="Group 771"/>
            <p:cNvGrpSpPr>
              <a:grpSpLocks/>
            </p:cNvGrpSpPr>
            <p:nvPr/>
          </p:nvGrpSpPr>
          <p:grpSpPr bwMode="auto">
            <a:xfrm>
              <a:off x="6888130" y="1846286"/>
              <a:ext cx="385763" cy="3859213"/>
              <a:chOff x="4429" y="1135"/>
              <a:chExt cx="243" cy="2431"/>
            </a:xfrm>
          </p:grpSpPr>
          <p:sp>
            <p:nvSpPr>
              <p:cNvPr id="376506" name="Rectangle 698"/>
              <p:cNvSpPr>
                <a:spLocks noChangeArrowheads="1"/>
              </p:cNvSpPr>
              <p:nvPr/>
            </p:nvSpPr>
            <p:spPr bwMode="auto">
              <a:xfrm>
                <a:off x="4429" y="1135"/>
                <a:ext cx="3" cy="2431"/>
              </a:xfrm>
              <a:prstGeom prst="rect">
                <a:avLst/>
              </a:prstGeom>
              <a:solidFill>
                <a:srgbClr val="E0C8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7" name="Rectangle 699"/>
              <p:cNvSpPr>
                <a:spLocks noChangeArrowheads="1"/>
              </p:cNvSpPr>
              <p:nvPr/>
            </p:nvSpPr>
            <p:spPr bwMode="auto">
              <a:xfrm>
                <a:off x="4432"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8" name="Rectangle 700"/>
              <p:cNvSpPr>
                <a:spLocks noChangeArrowheads="1"/>
              </p:cNvSpPr>
              <p:nvPr/>
            </p:nvSpPr>
            <p:spPr bwMode="auto">
              <a:xfrm>
                <a:off x="4438" y="1135"/>
                <a:ext cx="3"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09" name="Rectangle 701"/>
              <p:cNvSpPr>
                <a:spLocks noChangeArrowheads="1"/>
              </p:cNvSpPr>
              <p:nvPr/>
            </p:nvSpPr>
            <p:spPr bwMode="auto">
              <a:xfrm>
                <a:off x="4441"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0" name="Rectangle 702"/>
              <p:cNvSpPr>
                <a:spLocks noChangeArrowheads="1"/>
              </p:cNvSpPr>
              <p:nvPr/>
            </p:nvSpPr>
            <p:spPr bwMode="auto">
              <a:xfrm>
                <a:off x="4444" y="1135"/>
                <a:ext cx="5"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1" name="Rectangle 703"/>
              <p:cNvSpPr>
                <a:spLocks noChangeArrowheads="1"/>
              </p:cNvSpPr>
              <p:nvPr/>
            </p:nvSpPr>
            <p:spPr bwMode="auto">
              <a:xfrm>
                <a:off x="4449"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2" name="Rectangle 704"/>
              <p:cNvSpPr>
                <a:spLocks noChangeArrowheads="1"/>
              </p:cNvSpPr>
              <p:nvPr/>
            </p:nvSpPr>
            <p:spPr bwMode="auto">
              <a:xfrm>
                <a:off x="4452"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3" name="Rectangle 705"/>
              <p:cNvSpPr>
                <a:spLocks noChangeArrowheads="1"/>
              </p:cNvSpPr>
              <p:nvPr/>
            </p:nvSpPr>
            <p:spPr bwMode="auto">
              <a:xfrm>
                <a:off x="445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4" name="Rectangle 706"/>
              <p:cNvSpPr>
                <a:spLocks noChangeArrowheads="1"/>
              </p:cNvSpPr>
              <p:nvPr/>
            </p:nvSpPr>
            <p:spPr bwMode="auto">
              <a:xfrm>
                <a:off x="4458"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5" name="Rectangle 707"/>
              <p:cNvSpPr>
                <a:spLocks noChangeArrowheads="1"/>
              </p:cNvSpPr>
              <p:nvPr/>
            </p:nvSpPr>
            <p:spPr bwMode="auto">
              <a:xfrm>
                <a:off x="4461" y="1135"/>
                <a:ext cx="3"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6" name="Rectangle 708"/>
              <p:cNvSpPr>
                <a:spLocks noChangeArrowheads="1"/>
              </p:cNvSpPr>
              <p:nvPr/>
            </p:nvSpPr>
            <p:spPr bwMode="auto">
              <a:xfrm>
                <a:off x="4464"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7" name="Rectangle 709"/>
              <p:cNvSpPr>
                <a:spLocks noChangeArrowheads="1"/>
              </p:cNvSpPr>
              <p:nvPr/>
            </p:nvSpPr>
            <p:spPr bwMode="auto">
              <a:xfrm>
                <a:off x="4467"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8" name="Rectangle 710"/>
              <p:cNvSpPr>
                <a:spLocks noChangeArrowheads="1"/>
              </p:cNvSpPr>
              <p:nvPr/>
            </p:nvSpPr>
            <p:spPr bwMode="auto">
              <a:xfrm>
                <a:off x="4470"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19" name="Rectangle 711"/>
              <p:cNvSpPr>
                <a:spLocks noChangeArrowheads="1"/>
              </p:cNvSpPr>
              <p:nvPr/>
            </p:nvSpPr>
            <p:spPr bwMode="auto">
              <a:xfrm>
                <a:off x="4473" y="1135"/>
                <a:ext cx="2"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0" name="Rectangle 712"/>
              <p:cNvSpPr>
                <a:spLocks noChangeArrowheads="1"/>
              </p:cNvSpPr>
              <p:nvPr/>
            </p:nvSpPr>
            <p:spPr bwMode="auto">
              <a:xfrm>
                <a:off x="447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1" name="Rectangle 713"/>
              <p:cNvSpPr>
                <a:spLocks noChangeArrowheads="1"/>
              </p:cNvSpPr>
              <p:nvPr/>
            </p:nvSpPr>
            <p:spPr bwMode="auto">
              <a:xfrm>
                <a:off x="4478"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2" name="Rectangle 714"/>
              <p:cNvSpPr>
                <a:spLocks noChangeArrowheads="1"/>
              </p:cNvSpPr>
              <p:nvPr/>
            </p:nvSpPr>
            <p:spPr bwMode="auto">
              <a:xfrm>
                <a:off x="4481"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3" name="Rectangle 715"/>
              <p:cNvSpPr>
                <a:spLocks noChangeArrowheads="1"/>
              </p:cNvSpPr>
              <p:nvPr/>
            </p:nvSpPr>
            <p:spPr bwMode="auto">
              <a:xfrm>
                <a:off x="4484" y="1135"/>
                <a:ext cx="3"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4" name="Rectangle 716"/>
              <p:cNvSpPr>
                <a:spLocks noChangeArrowheads="1"/>
              </p:cNvSpPr>
              <p:nvPr/>
            </p:nvSpPr>
            <p:spPr bwMode="auto">
              <a:xfrm>
                <a:off x="4487"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5" name="Rectangle 717"/>
              <p:cNvSpPr>
                <a:spLocks noChangeArrowheads="1"/>
              </p:cNvSpPr>
              <p:nvPr/>
            </p:nvSpPr>
            <p:spPr bwMode="auto">
              <a:xfrm>
                <a:off x="4490"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6" name="Rectangle 718"/>
              <p:cNvSpPr>
                <a:spLocks noChangeArrowheads="1"/>
              </p:cNvSpPr>
              <p:nvPr/>
            </p:nvSpPr>
            <p:spPr bwMode="auto">
              <a:xfrm>
                <a:off x="4493"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7" name="Rectangle 719"/>
              <p:cNvSpPr>
                <a:spLocks noChangeArrowheads="1"/>
              </p:cNvSpPr>
              <p:nvPr/>
            </p:nvSpPr>
            <p:spPr bwMode="auto">
              <a:xfrm>
                <a:off x="4496" y="1135"/>
                <a:ext cx="2"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8" name="Rectangle 720"/>
              <p:cNvSpPr>
                <a:spLocks noChangeArrowheads="1"/>
              </p:cNvSpPr>
              <p:nvPr/>
            </p:nvSpPr>
            <p:spPr bwMode="auto">
              <a:xfrm>
                <a:off x="4498"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29" name="Rectangle 721"/>
              <p:cNvSpPr>
                <a:spLocks noChangeArrowheads="1"/>
              </p:cNvSpPr>
              <p:nvPr/>
            </p:nvSpPr>
            <p:spPr bwMode="auto">
              <a:xfrm>
                <a:off x="4501"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0" name="Rectangle 722"/>
              <p:cNvSpPr>
                <a:spLocks noChangeArrowheads="1"/>
              </p:cNvSpPr>
              <p:nvPr/>
            </p:nvSpPr>
            <p:spPr bwMode="auto">
              <a:xfrm>
                <a:off x="4504"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1" name="Rectangle 723"/>
              <p:cNvSpPr>
                <a:spLocks noChangeArrowheads="1"/>
              </p:cNvSpPr>
              <p:nvPr/>
            </p:nvSpPr>
            <p:spPr bwMode="auto">
              <a:xfrm>
                <a:off x="4507"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2" name="Rectangle 724"/>
              <p:cNvSpPr>
                <a:spLocks noChangeArrowheads="1"/>
              </p:cNvSpPr>
              <p:nvPr/>
            </p:nvSpPr>
            <p:spPr bwMode="auto">
              <a:xfrm>
                <a:off x="4510" y="1135"/>
                <a:ext cx="3"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3" name="Rectangle 725"/>
              <p:cNvSpPr>
                <a:spLocks noChangeArrowheads="1"/>
              </p:cNvSpPr>
              <p:nvPr/>
            </p:nvSpPr>
            <p:spPr bwMode="auto">
              <a:xfrm>
                <a:off x="4513"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4" name="Rectangle 726"/>
              <p:cNvSpPr>
                <a:spLocks noChangeArrowheads="1"/>
              </p:cNvSpPr>
              <p:nvPr/>
            </p:nvSpPr>
            <p:spPr bwMode="auto">
              <a:xfrm>
                <a:off x="4516"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5" name="Rectangle 727"/>
              <p:cNvSpPr>
                <a:spLocks noChangeArrowheads="1"/>
              </p:cNvSpPr>
              <p:nvPr/>
            </p:nvSpPr>
            <p:spPr bwMode="auto">
              <a:xfrm>
                <a:off x="4519" y="1135"/>
                <a:ext cx="2"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6" name="Rectangle 728"/>
              <p:cNvSpPr>
                <a:spLocks noChangeArrowheads="1"/>
              </p:cNvSpPr>
              <p:nvPr/>
            </p:nvSpPr>
            <p:spPr bwMode="auto">
              <a:xfrm>
                <a:off x="4521"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7" name="Rectangle 729"/>
              <p:cNvSpPr>
                <a:spLocks noChangeArrowheads="1"/>
              </p:cNvSpPr>
              <p:nvPr/>
            </p:nvSpPr>
            <p:spPr bwMode="auto">
              <a:xfrm>
                <a:off x="4524"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8" name="Rectangle 730"/>
              <p:cNvSpPr>
                <a:spLocks noChangeArrowheads="1"/>
              </p:cNvSpPr>
              <p:nvPr/>
            </p:nvSpPr>
            <p:spPr bwMode="auto">
              <a:xfrm>
                <a:off x="4527"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39" name="Rectangle 731"/>
              <p:cNvSpPr>
                <a:spLocks noChangeArrowheads="1"/>
              </p:cNvSpPr>
              <p:nvPr/>
            </p:nvSpPr>
            <p:spPr bwMode="auto">
              <a:xfrm>
                <a:off x="4530" y="1135"/>
                <a:ext cx="6"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0" name="Rectangle 732"/>
              <p:cNvSpPr>
                <a:spLocks noChangeArrowheads="1"/>
              </p:cNvSpPr>
              <p:nvPr/>
            </p:nvSpPr>
            <p:spPr bwMode="auto">
              <a:xfrm>
                <a:off x="4536"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1" name="Rectangle 733"/>
              <p:cNvSpPr>
                <a:spLocks noChangeArrowheads="1"/>
              </p:cNvSpPr>
              <p:nvPr/>
            </p:nvSpPr>
            <p:spPr bwMode="auto">
              <a:xfrm>
                <a:off x="4539" y="1135"/>
                <a:ext cx="8"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2" name="Rectangle 734"/>
              <p:cNvSpPr>
                <a:spLocks noChangeArrowheads="1"/>
              </p:cNvSpPr>
              <p:nvPr/>
            </p:nvSpPr>
            <p:spPr bwMode="auto">
              <a:xfrm>
                <a:off x="4547" y="1135"/>
                <a:ext cx="9" cy="2431"/>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3" name="Rectangle 735"/>
              <p:cNvSpPr>
                <a:spLocks noChangeArrowheads="1"/>
              </p:cNvSpPr>
              <p:nvPr/>
            </p:nvSpPr>
            <p:spPr bwMode="auto">
              <a:xfrm>
                <a:off x="4556" y="1135"/>
                <a:ext cx="9" cy="2431"/>
              </a:xfrm>
              <a:prstGeom prst="rect">
                <a:avLst/>
              </a:prstGeom>
              <a:solidFill>
                <a:srgbClr val="FEFE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4" name="Rectangle 736"/>
              <p:cNvSpPr>
                <a:spLocks noChangeArrowheads="1"/>
              </p:cNvSpPr>
              <p:nvPr/>
            </p:nvSpPr>
            <p:spPr bwMode="auto">
              <a:xfrm>
                <a:off x="4565" y="1135"/>
                <a:ext cx="3" cy="2431"/>
              </a:xfrm>
              <a:prstGeom prst="rect">
                <a:avLst/>
              </a:prstGeom>
              <a:solidFill>
                <a:srgbClr val="FEFD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5" name="Rectangle 737"/>
              <p:cNvSpPr>
                <a:spLocks noChangeArrowheads="1"/>
              </p:cNvSpPr>
              <p:nvPr/>
            </p:nvSpPr>
            <p:spPr bwMode="auto">
              <a:xfrm>
                <a:off x="4568" y="1135"/>
                <a:ext cx="5" cy="2431"/>
              </a:xfrm>
              <a:prstGeom prst="rect">
                <a:avLst/>
              </a:prstGeom>
              <a:solidFill>
                <a:srgbClr val="FDFC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6" name="Rectangle 738"/>
              <p:cNvSpPr>
                <a:spLocks noChangeArrowheads="1"/>
              </p:cNvSpPr>
              <p:nvPr/>
            </p:nvSpPr>
            <p:spPr bwMode="auto">
              <a:xfrm>
                <a:off x="4573" y="1135"/>
                <a:ext cx="3" cy="2431"/>
              </a:xfrm>
              <a:prstGeom prst="rect">
                <a:avLst/>
              </a:prstGeom>
              <a:solidFill>
                <a:srgbClr val="FCFB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7" name="Rectangle 739"/>
              <p:cNvSpPr>
                <a:spLocks noChangeArrowheads="1"/>
              </p:cNvSpPr>
              <p:nvPr/>
            </p:nvSpPr>
            <p:spPr bwMode="auto">
              <a:xfrm>
                <a:off x="4576" y="1135"/>
                <a:ext cx="3" cy="2431"/>
              </a:xfrm>
              <a:prstGeom prst="rect">
                <a:avLst/>
              </a:prstGeom>
              <a:solidFill>
                <a:srgbClr val="FCF9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8" name="Rectangle 740"/>
              <p:cNvSpPr>
                <a:spLocks noChangeArrowheads="1"/>
              </p:cNvSpPr>
              <p:nvPr/>
            </p:nvSpPr>
            <p:spPr bwMode="auto">
              <a:xfrm>
                <a:off x="4579" y="1135"/>
                <a:ext cx="3" cy="2431"/>
              </a:xfrm>
              <a:prstGeom prst="rect">
                <a:avLst/>
              </a:prstGeom>
              <a:solidFill>
                <a:srgbClr val="FBF8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49" name="Rectangle 741"/>
              <p:cNvSpPr>
                <a:spLocks noChangeArrowheads="1"/>
              </p:cNvSpPr>
              <p:nvPr/>
            </p:nvSpPr>
            <p:spPr bwMode="auto">
              <a:xfrm>
                <a:off x="4582" y="1135"/>
                <a:ext cx="3" cy="2431"/>
              </a:xfrm>
              <a:prstGeom prst="rect">
                <a:avLst/>
              </a:prstGeom>
              <a:solidFill>
                <a:srgbClr val="FBF7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0" name="Rectangle 742"/>
              <p:cNvSpPr>
                <a:spLocks noChangeArrowheads="1"/>
              </p:cNvSpPr>
              <p:nvPr/>
            </p:nvSpPr>
            <p:spPr bwMode="auto">
              <a:xfrm>
                <a:off x="4585" y="1135"/>
                <a:ext cx="3" cy="2431"/>
              </a:xfrm>
              <a:prstGeom prst="rect">
                <a:avLst/>
              </a:prstGeom>
              <a:solidFill>
                <a:srgbClr val="FAF6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1" name="Rectangle 743"/>
              <p:cNvSpPr>
                <a:spLocks noChangeArrowheads="1"/>
              </p:cNvSpPr>
              <p:nvPr/>
            </p:nvSpPr>
            <p:spPr bwMode="auto">
              <a:xfrm>
                <a:off x="4588" y="1135"/>
                <a:ext cx="3" cy="2431"/>
              </a:xfrm>
              <a:prstGeom prst="rect">
                <a:avLst/>
              </a:prstGeom>
              <a:solidFill>
                <a:srgbClr val="F9F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2" name="Rectangle 744"/>
              <p:cNvSpPr>
                <a:spLocks noChangeArrowheads="1"/>
              </p:cNvSpPr>
              <p:nvPr/>
            </p:nvSpPr>
            <p:spPr bwMode="auto">
              <a:xfrm>
                <a:off x="4591" y="1135"/>
                <a:ext cx="2" cy="2431"/>
              </a:xfrm>
              <a:prstGeom prst="rect">
                <a:avLst/>
              </a:prstGeom>
              <a:solidFill>
                <a:srgbClr val="F8F3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3" name="Rectangle 745"/>
              <p:cNvSpPr>
                <a:spLocks noChangeArrowheads="1"/>
              </p:cNvSpPr>
              <p:nvPr/>
            </p:nvSpPr>
            <p:spPr bwMode="auto">
              <a:xfrm>
                <a:off x="4593" y="1135"/>
                <a:ext cx="3" cy="2431"/>
              </a:xfrm>
              <a:prstGeom prst="rect">
                <a:avLst/>
              </a:prstGeom>
              <a:solidFill>
                <a:srgbClr val="F7F1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4" name="Rectangle 746"/>
              <p:cNvSpPr>
                <a:spLocks noChangeArrowheads="1"/>
              </p:cNvSpPr>
              <p:nvPr/>
            </p:nvSpPr>
            <p:spPr bwMode="auto">
              <a:xfrm>
                <a:off x="4596" y="1135"/>
                <a:ext cx="3" cy="2431"/>
              </a:xfrm>
              <a:prstGeom prst="rect">
                <a:avLst/>
              </a:prstGeom>
              <a:solidFill>
                <a:srgbClr val="F6EF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5" name="Rectangle 747"/>
              <p:cNvSpPr>
                <a:spLocks noChangeArrowheads="1"/>
              </p:cNvSpPr>
              <p:nvPr/>
            </p:nvSpPr>
            <p:spPr bwMode="auto">
              <a:xfrm>
                <a:off x="4599" y="1135"/>
                <a:ext cx="3" cy="2431"/>
              </a:xfrm>
              <a:prstGeom prst="rect">
                <a:avLst/>
              </a:prstGeom>
              <a:solidFill>
                <a:srgbClr val="F5EE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6" name="Rectangle 748"/>
              <p:cNvSpPr>
                <a:spLocks noChangeArrowheads="1"/>
              </p:cNvSpPr>
              <p:nvPr/>
            </p:nvSpPr>
            <p:spPr bwMode="auto">
              <a:xfrm>
                <a:off x="4602" y="1135"/>
                <a:ext cx="3" cy="2431"/>
              </a:xfrm>
              <a:prstGeom prst="rect">
                <a:avLst/>
              </a:prstGeom>
              <a:solidFill>
                <a:srgbClr val="F3EC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7" name="Rectangle 749"/>
              <p:cNvSpPr>
                <a:spLocks noChangeArrowheads="1"/>
              </p:cNvSpPr>
              <p:nvPr/>
            </p:nvSpPr>
            <p:spPr bwMode="auto">
              <a:xfrm>
                <a:off x="4605" y="1135"/>
                <a:ext cx="3" cy="2431"/>
              </a:xfrm>
              <a:prstGeom prst="rect">
                <a:avLst/>
              </a:prstGeom>
              <a:solidFill>
                <a:srgbClr val="F2E9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8" name="Rectangle 750"/>
              <p:cNvSpPr>
                <a:spLocks noChangeArrowheads="1"/>
              </p:cNvSpPr>
              <p:nvPr/>
            </p:nvSpPr>
            <p:spPr bwMode="auto">
              <a:xfrm>
                <a:off x="4608" y="1135"/>
                <a:ext cx="3" cy="2431"/>
              </a:xfrm>
              <a:prstGeom prst="rect">
                <a:avLst/>
              </a:prstGeom>
              <a:solidFill>
                <a:srgbClr val="F1E7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59" name="Rectangle 751"/>
              <p:cNvSpPr>
                <a:spLocks noChangeArrowheads="1"/>
              </p:cNvSpPr>
              <p:nvPr/>
            </p:nvSpPr>
            <p:spPr bwMode="auto">
              <a:xfrm>
                <a:off x="4611" y="1135"/>
                <a:ext cx="3" cy="2431"/>
              </a:xfrm>
              <a:prstGeom prst="rect">
                <a:avLst/>
              </a:prstGeom>
              <a:solidFill>
                <a:srgbClr val="F0E5FE"/>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0" name="Rectangle 752"/>
              <p:cNvSpPr>
                <a:spLocks noChangeArrowheads="1"/>
              </p:cNvSpPr>
              <p:nvPr/>
            </p:nvSpPr>
            <p:spPr bwMode="auto">
              <a:xfrm>
                <a:off x="4614" y="1135"/>
                <a:ext cx="3" cy="2431"/>
              </a:xfrm>
              <a:prstGeom prst="rect">
                <a:avLst/>
              </a:prstGeom>
              <a:solidFill>
                <a:srgbClr val="EEE3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1" name="Rectangle 753"/>
              <p:cNvSpPr>
                <a:spLocks noChangeArrowheads="1"/>
              </p:cNvSpPr>
              <p:nvPr/>
            </p:nvSpPr>
            <p:spPr bwMode="auto">
              <a:xfrm>
                <a:off x="4617" y="1135"/>
                <a:ext cx="2" cy="2431"/>
              </a:xfrm>
              <a:prstGeom prst="rect">
                <a:avLst/>
              </a:prstGeom>
              <a:solidFill>
                <a:srgbClr val="EDE1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2" name="Rectangle 754"/>
              <p:cNvSpPr>
                <a:spLocks noChangeArrowheads="1"/>
              </p:cNvSpPr>
              <p:nvPr/>
            </p:nvSpPr>
            <p:spPr bwMode="auto">
              <a:xfrm>
                <a:off x="4619" y="1135"/>
                <a:ext cx="3" cy="2431"/>
              </a:xfrm>
              <a:prstGeom prst="rect">
                <a:avLst/>
              </a:prstGeom>
              <a:solidFill>
                <a:srgbClr val="ECDF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3" name="Rectangle 755"/>
              <p:cNvSpPr>
                <a:spLocks noChangeArrowheads="1"/>
              </p:cNvSpPr>
              <p:nvPr/>
            </p:nvSpPr>
            <p:spPr bwMode="auto">
              <a:xfrm>
                <a:off x="4622" y="1135"/>
                <a:ext cx="3" cy="2431"/>
              </a:xfrm>
              <a:prstGeom prst="rect">
                <a:avLst/>
              </a:prstGeom>
              <a:solidFill>
                <a:srgbClr val="EBDC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4" name="Rectangle 756"/>
              <p:cNvSpPr>
                <a:spLocks noChangeArrowheads="1"/>
              </p:cNvSpPr>
              <p:nvPr/>
            </p:nvSpPr>
            <p:spPr bwMode="auto">
              <a:xfrm>
                <a:off x="4625" y="1135"/>
                <a:ext cx="3" cy="2431"/>
              </a:xfrm>
              <a:prstGeom prst="rect">
                <a:avLst/>
              </a:prstGeom>
              <a:solidFill>
                <a:srgbClr val="EADA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5" name="Rectangle 757"/>
              <p:cNvSpPr>
                <a:spLocks noChangeArrowheads="1"/>
              </p:cNvSpPr>
              <p:nvPr/>
            </p:nvSpPr>
            <p:spPr bwMode="auto">
              <a:xfrm>
                <a:off x="4628" y="1135"/>
                <a:ext cx="3" cy="2431"/>
              </a:xfrm>
              <a:prstGeom prst="rect">
                <a:avLst/>
              </a:prstGeom>
              <a:solidFill>
                <a:srgbClr val="E9D9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6" name="Rectangle 758"/>
              <p:cNvSpPr>
                <a:spLocks noChangeArrowheads="1"/>
              </p:cNvSpPr>
              <p:nvPr/>
            </p:nvSpPr>
            <p:spPr bwMode="auto">
              <a:xfrm>
                <a:off x="4631" y="1135"/>
                <a:ext cx="3" cy="2431"/>
              </a:xfrm>
              <a:prstGeom prst="rect">
                <a:avLst/>
              </a:prstGeom>
              <a:solidFill>
                <a:srgbClr val="E7D6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7" name="Rectangle 759"/>
              <p:cNvSpPr>
                <a:spLocks noChangeArrowheads="1"/>
              </p:cNvSpPr>
              <p:nvPr/>
            </p:nvSpPr>
            <p:spPr bwMode="auto">
              <a:xfrm>
                <a:off x="4634" y="1135"/>
                <a:ext cx="3" cy="2431"/>
              </a:xfrm>
              <a:prstGeom prst="rect">
                <a:avLst/>
              </a:prstGeom>
              <a:solidFill>
                <a:srgbClr val="E7D4FD"/>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8" name="Rectangle 760"/>
              <p:cNvSpPr>
                <a:spLocks noChangeArrowheads="1"/>
              </p:cNvSpPr>
              <p:nvPr/>
            </p:nvSpPr>
            <p:spPr bwMode="auto">
              <a:xfrm>
                <a:off x="4637" y="1135"/>
                <a:ext cx="3" cy="2431"/>
              </a:xfrm>
              <a:prstGeom prst="rect">
                <a:avLst/>
              </a:prstGeom>
              <a:solidFill>
                <a:srgbClr val="E6D3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69" name="Rectangle 761"/>
              <p:cNvSpPr>
                <a:spLocks noChangeArrowheads="1"/>
              </p:cNvSpPr>
              <p:nvPr/>
            </p:nvSpPr>
            <p:spPr bwMode="auto">
              <a:xfrm>
                <a:off x="4640" y="1135"/>
                <a:ext cx="2" cy="2431"/>
              </a:xfrm>
              <a:prstGeom prst="rect">
                <a:avLst/>
              </a:prstGeom>
              <a:solidFill>
                <a:srgbClr val="E5D1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0" name="Rectangle 762"/>
              <p:cNvSpPr>
                <a:spLocks noChangeArrowheads="1"/>
              </p:cNvSpPr>
              <p:nvPr/>
            </p:nvSpPr>
            <p:spPr bwMode="auto">
              <a:xfrm>
                <a:off x="4642" y="1135"/>
                <a:ext cx="3" cy="2431"/>
              </a:xfrm>
              <a:prstGeom prst="rect">
                <a:avLst/>
              </a:prstGeom>
              <a:solidFill>
                <a:srgbClr val="E4D0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1" name="Rectangle 763"/>
              <p:cNvSpPr>
                <a:spLocks noChangeArrowheads="1"/>
              </p:cNvSpPr>
              <p:nvPr/>
            </p:nvSpPr>
            <p:spPr bwMode="auto">
              <a:xfrm>
                <a:off x="4645" y="1135"/>
                <a:ext cx="3" cy="2431"/>
              </a:xfrm>
              <a:prstGeom prst="rect">
                <a:avLst/>
              </a:prstGeom>
              <a:solidFill>
                <a:srgbClr val="E4CE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2" name="Rectangle 764"/>
              <p:cNvSpPr>
                <a:spLocks noChangeArrowheads="1"/>
              </p:cNvSpPr>
              <p:nvPr/>
            </p:nvSpPr>
            <p:spPr bwMode="auto">
              <a:xfrm>
                <a:off x="4648" y="1135"/>
                <a:ext cx="3" cy="2431"/>
              </a:xfrm>
              <a:prstGeom prst="rect">
                <a:avLst/>
              </a:prstGeom>
              <a:solidFill>
                <a:srgbClr val="E3CD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3" name="Rectangle 765"/>
              <p:cNvSpPr>
                <a:spLocks noChangeArrowheads="1"/>
              </p:cNvSpPr>
              <p:nvPr/>
            </p:nvSpPr>
            <p:spPr bwMode="auto">
              <a:xfrm>
                <a:off x="4651" y="1135"/>
                <a:ext cx="3" cy="2431"/>
              </a:xfrm>
              <a:prstGeom prst="rect">
                <a:avLst/>
              </a:prstGeom>
              <a:solidFill>
                <a:srgbClr val="E2CC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4" name="Rectangle 766"/>
              <p:cNvSpPr>
                <a:spLocks noChangeArrowheads="1"/>
              </p:cNvSpPr>
              <p:nvPr/>
            </p:nvSpPr>
            <p:spPr bwMode="auto">
              <a:xfrm>
                <a:off x="4654" y="1135"/>
                <a:ext cx="6" cy="2431"/>
              </a:xfrm>
              <a:prstGeom prst="rect">
                <a:avLst/>
              </a:prstGeom>
              <a:solidFill>
                <a:srgbClr val="E2CB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5" name="Rectangle 767"/>
              <p:cNvSpPr>
                <a:spLocks noChangeArrowheads="1"/>
              </p:cNvSpPr>
              <p:nvPr/>
            </p:nvSpPr>
            <p:spPr bwMode="auto">
              <a:xfrm>
                <a:off x="4660" y="1135"/>
                <a:ext cx="3" cy="2431"/>
              </a:xfrm>
              <a:prstGeom prst="rect">
                <a:avLst/>
              </a:prstGeom>
              <a:solidFill>
                <a:srgbClr val="E1CA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6" name="Rectangle 768"/>
              <p:cNvSpPr>
                <a:spLocks noChangeArrowheads="1"/>
              </p:cNvSpPr>
              <p:nvPr/>
            </p:nvSpPr>
            <p:spPr bwMode="auto">
              <a:xfrm>
                <a:off x="4663" y="1135"/>
                <a:ext cx="2" cy="2431"/>
              </a:xfrm>
              <a:prstGeom prst="rect">
                <a:avLst/>
              </a:prstGeom>
              <a:solidFill>
                <a:srgbClr val="E1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7" name="Rectangle 769"/>
              <p:cNvSpPr>
                <a:spLocks noChangeArrowheads="1"/>
              </p:cNvSpPr>
              <p:nvPr/>
            </p:nvSpPr>
            <p:spPr bwMode="auto">
              <a:xfrm>
                <a:off x="4665" y="1135"/>
                <a:ext cx="6" cy="2431"/>
              </a:xfrm>
              <a:prstGeom prst="rect">
                <a:avLst/>
              </a:prstGeom>
              <a:solidFill>
                <a:srgbClr val="E0C9FC"/>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78" name="Rectangle 770"/>
              <p:cNvSpPr>
                <a:spLocks noChangeArrowheads="1"/>
              </p:cNvSpPr>
              <p:nvPr/>
            </p:nvSpPr>
            <p:spPr bwMode="auto">
              <a:xfrm>
                <a:off x="4432" y="1137"/>
                <a:ext cx="240" cy="2429"/>
              </a:xfrm>
              <a:prstGeom prst="rect">
                <a:avLst/>
              </a:prstGeom>
              <a:noFill/>
              <a:ln w="12" cap="rnd">
                <a:solidFill>
                  <a:srgbClr val="886E00"/>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580" name="Rectangle 772"/>
            <p:cNvSpPr>
              <a:spLocks noChangeArrowheads="1"/>
            </p:cNvSpPr>
            <p:nvPr/>
          </p:nvSpPr>
          <p:spPr bwMode="auto">
            <a:xfrm rot="5400000">
              <a:off x="6827805" y="3319461"/>
              <a:ext cx="466725" cy="2571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800" b="1" i="0" u="none" strike="noStrike" cap="none" normalizeH="0" baseline="0" dirty="0" smtClean="0">
                  <a:ln>
                    <a:noFill/>
                  </a:ln>
                  <a:solidFill>
                    <a:srgbClr val="40458C"/>
                  </a:solidFill>
                  <a:effectLst/>
                  <a:latin typeface="宋体" pitchFamily="2" charset="-122"/>
                  <a:ea typeface="宋体" pitchFamily="2" charset="-122"/>
                  <a:cs typeface="宋体" pitchFamily="2" charset="-122"/>
                </a:rPr>
                <a:t>复用器</a:t>
              </a:r>
              <a:endParaRPr kumimoji="0" 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76581" name="Rectangle 773"/>
            <p:cNvSpPr>
              <a:spLocks noChangeArrowheads="1"/>
            </p:cNvSpPr>
            <p:nvPr/>
          </p:nvSpPr>
          <p:spPr bwMode="auto">
            <a:xfrm>
              <a:off x="7011955" y="3973536"/>
              <a:ext cx="269875" cy="323850"/>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800" b="1" i="0" u="none" strike="noStrike" cap="none" normalizeH="0" baseline="0" smtClean="0">
                  <a:ln>
                    <a:noFill/>
                  </a:ln>
                  <a:solidFill>
                    <a:srgbClr val="40458C"/>
                  </a:solidFill>
                  <a:effectLst/>
                  <a:latin typeface="Tahoma" pitchFamily="34" charset="0"/>
                  <a:ea typeface="宋体" pitchFamily="2" charset="-122"/>
                  <a:cs typeface="宋体" pitchFamily="2" charset="-122"/>
                </a:rPr>
                <a:t>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2" name="Freeform 774"/>
            <p:cNvSpPr>
              <a:spLocks noEditPoints="1"/>
            </p:cNvSpPr>
            <p:nvPr/>
          </p:nvSpPr>
          <p:spPr bwMode="auto">
            <a:xfrm>
              <a:off x="5902292" y="3916386"/>
              <a:ext cx="990600" cy="166688"/>
            </a:xfrm>
            <a:custGeom>
              <a:avLst/>
              <a:gdLst/>
              <a:ahLst/>
              <a:cxnLst>
                <a:cxn ang="0">
                  <a:pos x="0" y="35"/>
                </a:cxn>
                <a:cxn ang="0">
                  <a:pos x="534" y="35"/>
                </a:cxn>
                <a:cxn ang="0">
                  <a:pos x="534" y="70"/>
                </a:cxn>
                <a:cxn ang="0">
                  <a:pos x="0" y="70"/>
                </a:cxn>
                <a:cxn ang="0">
                  <a:pos x="0" y="35"/>
                </a:cxn>
                <a:cxn ang="0">
                  <a:pos x="516" y="0"/>
                </a:cxn>
                <a:cxn ang="0">
                  <a:pos x="624" y="53"/>
                </a:cxn>
                <a:cxn ang="0">
                  <a:pos x="516" y="105"/>
                </a:cxn>
                <a:cxn ang="0">
                  <a:pos x="516" y="0"/>
                </a:cxn>
              </a:cxnLst>
              <a:rect l="0" t="0" r="r" b="b"/>
              <a:pathLst>
                <a:path w="624" h="105">
                  <a:moveTo>
                    <a:pt x="0" y="35"/>
                  </a:moveTo>
                  <a:lnTo>
                    <a:pt x="534" y="35"/>
                  </a:lnTo>
                  <a:lnTo>
                    <a:pt x="534" y="70"/>
                  </a:lnTo>
                  <a:lnTo>
                    <a:pt x="0" y="70"/>
                  </a:lnTo>
                  <a:lnTo>
                    <a:pt x="0" y="35"/>
                  </a:lnTo>
                  <a:close/>
                  <a:moveTo>
                    <a:pt x="516" y="0"/>
                  </a:moveTo>
                  <a:lnTo>
                    <a:pt x="624" y="53"/>
                  </a:lnTo>
                  <a:lnTo>
                    <a:pt x="516" y="105"/>
                  </a:lnTo>
                  <a:lnTo>
                    <a:pt x="51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83" name="Rectangle 775"/>
            <p:cNvSpPr>
              <a:spLocks noChangeArrowheads="1"/>
            </p:cNvSpPr>
            <p:nvPr/>
          </p:nvSpPr>
          <p:spPr bwMode="auto">
            <a:xfrm>
              <a:off x="61943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4" name="Rectangle 776"/>
            <p:cNvSpPr>
              <a:spLocks noChangeArrowheads="1"/>
            </p:cNvSpPr>
            <p:nvPr/>
          </p:nvSpPr>
          <p:spPr bwMode="auto">
            <a:xfrm>
              <a:off x="59324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5" name="Rectangle 777"/>
            <p:cNvSpPr>
              <a:spLocks noChangeArrowheads="1"/>
            </p:cNvSpPr>
            <p:nvPr/>
          </p:nvSpPr>
          <p:spPr bwMode="auto">
            <a:xfrm>
              <a:off x="61166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6" name="Rectangle 778"/>
            <p:cNvSpPr>
              <a:spLocks noChangeArrowheads="1"/>
            </p:cNvSpPr>
            <p:nvPr/>
          </p:nvSpPr>
          <p:spPr bwMode="auto">
            <a:xfrm>
              <a:off x="66103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7" name="Freeform 779"/>
            <p:cNvSpPr>
              <a:spLocks noEditPoints="1"/>
            </p:cNvSpPr>
            <p:nvPr/>
          </p:nvSpPr>
          <p:spPr bwMode="auto">
            <a:xfrm>
              <a:off x="5749892" y="5214961"/>
              <a:ext cx="1143000" cy="111125"/>
            </a:xfrm>
            <a:custGeom>
              <a:avLst/>
              <a:gdLst/>
              <a:ahLst/>
              <a:cxnLst>
                <a:cxn ang="0">
                  <a:pos x="0" y="23"/>
                </a:cxn>
                <a:cxn ang="0">
                  <a:pos x="660" y="23"/>
                </a:cxn>
                <a:cxn ang="0">
                  <a:pos x="660" y="46"/>
                </a:cxn>
                <a:cxn ang="0">
                  <a:pos x="0" y="46"/>
                </a:cxn>
                <a:cxn ang="0">
                  <a:pos x="0" y="23"/>
                </a:cxn>
                <a:cxn ang="0">
                  <a:pos x="648" y="0"/>
                </a:cxn>
                <a:cxn ang="0">
                  <a:pos x="720" y="35"/>
                </a:cxn>
                <a:cxn ang="0">
                  <a:pos x="648" y="70"/>
                </a:cxn>
                <a:cxn ang="0">
                  <a:pos x="648" y="0"/>
                </a:cxn>
              </a:cxnLst>
              <a:rect l="0" t="0" r="r" b="b"/>
              <a:pathLst>
                <a:path w="720" h="70">
                  <a:moveTo>
                    <a:pt x="0" y="23"/>
                  </a:moveTo>
                  <a:lnTo>
                    <a:pt x="660" y="23"/>
                  </a:lnTo>
                  <a:lnTo>
                    <a:pt x="660" y="46"/>
                  </a:lnTo>
                  <a:lnTo>
                    <a:pt x="0" y="46"/>
                  </a:lnTo>
                  <a:lnTo>
                    <a:pt x="0" y="23"/>
                  </a:lnTo>
                  <a:close/>
                  <a:moveTo>
                    <a:pt x="648" y="0"/>
                  </a:moveTo>
                  <a:lnTo>
                    <a:pt x="720" y="35"/>
                  </a:lnTo>
                  <a:lnTo>
                    <a:pt x="648" y="70"/>
                  </a:lnTo>
                  <a:lnTo>
                    <a:pt x="648" y="0"/>
                  </a:lnTo>
                  <a:close/>
                </a:path>
              </a:pathLst>
            </a:custGeom>
            <a:solidFill>
              <a:srgbClr val="40458C"/>
            </a:solidFill>
            <a:ln w="3" cap="flat">
              <a:solidFill>
                <a:srgbClr val="40458C"/>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88" name="Rectangle 780"/>
            <p:cNvSpPr>
              <a:spLocks noChangeArrowheads="1"/>
            </p:cNvSpPr>
            <p:nvPr/>
          </p:nvSpPr>
          <p:spPr bwMode="auto">
            <a:xfrm>
              <a:off x="5851492" y="4459311"/>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NIT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89" name="Rectangle 781"/>
            <p:cNvSpPr>
              <a:spLocks noChangeArrowheads="1"/>
            </p:cNvSpPr>
            <p:nvPr/>
          </p:nvSpPr>
          <p:spPr bwMode="auto">
            <a:xfrm>
              <a:off x="6180105" y="448153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0" name="Rectangle 782"/>
            <p:cNvSpPr>
              <a:spLocks noChangeArrowheads="1"/>
            </p:cNvSpPr>
            <p:nvPr/>
          </p:nvSpPr>
          <p:spPr bwMode="auto">
            <a:xfrm>
              <a:off x="6362667" y="4459311"/>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RST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1" name="Rectangle 783"/>
            <p:cNvSpPr>
              <a:spLocks noChangeArrowheads="1"/>
            </p:cNvSpPr>
            <p:nvPr/>
          </p:nvSpPr>
          <p:spPr bwMode="auto">
            <a:xfrm>
              <a:off x="5827680" y="4686323"/>
              <a:ext cx="452438"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BAT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2" name="Rectangle 784"/>
            <p:cNvSpPr>
              <a:spLocks noChangeArrowheads="1"/>
            </p:cNvSpPr>
            <p:nvPr/>
          </p:nvSpPr>
          <p:spPr bwMode="auto">
            <a:xfrm>
              <a:off x="6180105"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3" name="Rectangle 785"/>
            <p:cNvSpPr>
              <a:spLocks noChangeArrowheads="1"/>
            </p:cNvSpPr>
            <p:nvPr/>
          </p:nvSpPr>
          <p:spPr bwMode="auto">
            <a:xfrm>
              <a:off x="6362667" y="4686323"/>
              <a:ext cx="45720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SDT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4" name="Rectangle 786"/>
            <p:cNvSpPr>
              <a:spLocks noChangeArrowheads="1"/>
            </p:cNvSpPr>
            <p:nvPr/>
          </p:nvSpPr>
          <p:spPr bwMode="auto">
            <a:xfrm>
              <a:off x="6715092" y="4708548"/>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5" name="Rectangle 787"/>
            <p:cNvSpPr>
              <a:spLocks noChangeArrowheads="1"/>
            </p:cNvSpPr>
            <p:nvPr/>
          </p:nvSpPr>
          <p:spPr bwMode="auto">
            <a:xfrm>
              <a:off x="5827680" y="4913336"/>
              <a:ext cx="40322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EIT</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596" name="Rectangle 788"/>
            <p:cNvSpPr>
              <a:spLocks noChangeArrowheads="1"/>
            </p:cNvSpPr>
            <p:nvPr/>
          </p:nvSpPr>
          <p:spPr bwMode="auto">
            <a:xfrm>
              <a:off x="6134067" y="4935561"/>
              <a:ext cx="4619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599" name="Group 791"/>
            <p:cNvGrpSpPr>
              <a:grpSpLocks/>
            </p:cNvGrpSpPr>
            <p:nvPr/>
          </p:nvGrpSpPr>
          <p:grpSpPr bwMode="auto">
            <a:xfrm>
              <a:off x="4789455" y="4602186"/>
              <a:ext cx="930275" cy="730250"/>
              <a:chOff x="3107" y="2871"/>
              <a:chExt cx="586" cy="460"/>
            </a:xfrm>
          </p:grpSpPr>
          <p:sp>
            <p:nvSpPr>
              <p:cNvPr id="376597" name="Rectangle 789"/>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598" name="Rectangle 790"/>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02" name="Group 794"/>
            <p:cNvGrpSpPr>
              <a:grpSpLocks/>
            </p:cNvGrpSpPr>
            <p:nvPr/>
          </p:nvGrpSpPr>
          <p:grpSpPr bwMode="auto">
            <a:xfrm>
              <a:off x="4889467" y="4675211"/>
              <a:ext cx="730250" cy="582613"/>
              <a:chOff x="3170" y="2917"/>
              <a:chExt cx="460" cy="367"/>
            </a:xfrm>
          </p:grpSpPr>
          <p:sp>
            <p:nvSpPr>
              <p:cNvPr id="376600" name="Rectangle 792"/>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01" name="Rectangle 793"/>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03" name="Rectangle 795"/>
            <p:cNvSpPr>
              <a:spLocks noChangeArrowheads="1"/>
            </p:cNvSpPr>
            <p:nvPr/>
          </p:nvSpPr>
          <p:spPr bwMode="auto">
            <a:xfrm>
              <a:off x="5095842" y="471331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4" name="Rectangle 796"/>
            <p:cNvSpPr>
              <a:spLocks noChangeArrowheads="1"/>
            </p:cNvSpPr>
            <p:nvPr/>
          </p:nvSpPr>
          <p:spPr bwMode="auto">
            <a:xfrm>
              <a:off x="4895817"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5" name="Rectangle 797"/>
            <p:cNvSpPr>
              <a:spLocks noChangeArrowheads="1"/>
            </p:cNvSpPr>
            <p:nvPr/>
          </p:nvSpPr>
          <p:spPr bwMode="auto">
            <a:xfrm>
              <a:off x="5100605" y="502446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06" name="Rectangle 798"/>
            <p:cNvSpPr>
              <a:spLocks noChangeArrowheads="1"/>
            </p:cNvSpPr>
            <p:nvPr/>
          </p:nvSpPr>
          <p:spPr bwMode="auto">
            <a:xfrm>
              <a:off x="5411755"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609" name="Group 801"/>
            <p:cNvGrpSpPr>
              <a:grpSpLocks/>
            </p:cNvGrpSpPr>
            <p:nvPr/>
          </p:nvGrpSpPr>
          <p:grpSpPr bwMode="auto">
            <a:xfrm>
              <a:off x="4683092" y="5332436"/>
              <a:ext cx="1143000" cy="307975"/>
              <a:chOff x="3040" y="3331"/>
              <a:chExt cx="720" cy="194"/>
            </a:xfrm>
          </p:grpSpPr>
          <p:sp>
            <p:nvSpPr>
              <p:cNvPr id="376607" name="Freeform 799"/>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08" name="Freeform 800"/>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2" name="Group 804"/>
            <p:cNvGrpSpPr>
              <a:grpSpLocks/>
            </p:cNvGrpSpPr>
            <p:nvPr/>
          </p:nvGrpSpPr>
          <p:grpSpPr bwMode="auto">
            <a:xfrm>
              <a:off x="4889467" y="5432448"/>
              <a:ext cx="730250" cy="104775"/>
              <a:chOff x="3170" y="3394"/>
              <a:chExt cx="460" cy="66"/>
            </a:xfrm>
          </p:grpSpPr>
          <p:sp>
            <p:nvSpPr>
              <p:cNvPr id="376610" name="Rectangle 802"/>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1" name="Rectangle 803"/>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5" name="Group 807"/>
            <p:cNvGrpSpPr>
              <a:grpSpLocks/>
            </p:cNvGrpSpPr>
            <p:nvPr/>
          </p:nvGrpSpPr>
          <p:grpSpPr bwMode="auto">
            <a:xfrm>
              <a:off x="4789455" y="4602186"/>
              <a:ext cx="930275" cy="730250"/>
              <a:chOff x="3107" y="2871"/>
              <a:chExt cx="586" cy="460"/>
            </a:xfrm>
          </p:grpSpPr>
          <p:sp>
            <p:nvSpPr>
              <p:cNvPr id="376613" name="Rectangle 805"/>
              <p:cNvSpPr>
                <a:spLocks noChangeArrowheads="1"/>
              </p:cNvSpPr>
              <p:nvPr/>
            </p:nvSpPr>
            <p:spPr bwMode="auto">
              <a:xfrm>
                <a:off x="3107" y="2871"/>
                <a:ext cx="586" cy="460"/>
              </a:xfrm>
              <a:prstGeom prst="rect">
                <a:avLst/>
              </a:prstGeom>
              <a:solidFill>
                <a:srgbClr val="FFB7BA"/>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4" name="Rectangle 806"/>
              <p:cNvSpPr>
                <a:spLocks noChangeArrowheads="1"/>
              </p:cNvSpPr>
              <p:nvPr/>
            </p:nvSpPr>
            <p:spPr bwMode="auto">
              <a:xfrm>
                <a:off x="3107" y="2871"/>
                <a:ext cx="586" cy="460"/>
              </a:xfrm>
              <a:prstGeom prst="rect">
                <a:avLst/>
              </a:prstGeom>
              <a:noFill/>
              <a:ln w="12"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18" name="Group 810"/>
            <p:cNvGrpSpPr>
              <a:grpSpLocks/>
            </p:cNvGrpSpPr>
            <p:nvPr/>
          </p:nvGrpSpPr>
          <p:grpSpPr bwMode="auto">
            <a:xfrm>
              <a:off x="4889467" y="4675211"/>
              <a:ext cx="730250" cy="582613"/>
              <a:chOff x="3170" y="2917"/>
              <a:chExt cx="460" cy="367"/>
            </a:xfrm>
          </p:grpSpPr>
          <p:sp>
            <p:nvSpPr>
              <p:cNvPr id="376616" name="Rectangle 808"/>
              <p:cNvSpPr>
                <a:spLocks noChangeArrowheads="1"/>
              </p:cNvSpPr>
              <p:nvPr/>
            </p:nvSpPr>
            <p:spPr bwMode="auto">
              <a:xfrm>
                <a:off x="3170" y="2917"/>
                <a:ext cx="460" cy="367"/>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17" name="Rectangle 809"/>
              <p:cNvSpPr>
                <a:spLocks noChangeArrowheads="1"/>
              </p:cNvSpPr>
              <p:nvPr/>
            </p:nvSpPr>
            <p:spPr bwMode="auto">
              <a:xfrm>
                <a:off x="3170" y="2917"/>
                <a:ext cx="460" cy="367"/>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19" name="Rectangle 811"/>
            <p:cNvSpPr>
              <a:spLocks noChangeArrowheads="1"/>
            </p:cNvSpPr>
            <p:nvPr/>
          </p:nvSpPr>
          <p:spPr bwMode="auto">
            <a:xfrm>
              <a:off x="5095842" y="471331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EPG</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0" name="Rectangle 812"/>
            <p:cNvSpPr>
              <a:spLocks noChangeArrowheads="1"/>
            </p:cNvSpPr>
            <p:nvPr/>
          </p:nvSpPr>
          <p:spPr bwMode="auto">
            <a:xfrm>
              <a:off x="4895817"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1" name="Rectangle 813"/>
            <p:cNvSpPr>
              <a:spLocks noChangeArrowheads="1"/>
            </p:cNvSpPr>
            <p:nvPr/>
          </p:nvSpPr>
          <p:spPr bwMode="auto">
            <a:xfrm>
              <a:off x="5100605" y="5024461"/>
              <a:ext cx="425450"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SI2</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22" name="Rectangle 814"/>
            <p:cNvSpPr>
              <a:spLocks noChangeArrowheads="1"/>
            </p:cNvSpPr>
            <p:nvPr/>
          </p:nvSpPr>
          <p:spPr bwMode="auto">
            <a:xfrm>
              <a:off x="5411755" y="5024461"/>
              <a:ext cx="211138" cy="231775"/>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5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nvGrpSpPr>
            <p:cNvPr id="376625" name="Group 817"/>
            <p:cNvGrpSpPr>
              <a:grpSpLocks/>
            </p:cNvGrpSpPr>
            <p:nvPr/>
          </p:nvGrpSpPr>
          <p:grpSpPr bwMode="auto">
            <a:xfrm>
              <a:off x="4683092" y="5332436"/>
              <a:ext cx="1143000" cy="307975"/>
              <a:chOff x="3040" y="3331"/>
              <a:chExt cx="720" cy="194"/>
            </a:xfrm>
          </p:grpSpPr>
          <p:sp>
            <p:nvSpPr>
              <p:cNvPr id="376623" name="Freeform 815"/>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 ang="0">
                    <a:pos x="196" y="0"/>
                  </a:cxn>
                </a:cxnLst>
                <a:rect l="0" t="0" r="r" b="b"/>
                <a:pathLst>
                  <a:path w="720" h="194">
                    <a:moveTo>
                      <a:pt x="196" y="0"/>
                    </a:moveTo>
                    <a:lnTo>
                      <a:pt x="196" y="65"/>
                    </a:lnTo>
                    <a:lnTo>
                      <a:pt x="0" y="65"/>
                    </a:lnTo>
                    <a:lnTo>
                      <a:pt x="0" y="194"/>
                    </a:lnTo>
                    <a:lnTo>
                      <a:pt x="720" y="194"/>
                    </a:lnTo>
                    <a:lnTo>
                      <a:pt x="720" y="65"/>
                    </a:lnTo>
                    <a:lnTo>
                      <a:pt x="524" y="65"/>
                    </a:lnTo>
                    <a:lnTo>
                      <a:pt x="524" y="0"/>
                    </a:lnTo>
                    <a:lnTo>
                      <a:pt x="196" y="0"/>
                    </a:lnTo>
                    <a:close/>
                  </a:path>
                </a:pathLst>
              </a:custGeom>
              <a:solidFill>
                <a:srgbClr val="FFB7BA"/>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24" name="Freeform 816"/>
              <p:cNvSpPr>
                <a:spLocks/>
              </p:cNvSpPr>
              <p:nvPr/>
            </p:nvSpPr>
            <p:spPr bwMode="auto">
              <a:xfrm>
                <a:off x="3040" y="3331"/>
                <a:ext cx="720" cy="194"/>
              </a:xfrm>
              <a:custGeom>
                <a:avLst/>
                <a:gdLst/>
                <a:ahLst/>
                <a:cxnLst>
                  <a:cxn ang="0">
                    <a:pos x="196" y="0"/>
                  </a:cxn>
                  <a:cxn ang="0">
                    <a:pos x="196" y="65"/>
                  </a:cxn>
                  <a:cxn ang="0">
                    <a:pos x="0" y="65"/>
                  </a:cxn>
                  <a:cxn ang="0">
                    <a:pos x="0" y="194"/>
                  </a:cxn>
                  <a:cxn ang="0">
                    <a:pos x="720" y="194"/>
                  </a:cxn>
                  <a:cxn ang="0">
                    <a:pos x="720" y="65"/>
                  </a:cxn>
                  <a:cxn ang="0">
                    <a:pos x="524" y="65"/>
                  </a:cxn>
                  <a:cxn ang="0">
                    <a:pos x="524" y="0"/>
                  </a:cxn>
                </a:cxnLst>
                <a:rect l="0" t="0" r="r" b="b"/>
                <a:pathLst>
                  <a:path w="720" h="194">
                    <a:moveTo>
                      <a:pt x="196" y="0"/>
                    </a:moveTo>
                    <a:lnTo>
                      <a:pt x="196" y="65"/>
                    </a:lnTo>
                    <a:lnTo>
                      <a:pt x="0" y="65"/>
                    </a:lnTo>
                    <a:lnTo>
                      <a:pt x="0" y="194"/>
                    </a:lnTo>
                    <a:lnTo>
                      <a:pt x="720" y="194"/>
                    </a:lnTo>
                    <a:lnTo>
                      <a:pt x="720" y="65"/>
                    </a:lnTo>
                    <a:lnTo>
                      <a:pt x="524" y="65"/>
                    </a:lnTo>
                    <a:lnTo>
                      <a:pt x="524" y="0"/>
                    </a:lnTo>
                  </a:path>
                </a:pathLst>
              </a:custGeom>
              <a:noFill/>
              <a:ln w="12" cap="flat">
                <a:solidFill>
                  <a:srgbClr val="40458C"/>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nvGrpSpPr>
            <p:cNvPr id="376628" name="Group 820"/>
            <p:cNvGrpSpPr>
              <a:grpSpLocks/>
            </p:cNvGrpSpPr>
            <p:nvPr/>
          </p:nvGrpSpPr>
          <p:grpSpPr bwMode="auto">
            <a:xfrm>
              <a:off x="4889467" y="5432448"/>
              <a:ext cx="730250" cy="104775"/>
              <a:chOff x="3170" y="3394"/>
              <a:chExt cx="460" cy="66"/>
            </a:xfrm>
          </p:grpSpPr>
          <p:sp>
            <p:nvSpPr>
              <p:cNvPr id="376626" name="Rectangle 818"/>
              <p:cNvSpPr>
                <a:spLocks noChangeArrowheads="1"/>
              </p:cNvSpPr>
              <p:nvPr/>
            </p:nvSpPr>
            <p:spPr bwMode="auto">
              <a:xfrm>
                <a:off x="3170" y="3394"/>
                <a:ext cx="460" cy="66"/>
              </a:xfrm>
              <a:prstGeom prst="rect">
                <a:avLst/>
              </a:prstGeom>
              <a:solidFill>
                <a:srgbClr val="FFFFFF"/>
              </a:solidFill>
              <a:ln w="9525">
                <a:noFill/>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27" name="Rectangle 819"/>
              <p:cNvSpPr>
                <a:spLocks noChangeArrowheads="1"/>
              </p:cNvSpPr>
              <p:nvPr/>
            </p:nvSpPr>
            <p:spPr bwMode="auto">
              <a:xfrm>
                <a:off x="3170" y="3394"/>
                <a:ext cx="460" cy="66"/>
              </a:xfrm>
              <a:prstGeom prst="rect">
                <a:avLst/>
              </a:prstGeom>
              <a:noFill/>
              <a:ln w="6" cap="rnd">
                <a:solidFill>
                  <a:srgbClr val="40458C"/>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sp>
          <p:nvSpPr>
            <p:cNvPr id="376629" name="Freeform 821"/>
            <p:cNvSpPr>
              <a:spLocks noEditPoints="1"/>
            </p:cNvSpPr>
            <p:nvPr/>
          </p:nvSpPr>
          <p:spPr bwMode="auto">
            <a:xfrm>
              <a:off x="7273892" y="3916386"/>
              <a:ext cx="1371600" cy="166688"/>
            </a:xfrm>
            <a:custGeom>
              <a:avLst/>
              <a:gdLst/>
              <a:ahLst/>
              <a:cxnLst>
                <a:cxn ang="0">
                  <a:pos x="0" y="35"/>
                </a:cxn>
                <a:cxn ang="0">
                  <a:pos x="774" y="35"/>
                </a:cxn>
                <a:cxn ang="0">
                  <a:pos x="774" y="70"/>
                </a:cxn>
                <a:cxn ang="0">
                  <a:pos x="0" y="70"/>
                </a:cxn>
                <a:cxn ang="0">
                  <a:pos x="0" y="35"/>
                </a:cxn>
                <a:cxn ang="0">
                  <a:pos x="756" y="0"/>
                </a:cxn>
                <a:cxn ang="0">
                  <a:pos x="864" y="53"/>
                </a:cxn>
                <a:cxn ang="0">
                  <a:pos x="756" y="105"/>
                </a:cxn>
                <a:cxn ang="0">
                  <a:pos x="756" y="0"/>
                </a:cxn>
              </a:cxnLst>
              <a:rect l="0" t="0" r="r" b="b"/>
              <a:pathLst>
                <a:path w="864" h="105">
                  <a:moveTo>
                    <a:pt x="0" y="35"/>
                  </a:moveTo>
                  <a:lnTo>
                    <a:pt x="774" y="35"/>
                  </a:lnTo>
                  <a:lnTo>
                    <a:pt x="774" y="70"/>
                  </a:lnTo>
                  <a:lnTo>
                    <a:pt x="0" y="70"/>
                  </a:lnTo>
                  <a:lnTo>
                    <a:pt x="0" y="35"/>
                  </a:lnTo>
                  <a:close/>
                  <a:moveTo>
                    <a:pt x="756" y="0"/>
                  </a:moveTo>
                  <a:lnTo>
                    <a:pt x="864" y="53"/>
                  </a:lnTo>
                  <a:lnTo>
                    <a:pt x="756" y="105"/>
                  </a:lnTo>
                  <a:lnTo>
                    <a:pt x="756" y="0"/>
                  </a:lnTo>
                  <a:close/>
                </a:path>
              </a:pathLst>
            </a:custGeom>
            <a:solidFill>
              <a:srgbClr val="6F89F7"/>
            </a:solidFill>
            <a:ln w="3" cap="flat">
              <a:solidFill>
                <a:srgbClr val="6F89F7"/>
              </a:solidFill>
              <a:prstDash val="solid"/>
              <a:bevel/>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76630" name="Rectangle 822"/>
            <p:cNvSpPr>
              <a:spLocks noChangeArrowheads="1"/>
            </p:cNvSpPr>
            <p:nvPr/>
          </p:nvSpPr>
          <p:spPr bwMode="auto">
            <a:xfrm>
              <a:off x="7565992" y="3498873"/>
              <a:ext cx="434975"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TS3</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1" name="Rectangle 823"/>
            <p:cNvSpPr>
              <a:spLocks noChangeArrowheads="1"/>
            </p:cNvSpPr>
            <p:nvPr/>
          </p:nvSpPr>
          <p:spPr bwMode="auto">
            <a:xfrm>
              <a:off x="7304055"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2" name="Rectangle 824"/>
            <p:cNvSpPr>
              <a:spLocks noChangeArrowheads="1"/>
            </p:cNvSpPr>
            <p:nvPr/>
          </p:nvSpPr>
          <p:spPr bwMode="auto">
            <a:xfrm>
              <a:off x="7488205" y="3703661"/>
              <a:ext cx="603250" cy="24923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400" b="1" i="0" u="none" strike="noStrike" cap="none" normalizeH="0" baseline="0" smtClean="0">
                  <a:ln>
                    <a:noFill/>
                  </a:ln>
                  <a:solidFill>
                    <a:srgbClr val="40458C"/>
                  </a:solidFill>
                  <a:effectLst/>
                  <a:latin typeface="Tahoma" pitchFamily="34" charset="0"/>
                  <a:ea typeface="宋体" pitchFamily="2" charset="-122"/>
                  <a:cs typeface="宋体" pitchFamily="2" charset="-122"/>
                </a:rPr>
                <a:t>MPTS</a:t>
              </a:r>
              <a:endParaRPr kumimoji="0" lang="zh-CN"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76633" name="Rectangle 825"/>
            <p:cNvSpPr>
              <a:spLocks noChangeArrowheads="1"/>
            </p:cNvSpPr>
            <p:nvPr/>
          </p:nvSpPr>
          <p:spPr bwMode="auto">
            <a:xfrm>
              <a:off x="7981917" y="3725886"/>
              <a:ext cx="182563" cy="2047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sz="1400" b="1" i="0" u="none" strike="noStrike" cap="none" normalizeH="0" baseline="0" smtClean="0">
                  <a:ln>
                    <a:noFill/>
                  </a:ln>
                  <a:solidFill>
                    <a:srgbClr val="40458C"/>
                  </a:solidFill>
                  <a:effectLst/>
                  <a:latin typeface="宋体" pitchFamily="2" charset="-122"/>
                  <a:ea typeface="宋体" pitchFamily="2" charset="-122"/>
                  <a:cs typeface="宋体" pitchFamily="2" charset="-122"/>
                </a:rPr>
                <a:t>）</a:t>
              </a:r>
              <a:endParaRPr kumimoji="0" 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grpSp>
    </p:spTree>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MPEG-2</a:t>
            </a:r>
            <a:r>
              <a:rPr lang="zh-CN" altLang="en-US" dirty="0" smtClean="0">
                <a:ea typeface="宋体" pitchFamily="2" charset="-122"/>
              </a:rPr>
              <a:t>的</a:t>
            </a:r>
            <a:r>
              <a:rPr lang="zh-CN" altLang="en-US" dirty="0" smtClean="0"/>
              <a:t>数据增值业务</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7" name="内容占位符 6"/>
          <p:cNvSpPr>
            <a:spLocks noGrp="1"/>
          </p:cNvSpPr>
          <p:nvPr>
            <p:ph idx="1"/>
          </p:nvPr>
        </p:nvSpPr>
        <p:spPr>
          <a:xfrm>
            <a:off x="500034" y="1214422"/>
            <a:ext cx="8186766" cy="4857766"/>
          </a:xfrm>
        </p:spPr>
        <p:txBody>
          <a:bodyPr/>
          <a:lstStyle/>
          <a:p>
            <a:pPr lvl="0"/>
            <a:r>
              <a:rPr lang="zh-CN" altLang="en-US" sz="2800" dirty="0" smtClean="0"/>
              <a:t>根据复用的过程，如需在</a:t>
            </a:r>
            <a:r>
              <a:rPr lang="en-US" altLang="zh-CN" sz="2800" dirty="0" smtClean="0"/>
              <a:t>MPEG-2</a:t>
            </a:r>
            <a:r>
              <a:rPr lang="zh-CN" altLang="en-US" sz="2800" dirty="0" smtClean="0"/>
              <a:t>数字电视中开展增值业务，有两种加入的方法</a:t>
            </a:r>
            <a:endParaRPr lang="en-US" altLang="zh-CN" sz="2800" dirty="0" smtClean="0"/>
          </a:p>
          <a:p>
            <a:pPr lvl="1">
              <a:defRPr/>
            </a:pPr>
            <a:r>
              <a:rPr lang="zh-CN" altLang="en-US" sz="2400" dirty="0" smtClean="0"/>
              <a:t>一种方法是从节目复用中加入，即在一路正常的电视信号中，在节目复用时加入一些数据，与音视频</a:t>
            </a:r>
            <a:r>
              <a:rPr lang="en-US" altLang="zh-CN" sz="2400" dirty="0" smtClean="0"/>
              <a:t>PES</a:t>
            </a:r>
            <a:r>
              <a:rPr lang="zh-CN" altLang="en-US" sz="2400" dirty="0" smtClean="0"/>
              <a:t>一起形成</a:t>
            </a:r>
            <a:r>
              <a:rPr lang="en-US" altLang="zh-CN" sz="2400" dirty="0" smtClean="0"/>
              <a:t>TS</a:t>
            </a:r>
            <a:r>
              <a:rPr lang="zh-CN" altLang="en-US" sz="2400" dirty="0" smtClean="0"/>
              <a:t>流。接收端再把附加的数据从电视数据中分离出来</a:t>
            </a:r>
            <a:endParaRPr lang="en-US" altLang="zh-CN" sz="2400" dirty="0" smtClean="0"/>
          </a:p>
          <a:p>
            <a:pPr lvl="2">
              <a:defRPr/>
            </a:pPr>
            <a:r>
              <a:rPr lang="zh-CN" altLang="en-US" sz="2000" dirty="0" smtClean="0"/>
              <a:t>这种方法优点是方便简单，不需专门信道。缺点是数据量不能太大，否则会影响节目传输。适合数据量相对较少，实时性要求也不高的场合。如信息广告、股市行情等</a:t>
            </a:r>
            <a:endParaRPr lang="en-US" altLang="zh-CN" sz="2000" dirty="0" smtClean="0"/>
          </a:p>
          <a:p>
            <a:pPr lvl="1">
              <a:defRPr/>
            </a:pPr>
            <a:r>
              <a:rPr lang="zh-CN" altLang="en-US" sz="2400" dirty="0" smtClean="0"/>
              <a:t>另一种方法就是从系统复用中加入。当数据量比较大时，如进行远程教学、图文数据广播等时，可以开辟一个专门的</a:t>
            </a:r>
            <a:r>
              <a:rPr lang="en-US" altLang="zh-CN" sz="2400" dirty="0" smtClean="0"/>
              <a:t>TS</a:t>
            </a:r>
            <a:r>
              <a:rPr lang="zh-CN" altLang="en-US" sz="2400" dirty="0" smtClean="0"/>
              <a:t>流，它与其它数字电视节目</a:t>
            </a:r>
            <a:r>
              <a:rPr lang="en-US" altLang="zh-CN" sz="2400" dirty="0" smtClean="0"/>
              <a:t>TS</a:t>
            </a:r>
            <a:r>
              <a:rPr lang="zh-CN" altLang="en-US" sz="2400" dirty="0" smtClean="0"/>
              <a:t>流无关</a:t>
            </a:r>
          </a:p>
          <a:p>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标题 1"/>
          <p:cNvSpPr>
            <a:spLocks noGrp="1"/>
          </p:cNvSpPr>
          <p:nvPr>
            <p:ph type="title"/>
          </p:nvPr>
        </p:nvSpPr>
        <p:spPr/>
        <p:txBody>
          <a:bodyPr/>
          <a:lstStyle/>
          <a:p>
            <a:r>
              <a:rPr lang="en-US" altLang="zh-CN" smtClean="0">
                <a:ea typeface="宋体" pitchFamily="2" charset="-122"/>
              </a:rPr>
              <a:t>MPEG-2</a:t>
            </a:r>
            <a:r>
              <a:rPr lang="zh-CN" altLang="en-US" smtClean="0">
                <a:ea typeface="宋体" pitchFamily="2" charset="-122"/>
              </a:rPr>
              <a:t>的应用领域</a:t>
            </a:r>
          </a:p>
        </p:txBody>
      </p:sp>
      <p:sp>
        <p:nvSpPr>
          <p:cNvPr id="158723" name="内容占位符 2"/>
          <p:cNvSpPr>
            <a:spLocks noGrp="1"/>
          </p:cNvSpPr>
          <p:nvPr>
            <p:ph idx="1"/>
          </p:nvPr>
        </p:nvSpPr>
        <p:spPr/>
        <p:txBody>
          <a:bodyPr/>
          <a:lstStyle/>
          <a:p>
            <a:pPr algn="just"/>
            <a:r>
              <a:rPr lang="zh-CN" altLang="en-US" sz="2800" dirty="0" smtClean="0">
                <a:latin typeface="+mn-ea"/>
              </a:rPr>
              <a:t>不仅支持面向存储媒介的应用，而且还支持各种通信环境下数字视频信号的编码和传输。如数字电视、</a:t>
            </a:r>
            <a:r>
              <a:rPr lang="en-US" altLang="zh-CN" sz="2800" dirty="0" smtClean="0">
                <a:latin typeface="+mn-ea"/>
              </a:rPr>
              <a:t>TV</a:t>
            </a:r>
            <a:r>
              <a:rPr lang="zh-CN" altLang="en-US" sz="2800" dirty="0" smtClean="0">
                <a:latin typeface="+mn-ea"/>
              </a:rPr>
              <a:t>机顶盒和</a:t>
            </a:r>
            <a:r>
              <a:rPr lang="en-US" altLang="zh-CN" sz="2800" dirty="0" smtClean="0">
                <a:latin typeface="+mn-ea"/>
              </a:rPr>
              <a:t>DVD</a:t>
            </a:r>
            <a:r>
              <a:rPr lang="zh-CN" altLang="en-US" sz="2800" dirty="0" smtClean="0">
                <a:latin typeface="+mn-ea"/>
              </a:rPr>
              <a:t>（数字视频光盘）还可以应用于信息存储、</a:t>
            </a:r>
            <a:r>
              <a:rPr lang="en-US" altLang="zh-CN" sz="2800" dirty="0" smtClean="0">
                <a:latin typeface="+mn-ea"/>
              </a:rPr>
              <a:t>Internet</a:t>
            </a:r>
            <a:r>
              <a:rPr lang="zh-CN" altLang="en-US" sz="2800" dirty="0" smtClean="0">
                <a:latin typeface="+mn-ea"/>
              </a:rPr>
              <a:t>、卫星通信、视频会议和多媒体邮件等</a:t>
            </a:r>
            <a:endParaRPr lang="en-US" altLang="zh-CN" sz="2800" dirty="0" smtClean="0">
              <a:latin typeface="+mn-ea"/>
            </a:endParaRPr>
          </a:p>
          <a:p>
            <a:pPr algn="just"/>
            <a:r>
              <a:rPr lang="zh-CN" altLang="en-US" sz="2800" dirty="0" smtClean="0">
                <a:latin typeface="+mn-ea"/>
              </a:rPr>
              <a:t>典型的应用是</a:t>
            </a:r>
            <a:r>
              <a:rPr lang="en-US" altLang="zh-CN" sz="2800" dirty="0" smtClean="0">
                <a:latin typeface="+mn-ea"/>
              </a:rPr>
              <a:t>DVD</a:t>
            </a:r>
            <a:r>
              <a:rPr lang="zh-CN" altLang="en-US" sz="2800" dirty="0" smtClean="0">
                <a:latin typeface="+mn-ea"/>
              </a:rPr>
              <a:t>和</a:t>
            </a:r>
            <a:r>
              <a:rPr lang="en-US" altLang="zh-CN" sz="2800" dirty="0" smtClean="0">
                <a:latin typeface="+mn-ea"/>
              </a:rPr>
              <a:t>HDTV</a:t>
            </a:r>
            <a:r>
              <a:rPr lang="zh-CN" altLang="en-US" sz="2800" dirty="0" smtClean="0">
                <a:latin typeface="+mn-ea"/>
              </a:rPr>
              <a:t>（高清电视）</a:t>
            </a:r>
            <a:endParaRPr lang="en-US" altLang="zh-CN" sz="2800" dirty="0" smtClean="0">
              <a:latin typeface="+mn-ea"/>
            </a:endParaRPr>
          </a:p>
          <a:p>
            <a:pPr algn="just"/>
            <a:r>
              <a:rPr lang="zh-CN" altLang="en-US" sz="2800" dirty="0" smtClean="0">
                <a:latin typeface="+mn-ea"/>
              </a:rPr>
              <a:t>为了适应不同的应用环境，</a:t>
            </a:r>
            <a:r>
              <a:rPr lang="en-US" altLang="zh-CN" sz="2800" dirty="0" smtClean="0">
                <a:latin typeface="+mn-ea"/>
              </a:rPr>
              <a:t>MPEG-2</a:t>
            </a:r>
            <a:r>
              <a:rPr lang="zh-CN" altLang="en-US" sz="2800" dirty="0" smtClean="0">
                <a:latin typeface="+mn-ea"/>
              </a:rPr>
              <a:t>中有很多可以选择的参数和选项，改变这些参数和选项可以得到不同的图像质量，满足不同的需求。</a:t>
            </a:r>
          </a:p>
        </p:txBody>
      </p:sp>
      <p:sp>
        <p:nvSpPr>
          <p:cNvPr id="158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MPEG-1</a:t>
            </a:r>
            <a:r>
              <a:rPr lang="zh-CN" altLang="en-US" dirty="0" smtClean="0"/>
              <a:t>与</a:t>
            </a:r>
            <a:r>
              <a:rPr lang="en-US" altLang="zh-CN" dirty="0" smtClean="0"/>
              <a:t>MPEG-2</a:t>
            </a:r>
            <a:r>
              <a:rPr lang="zh-CN" altLang="en-US" dirty="0" smtClean="0"/>
              <a:t>的对比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Group 1182"/>
          <p:cNvGraphicFramePr>
            <a:graphicFrameLocks/>
          </p:cNvGraphicFramePr>
          <p:nvPr/>
        </p:nvGraphicFramePr>
        <p:xfrm>
          <a:off x="755650" y="1844675"/>
          <a:ext cx="7772400" cy="3921126"/>
        </p:xfrm>
        <a:graphic>
          <a:graphicData uri="http://schemas.openxmlformats.org/drawingml/2006/table">
            <a:tbl>
              <a:tblPr/>
              <a:tblGrid>
                <a:gridCol w="1398588"/>
                <a:gridCol w="3808412"/>
                <a:gridCol w="2565400"/>
              </a:tblGrid>
              <a:tr h="360189">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itchFamily="2" charset="2"/>
                        <a:buNone/>
                        <a:tabLst/>
                      </a:pPr>
                      <a:endParaRPr kumimoji="1" lang="zh-CN" altLang="zh-CN" sz="44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MPEG-1</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MPEG-2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基本型</a:t>
                      </a:r>
                      <a:r>
                        <a:rPr kumimoji="1" lang="en-US" altLang="zh-CN" sz="1800" b="1" i="0" u="none" strike="noStrike" cap="none" normalizeH="0" baseline="0" dirty="0" smtClean="0">
                          <a:ln>
                            <a:noFill/>
                          </a:ln>
                          <a:solidFill>
                            <a:srgbClr val="000000"/>
                          </a:solidFill>
                          <a:effectLst/>
                          <a:latin typeface="+mn-ea"/>
                          <a:ea typeface="+mn-ea"/>
                          <a:cs typeface="Arial" pitchFamily="34" charset="0"/>
                        </a:rPr>
                        <a:t>)</a:t>
                      </a:r>
                      <a:endParaRPr kumimoji="1" lang="en-US" altLang="zh-CN" sz="4000" b="1" i="0" u="none" strike="noStrike" cap="none" normalizeH="0" baseline="0" dirty="0" smtClean="0">
                        <a:ln>
                          <a:noFill/>
                        </a:ln>
                        <a:solidFill>
                          <a:schemeClr val="tx1"/>
                        </a:solidFill>
                        <a:effectLst/>
                        <a:latin typeface="+mn-ea"/>
                        <a:ea typeface="+mn-ea"/>
                      </a:endParaRPr>
                    </a:p>
                  </a:txBody>
                  <a:tcPr anchor="ctr" anchorCtr="1"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标准化时间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1992</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1994</a:t>
                      </a:r>
                      <a:r>
                        <a:rPr kumimoji="1" lang="zh-CN" altLang="en-US" sz="1800" b="1" i="0" u="none" strike="noStrike" cap="none" normalizeH="0" baseline="0" smtClean="0">
                          <a:ln>
                            <a:noFill/>
                          </a:ln>
                          <a:solidFill>
                            <a:srgbClr val="000000"/>
                          </a:solidFill>
                          <a:effectLst/>
                          <a:latin typeface="+mn-ea"/>
                          <a:ea typeface="+mn-ea"/>
                          <a:cs typeface="Arial" pitchFamily="34" charset="0"/>
                        </a:rPr>
                        <a:t>年</a:t>
                      </a:r>
                      <a:r>
                        <a:rPr kumimoji="1" lang="en-US" altLang="zh-CN" sz="1800" b="1" i="0" u="none" strike="noStrike" cap="none" normalizeH="0" baseline="0" smtClean="0">
                          <a:ln>
                            <a:noFill/>
                          </a:ln>
                          <a:solidFill>
                            <a:srgbClr val="000000"/>
                          </a:solidFill>
                          <a:effectLst/>
                          <a:latin typeface="+mn-ea"/>
                          <a:ea typeface="+mn-ea"/>
                          <a:cs typeface="Arial" pitchFamily="34" charset="0"/>
                        </a:rPr>
                        <a:t>(DIS)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主要应用</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CD-ROM</a:t>
                      </a:r>
                      <a:r>
                        <a:rPr kumimoji="1" lang="zh-CN" altLang="en-US" sz="1800" b="1" i="0" u="none" strike="noStrike" cap="none" normalizeH="0" baseline="0" smtClean="0">
                          <a:ln>
                            <a:noFill/>
                          </a:ln>
                          <a:solidFill>
                            <a:srgbClr val="000000"/>
                          </a:solidFill>
                          <a:effectLst/>
                          <a:latin typeface="+mn-ea"/>
                          <a:ea typeface="+mn-ea"/>
                          <a:cs typeface="Arial" pitchFamily="34" charset="0"/>
                        </a:rPr>
                        <a:t>上的数字电视，</a:t>
                      </a:r>
                      <a:r>
                        <a:rPr kumimoji="1" lang="en-US" altLang="zh-CN" sz="1800" b="1" i="0" u="none" strike="noStrike" cap="none" normalizeH="0" baseline="0" smtClean="0">
                          <a:ln>
                            <a:noFill/>
                          </a:ln>
                          <a:solidFill>
                            <a:srgbClr val="000000"/>
                          </a:solidFill>
                          <a:effectLst/>
                          <a:latin typeface="+mn-ea"/>
                          <a:ea typeface="+mn-ea"/>
                          <a:cs typeface="Arial" pitchFamily="34" charset="0"/>
                        </a:rPr>
                        <a:t>VCD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数字</a:t>
                      </a: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DVD</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空间分辨率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CIF</a:t>
                      </a:r>
                      <a:r>
                        <a:rPr kumimoji="1" lang="zh-CN" altLang="en-US" sz="1800" b="1" i="0" u="none" strike="noStrike" cap="none" normalizeH="0" baseline="0" smtClean="0">
                          <a:ln>
                            <a:noFill/>
                          </a:ln>
                          <a:solidFill>
                            <a:srgbClr val="000000"/>
                          </a:solidFill>
                          <a:effectLst/>
                          <a:latin typeface="+mn-ea"/>
                          <a:ea typeface="+mn-ea"/>
                          <a:cs typeface="Arial" pitchFamily="34" charset="0"/>
                        </a:rPr>
                        <a:t>格式</a:t>
                      </a:r>
                      <a:r>
                        <a:rPr kumimoji="1" lang="en-US" altLang="zh-CN" sz="1800" b="1" i="0" u="none" strike="noStrike" cap="none" normalizeH="0" baseline="0" smtClean="0">
                          <a:ln>
                            <a:noFill/>
                          </a:ln>
                          <a:solidFill>
                            <a:srgbClr val="000000"/>
                          </a:solidFill>
                          <a:effectLst/>
                          <a:latin typeface="+mn-ea"/>
                          <a:ea typeface="+mn-ea"/>
                          <a:cs typeface="Arial" pitchFamily="34" charset="0"/>
                        </a:rPr>
                        <a:t>(1/4 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288 × 360</a:t>
                      </a:r>
                      <a:r>
                        <a:rPr kumimoji="1" lang="zh-CN" altLang="en-US" sz="1800" b="1" i="0" u="none" strike="noStrike" cap="none" normalizeH="0" baseline="0" smtClean="0">
                          <a:ln>
                            <a:noFill/>
                          </a:ln>
                          <a:solidFill>
                            <a:srgbClr val="000000"/>
                          </a:solidFill>
                          <a:effectLst/>
                          <a:latin typeface="+mn-ea"/>
                          <a:ea typeface="+mn-ea"/>
                          <a:cs typeface="Arial" pitchFamily="34" charset="0"/>
                        </a:rPr>
                        <a:t>像素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TV</a:t>
                      </a:r>
                      <a:r>
                        <a:rPr kumimoji="1" lang="zh-CN" altLang="en-US" sz="1800" b="1" i="0" u="none" strike="noStrike" cap="none" normalizeH="0" baseline="0" smtClean="0">
                          <a:ln>
                            <a:noFill/>
                          </a:ln>
                          <a:solidFill>
                            <a:srgbClr val="000000"/>
                          </a:solidFill>
                          <a:effectLst/>
                          <a:latin typeface="+mn-ea"/>
                          <a:ea typeface="+mn-ea"/>
                          <a:cs typeface="Arial" pitchFamily="34" charset="0"/>
                        </a:rPr>
                        <a:t>，</a:t>
                      </a:r>
                      <a:r>
                        <a:rPr kumimoji="1" lang="en-US" altLang="zh-CN" sz="1800" b="1" i="0" u="none" strike="noStrike" cap="none" normalizeH="0" baseline="0" smtClean="0">
                          <a:ln>
                            <a:noFill/>
                          </a:ln>
                          <a:solidFill>
                            <a:srgbClr val="000000"/>
                          </a:solidFill>
                          <a:effectLst/>
                          <a:latin typeface="+mn-ea"/>
                          <a:ea typeface="+mn-ea"/>
                          <a:cs typeface="Arial" pitchFamily="34" charset="0"/>
                        </a:rPr>
                        <a:t>576 × 720</a:t>
                      </a:r>
                      <a:r>
                        <a:rPr kumimoji="1" lang="zh-CN" altLang="en-US" sz="1800" b="1" i="0" u="none" strike="noStrike" cap="none" normalizeH="0" baseline="0" smtClean="0">
                          <a:ln>
                            <a:noFill/>
                          </a:ln>
                          <a:solidFill>
                            <a:srgbClr val="000000"/>
                          </a:solidFill>
                          <a:effectLst/>
                          <a:latin typeface="+mn-ea"/>
                          <a:ea typeface="+mn-ea"/>
                          <a:cs typeface="Arial" pitchFamily="34" charset="0"/>
                        </a:rPr>
                        <a:t>像素</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时间分辨率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25 - 30 </a:t>
                      </a:r>
                      <a:r>
                        <a:rPr kumimoji="1" lang="zh-CN" altLang="en-US" sz="1800" b="1" i="0" u="none" strike="noStrike" cap="none" normalizeH="0" baseline="0" smtClean="0">
                          <a:ln>
                            <a:noFill/>
                          </a:ln>
                          <a:solidFill>
                            <a:srgbClr val="000000"/>
                          </a:solidFill>
                          <a:effectLst/>
                          <a:latin typeface="+mn-ea"/>
                          <a:ea typeface="+mn-ea"/>
                          <a:cs typeface="Arial" pitchFamily="34" charset="0"/>
                        </a:rPr>
                        <a:t>帧</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50-60 </a:t>
                      </a:r>
                      <a:r>
                        <a:rPr kumimoji="1" lang="zh-CN" altLang="en-US" sz="1800" b="1" i="0" u="none" strike="noStrike" cap="none" normalizeH="0" baseline="0" smtClean="0">
                          <a:ln>
                            <a:noFill/>
                          </a:ln>
                          <a:solidFill>
                            <a:srgbClr val="000000"/>
                          </a:solidFill>
                          <a:effectLst/>
                          <a:latin typeface="+mn-ea"/>
                          <a:ea typeface="+mn-ea"/>
                          <a:cs typeface="Arial" pitchFamily="34" charset="0"/>
                        </a:rPr>
                        <a:t>场</a:t>
                      </a:r>
                      <a:r>
                        <a:rPr kumimoji="1" lang="en-US" altLang="zh-CN" sz="1800" b="1" i="0" u="none" strike="noStrike" cap="none" normalizeH="0" baseline="0" smtClean="0">
                          <a:ln>
                            <a:noFill/>
                          </a:ln>
                          <a:solidFill>
                            <a:srgbClr val="000000"/>
                          </a:solidFill>
                          <a:effectLst/>
                          <a:latin typeface="+mn-ea"/>
                          <a:ea typeface="+mn-ea"/>
                          <a:cs typeface="Arial" pitchFamily="34" charset="0"/>
                        </a:rPr>
                        <a:t>/</a:t>
                      </a:r>
                      <a:r>
                        <a:rPr kumimoji="1" lang="zh-CN" altLang="en-US" sz="1800" b="1" i="0" u="none" strike="noStrike" cap="none" normalizeH="0" baseline="0" smtClean="0">
                          <a:ln>
                            <a:noFill/>
                          </a:ln>
                          <a:solidFill>
                            <a:srgbClr val="000000"/>
                          </a:solidFill>
                          <a:effectLst/>
                          <a:latin typeface="+mn-ea"/>
                          <a:ea typeface="+mn-ea"/>
                          <a:cs typeface="Arial" pitchFamily="34" charset="0"/>
                        </a:rPr>
                        <a:t>秒 </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位速率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15 Mbit/s</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2438">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质量</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dirty="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dirty="0" smtClean="0">
                          <a:ln>
                            <a:noFill/>
                          </a:ln>
                          <a:solidFill>
                            <a:srgbClr val="000000"/>
                          </a:solidFill>
                          <a:effectLst/>
                          <a:latin typeface="+mn-ea"/>
                          <a:ea typeface="+mn-ea"/>
                          <a:cs typeface="Arial" pitchFamily="34" charset="0"/>
                        </a:rPr>
                        <a:t>VHS </a:t>
                      </a:r>
                      <a:r>
                        <a:rPr kumimoji="1" lang="zh-CN" altLang="en-US" sz="1800" b="1" i="0" u="none" strike="noStrike" cap="none" normalizeH="0" baseline="0" dirty="0" smtClean="0">
                          <a:ln>
                            <a:noFill/>
                          </a:ln>
                          <a:solidFill>
                            <a:srgbClr val="000000"/>
                          </a:solidFill>
                          <a:effectLst/>
                          <a:latin typeface="+mn-ea"/>
                          <a:ea typeface="+mn-ea"/>
                          <a:cs typeface="Arial" pitchFamily="34" charset="0"/>
                        </a:rPr>
                        <a:t>（家用录像系统）</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相当于</a:t>
                      </a:r>
                      <a:r>
                        <a:rPr kumimoji="1" lang="en-US" altLang="zh-CN" sz="1800" b="1" i="0" u="none" strike="noStrike" cap="none" normalizeH="0" baseline="0" smtClean="0">
                          <a:ln>
                            <a:noFill/>
                          </a:ln>
                          <a:solidFill>
                            <a:srgbClr val="000000"/>
                          </a:solidFill>
                          <a:effectLst/>
                          <a:latin typeface="+mn-ea"/>
                          <a:ea typeface="+mn-ea"/>
                          <a:cs typeface="Arial" pitchFamily="34" charset="0"/>
                        </a:rPr>
                        <a:t>NTSC/PAL</a:t>
                      </a:r>
                      <a:r>
                        <a:rPr kumimoji="1" lang="zh-CN" altLang="en-US" sz="1800" b="1" i="0" u="none" strike="noStrike" cap="none" normalizeH="0" baseline="0" smtClean="0">
                          <a:ln>
                            <a:noFill/>
                          </a:ln>
                          <a:solidFill>
                            <a:srgbClr val="000000"/>
                          </a:solidFill>
                          <a:effectLst/>
                          <a:latin typeface="+mn-ea"/>
                          <a:ea typeface="+mn-ea"/>
                          <a:cs typeface="Arial" pitchFamily="34" charset="0"/>
                        </a:rPr>
                        <a:t>电视</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r h="450850">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zh-CN" altLang="en-US" sz="1800" b="1" i="0" u="none" strike="noStrike" cap="none" normalizeH="0" baseline="0" smtClean="0">
                          <a:ln>
                            <a:noFill/>
                          </a:ln>
                          <a:solidFill>
                            <a:srgbClr val="000000"/>
                          </a:solidFill>
                          <a:effectLst/>
                          <a:latin typeface="+mn-ea"/>
                          <a:ea typeface="+mn-ea"/>
                          <a:cs typeface="Arial" pitchFamily="34" charset="0"/>
                        </a:rPr>
                        <a:t>压缩率</a:t>
                      </a:r>
                      <a:endParaRPr kumimoji="1" lang="zh-CN" altLang="en-US"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smtClean="0">
                          <a:ln>
                            <a:noFill/>
                          </a:ln>
                          <a:solidFill>
                            <a:srgbClr val="000000"/>
                          </a:solidFill>
                          <a:effectLst/>
                          <a:latin typeface="+mn-ea"/>
                          <a:ea typeface="+mn-ea"/>
                          <a:cs typeface="Arial" pitchFamily="34" charset="0"/>
                        </a:rPr>
                        <a:t>20 ~ 30 </a:t>
                      </a:r>
                      <a:endParaRPr kumimoji="1" lang="en-US" altLang="zh-CN" sz="4000" b="1" i="0" u="none" strike="noStrike" cap="none" normalizeH="0" baseline="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1" lang="en-US" altLang="zh-CN" sz="1800" b="1" i="0" u="none" strike="noStrike" cap="none" normalizeH="0" baseline="0" dirty="0" smtClean="0">
                          <a:ln>
                            <a:noFill/>
                          </a:ln>
                          <a:solidFill>
                            <a:srgbClr val="000000"/>
                          </a:solidFill>
                          <a:effectLst/>
                          <a:latin typeface="+mn-ea"/>
                          <a:ea typeface="+mn-ea"/>
                          <a:cs typeface="Arial" pitchFamily="34" charset="0"/>
                        </a:rPr>
                        <a:t>30 ~ 40 </a:t>
                      </a:r>
                      <a:endParaRPr kumimoji="1" lang="en-US" altLang="zh-CN" sz="4000" b="1" i="0" u="none" strike="noStrike" cap="none" normalizeH="0" baseline="0" dirty="0" smtClean="0">
                        <a:ln>
                          <a:noFill/>
                        </a:ln>
                        <a:solidFill>
                          <a:schemeClr val="tx1"/>
                        </a:solidFill>
                        <a:effectLst/>
                        <a:latin typeface="+mn-ea"/>
                        <a:ea typeface="+mn-ea"/>
                      </a:endParaRPr>
                    </a:p>
                  </a:txBody>
                  <a:tcPr horzOverflow="overflow">
                    <a:lnL w="12700" cap="flat" cmpd="sng" algn="ctr">
                      <a:solidFill>
                        <a:srgbClr val="000000"/>
                      </a:solidFill>
                      <a:prstDash val="solid"/>
                      <a:miter lim="800000"/>
                      <a:headEnd type="none" w="med" len="med"/>
                      <a:tailEnd type="none" w="med" len="med"/>
                    </a:lnL>
                    <a:lnR w="12700" cap="flat" cmpd="sng" algn="ctr">
                      <a:solidFill>
                        <a:srgbClr val="000000"/>
                      </a:solidFill>
                      <a:prstDash val="solid"/>
                      <a:miter lim="800000"/>
                      <a:headEnd type="none" w="med" len="med"/>
                      <a:tailEnd type="none" w="med" len="med"/>
                    </a:lnR>
                    <a:lnT w="12700" cap="flat" cmpd="sng" algn="ctr">
                      <a:solidFill>
                        <a:srgbClr val="000000"/>
                      </a:solidFill>
                      <a:prstDash val="solid"/>
                      <a:miter lim="800000"/>
                      <a:headEnd type="none" w="med" len="med"/>
                      <a:tailEnd type="none" w="med" len="med"/>
                    </a:lnT>
                    <a:lnB w="12700" cap="flat" cmpd="sng" algn="ctr">
                      <a:solidFill>
                        <a:srgbClr val="000000"/>
                      </a:solidFill>
                      <a:prstDash val="solid"/>
                      <a:miter lim="800000"/>
                      <a:headEnd type="none" w="med" len="med"/>
                      <a:tailEnd type="none" w="med" len="med"/>
                    </a:lnB>
                    <a:lnTlToBr>
                      <a:noFill/>
                    </a:lnTlToBr>
                    <a:lnBlToTr>
                      <a:noFill/>
                    </a:lnBlToTr>
                    <a:noFill/>
                  </a:tcPr>
                </a:tc>
              </a:tr>
            </a:tbl>
          </a:graphicData>
        </a:graphic>
      </p:graphicFrame>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a:t>
            </a:r>
            <a:r>
              <a:rPr lang="en-US" altLang="zh-CN" smtClean="0">
                <a:ea typeface="宋体" pitchFamily="2" charset="-122"/>
              </a:rPr>
              <a:t>1</a:t>
            </a:r>
            <a:r>
              <a:rPr lang="zh-CN" altLang="en-US" smtClean="0">
                <a:ea typeface="宋体" pitchFamily="2" charset="-122"/>
              </a:rPr>
              <a:t>）</a:t>
            </a:r>
          </a:p>
        </p:txBody>
      </p:sp>
      <p:sp>
        <p:nvSpPr>
          <p:cNvPr id="159747" name="内容占位符 2"/>
          <p:cNvSpPr>
            <a:spLocks noGrp="1"/>
          </p:cNvSpPr>
          <p:nvPr>
            <p:ph idx="1"/>
          </p:nvPr>
        </p:nvSpPr>
        <p:spPr>
          <a:xfrm>
            <a:off x="539552" y="980728"/>
            <a:ext cx="8280920" cy="5616624"/>
          </a:xfrm>
        </p:spPr>
        <p:txBody>
          <a:bodyPr/>
          <a:lstStyle/>
          <a:p>
            <a:r>
              <a:rPr lang="en-US" altLang="zh-CN" sz="2400" dirty="0" smtClean="0">
                <a:ea typeface="宋体" pitchFamily="2" charset="-122"/>
              </a:rPr>
              <a:t>1999</a:t>
            </a:r>
            <a:r>
              <a:rPr lang="zh-CN" altLang="en-US" sz="2400" dirty="0" smtClean="0">
                <a:ea typeface="宋体" pitchFamily="2" charset="-122"/>
              </a:rPr>
              <a:t>年</a:t>
            </a:r>
            <a:r>
              <a:rPr lang="en-US" altLang="zh-CN" sz="2400" dirty="0" smtClean="0">
                <a:ea typeface="宋体" pitchFamily="2" charset="-122"/>
              </a:rPr>
              <a:t>2</a:t>
            </a:r>
            <a:r>
              <a:rPr lang="zh-CN" altLang="en-US" sz="2400" dirty="0" smtClean="0">
                <a:ea typeface="宋体" pitchFamily="2" charset="-122"/>
              </a:rPr>
              <a:t>月正式公布了</a:t>
            </a:r>
            <a:r>
              <a:rPr lang="en-US" altLang="zh-CN" sz="2400" dirty="0" smtClean="0">
                <a:ea typeface="宋体" pitchFamily="2" charset="-122"/>
              </a:rPr>
              <a:t>MPEG-4</a:t>
            </a:r>
            <a:r>
              <a:rPr lang="zh-CN" altLang="en-US" sz="2400" dirty="0" smtClean="0">
                <a:ea typeface="宋体" pitchFamily="2" charset="-122"/>
              </a:rPr>
              <a:t>（</a:t>
            </a:r>
            <a:r>
              <a:rPr lang="en-US" altLang="zh-CN" sz="2400" dirty="0" smtClean="0">
                <a:ea typeface="宋体" pitchFamily="2" charset="-122"/>
              </a:rPr>
              <a:t>ISO/IEC14496</a:t>
            </a:r>
            <a:r>
              <a:rPr lang="zh-CN" altLang="en-US" sz="2400" dirty="0" smtClean="0">
                <a:ea typeface="宋体" pitchFamily="2" charset="-122"/>
              </a:rPr>
              <a:t>）标准第一版本。同年年底</a:t>
            </a:r>
            <a:r>
              <a:rPr lang="en-US" altLang="zh-CN" sz="2400" dirty="0" smtClean="0">
                <a:ea typeface="宋体" pitchFamily="2" charset="-122"/>
              </a:rPr>
              <a:t>MPEG-4</a:t>
            </a:r>
            <a:r>
              <a:rPr lang="zh-CN" altLang="en-US" sz="2400" dirty="0" smtClean="0">
                <a:ea typeface="宋体" pitchFamily="2" charset="-122"/>
              </a:rPr>
              <a:t>第二版亦确定，且于</a:t>
            </a:r>
            <a:r>
              <a:rPr lang="en-US" altLang="zh-CN" sz="2400" dirty="0" smtClean="0">
                <a:ea typeface="宋体" pitchFamily="2" charset="-122"/>
              </a:rPr>
              <a:t>2000</a:t>
            </a:r>
            <a:r>
              <a:rPr lang="zh-CN" altLang="en-US" sz="2400" dirty="0" smtClean="0">
                <a:ea typeface="宋体" pitchFamily="2" charset="-122"/>
              </a:rPr>
              <a:t>年初正式成为国际标准</a:t>
            </a:r>
            <a:endParaRPr lang="en-US" altLang="zh-CN" sz="2400" dirty="0" smtClean="0">
              <a:ea typeface="宋体" pitchFamily="2" charset="-122"/>
            </a:endParaRPr>
          </a:p>
          <a:p>
            <a:r>
              <a:rPr lang="en-US" altLang="zh-CN" sz="2400" dirty="0" smtClean="0">
                <a:ea typeface="宋体" pitchFamily="2" charset="-122"/>
              </a:rPr>
              <a:t>MPEG-4</a:t>
            </a:r>
            <a:r>
              <a:rPr lang="zh-CN" altLang="en-US" sz="2400" dirty="0" smtClean="0">
                <a:ea typeface="宋体" pitchFamily="2" charset="-122"/>
              </a:rPr>
              <a:t>是针对低速率（≤</a:t>
            </a:r>
            <a:r>
              <a:rPr lang="en-US" altLang="zh-CN" sz="2400" dirty="0" smtClean="0">
                <a:ea typeface="宋体" pitchFamily="2" charset="-122"/>
              </a:rPr>
              <a:t>64kb/s</a:t>
            </a:r>
            <a:r>
              <a:rPr lang="zh-CN" altLang="en-US" sz="2400" dirty="0" smtClean="0">
                <a:ea typeface="宋体" pitchFamily="2" charset="-122"/>
              </a:rPr>
              <a:t>）的视频压缩编码标准，同时还注重基于视频和音频对象的交互性。</a:t>
            </a:r>
          </a:p>
          <a:p>
            <a:r>
              <a:rPr lang="zh-CN" altLang="en-US" sz="2400" dirty="0" smtClean="0">
                <a:ea typeface="宋体" pitchFamily="2" charset="-122"/>
              </a:rPr>
              <a:t>主要内容包括：系统、视频、音频、一致性测试、软件仿真和多媒体综合框架等</a:t>
            </a:r>
          </a:p>
          <a:p>
            <a:r>
              <a:rPr lang="zh-CN" altLang="en-US" sz="2400" dirty="0" smtClean="0">
                <a:ea typeface="宋体" pitchFamily="2" charset="-122"/>
              </a:rPr>
              <a:t>系统模块的一般框架是：</a:t>
            </a:r>
            <a:endParaRPr lang="en-US" altLang="zh-CN" sz="2400" dirty="0" smtClean="0">
              <a:ea typeface="宋体" pitchFamily="2" charset="-122"/>
            </a:endParaRPr>
          </a:p>
          <a:p>
            <a:pPr lvl="1"/>
            <a:r>
              <a:rPr lang="zh-CN" altLang="en-US" sz="2000" dirty="0" smtClean="0"/>
              <a:t>系统解码器模型，这是每一个系统都应该有的特殊模型</a:t>
            </a:r>
            <a:endParaRPr lang="en-US" altLang="zh-CN" sz="2000" dirty="0" smtClean="0">
              <a:latin typeface="Arial" pitchFamily="34" charset="0"/>
              <a:ea typeface="宋体" pitchFamily="2" charset="-122"/>
            </a:endParaRPr>
          </a:p>
          <a:p>
            <a:pPr lvl="1"/>
            <a:r>
              <a:rPr lang="zh-CN" altLang="en-US" sz="2000" dirty="0" smtClean="0">
                <a:latin typeface="Arial" pitchFamily="34" charset="0"/>
                <a:ea typeface="宋体" pitchFamily="2" charset="-122"/>
              </a:rPr>
              <a:t>对自然或合成的视频和音频对象进行场景描述</a:t>
            </a:r>
            <a:endParaRPr lang="en-US" altLang="zh-CN" sz="2000" dirty="0" smtClean="0">
              <a:latin typeface="Arial" pitchFamily="34" charset="0"/>
              <a:ea typeface="宋体" pitchFamily="2" charset="-122"/>
            </a:endParaRPr>
          </a:p>
          <a:p>
            <a:pPr lvl="1"/>
            <a:r>
              <a:rPr lang="zh-CN" altLang="en-US" sz="2000" dirty="0" smtClean="0"/>
              <a:t>基本码流同步层</a:t>
            </a:r>
            <a:r>
              <a:rPr lang="zh-CN" altLang="en-US" sz="2000" dirty="0" smtClean="0">
                <a:cs typeface="Times New Roman" pitchFamily="18" charset="0"/>
              </a:rPr>
              <a:t>(</a:t>
            </a:r>
            <a:r>
              <a:rPr lang="en-US" altLang="zh-CN" sz="2000" dirty="0" smtClean="0">
                <a:cs typeface="Times New Roman" pitchFamily="18" charset="0"/>
              </a:rPr>
              <a:t>SL)</a:t>
            </a:r>
            <a:r>
              <a:rPr lang="en-US" altLang="zh-CN" sz="2000" dirty="0" smtClean="0"/>
              <a:t>，</a:t>
            </a:r>
            <a:r>
              <a:rPr lang="zh-CN" altLang="en-US" sz="2000" dirty="0" smtClean="0"/>
              <a:t>它是将基本码流数据打包成</a:t>
            </a:r>
            <a:r>
              <a:rPr lang="en-US" altLang="zh-CN" sz="2000" dirty="0" smtClean="0">
                <a:cs typeface="Times New Roman" pitchFamily="18" charset="0"/>
              </a:rPr>
              <a:t>AU</a:t>
            </a:r>
            <a:r>
              <a:rPr lang="zh-CN" altLang="en-US" sz="2000" dirty="0" smtClean="0"/>
              <a:t>单元</a:t>
            </a:r>
            <a:r>
              <a:rPr lang="zh-CN" altLang="en-US" sz="2000" dirty="0" smtClean="0">
                <a:cs typeface="Times New Roman" pitchFamily="18" charset="0"/>
              </a:rPr>
              <a:t>(</a:t>
            </a:r>
            <a:r>
              <a:rPr lang="zh-CN" altLang="en-US" sz="2000" dirty="0" smtClean="0"/>
              <a:t>访问单元</a:t>
            </a:r>
            <a:r>
              <a:rPr lang="zh-CN" altLang="en-US" sz="2000" dirty="0" smtClean="0">
                <a:cs typeface="Times New Roman" pitchFamily="18" charset="0"/>
              </a:rPr>
              <a:t>)</a:t>
            </a:r>
            <a:r>
              <a:rPr lang="zh-CN" altLang="en-US" sz="2000" dirty="0" smtClean="0"/>
              <a:t>的语法，打包中附加了时间和同步信息，接收时从</a:t>
            </a:r>
            <a:r>
              <a:rPr lang="en-US" altLang="zh-CN" sz="2000" dirty="0" smtClean="0">
                <a:cs typeface="Times New Roman" pitchFamily="18" charset="0"/>
              </a:rPr>
              <a:t>SL</a:t>
            </a:r>
            <a:r>
              <a:rPr lang="zh-CN" altLang="en-US" sz="2000" dirty="0" smtClean="0"/>
              <a:t>中提取时间信息能够使解码同步，并将基本流数据合成</a:t>
            </a:r>
            <a:endParaRPr lang="en-US" altLang="zh-CN" sz="2000" dirty="0" smtClean="0">
              <a:latin typeface="Arial" pitchFamily="34" charset="0"/>
              <a:ea typeface="宋体" pitchFamily="2" charset="-122"/>
            </a:endParaRPr>
          </a:p>
          <a:p>
            <a:pPr lvl="1"/>
            <a:r>
              <a:rPr lang="zh-CN" altLang="en-US" sz="2000" dirty="0" smtClean="0"/>
              <a:t>基本码流的多路合成系统中有两层复用，传输复用(</a:t>
            </a:r>
            <a:r>
              <a:rPr lang="en-US" altLang="zh-CN" sz="2000" dirty="0" err="1" smtClean="0"/>
              <a:t>TransMux</a:t>
            </a:r>
            <a:r>
              <a:rPr lang="en-US" altLang="zh-CN" sz="2000" dirty="0" smtClean="0"/>
              <a:t>)</a:t>
            </a:r>
            <a:r>
              <a:rPr lang="zh-CN" altLang="en-US" sz="2000" dirty="0" smtClean="0"/>
              <a:t>和</a:t>
            </a:r>
            <a:r>
              <a:rPr lang="en-US" altLang="zh-CN" sz="2000" dirty="0" smtClean="0"/>
              <a:t>MPEG-4</a:t>
            </a:r>
            <a:r>
              <a:rPr lang="zh-CN" altLang="en-US" sz="2000" dirty="0" smtClean="0"/>
              <a:t>复用(</a:t>
            </a:r>
            <a:r>
              <a:rPr lang="en-US" altLang="zh-CN" sz="2000" dirty="0" err="1" smtClean="0"/>
              <a:t>FlexMux</a:t>
            </a:r>
            <a:r>
              <a:rPr lang="en-US" altLang="zh-CN" sz="2000" dirty="0" smtClean="0"/>
              <a:t>)</a:t>
            </a:r>
            <a:endParaRPr lang="zh-CN" altLang="en-US" sz="2000" dirty="0" smtClean="0">
              <a:latin typeface="Arial" pitchFamily="34" charset="0"/>
              <a:ea typeface="宋体" pitchFamily="2" charset="-122"/>
            </a:endParaRPr>
          </a:p>
        </p:txBody>
      </p:sp>
      <p:sp>
        <p:nvSpPr>
          <p:cNvPr id="1597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160771" name="内容占位符 2"/>
          <p:cNvSpPr>
            <a:spLocks noGrp="1"/>
          </p:cNvSpPr>
          <p:nvPr>
            <p:ph idx="1"/>
          </p:nvPr>
        </p:nvSpPr>
        <p:spPr>
          <a:xfrm>
            <a:off x="785813" y="1285875"/>
            <a:ext cx="7900987" cy="4700588"/>
          </a:xfrm>
        </p:spPr>
        <p:txBody>
          <a:bodyPr/>
          <a:lstStyle/>
          <a:p>
            <a:r>
              <a:rPr lang="zh-CN" altLang="en-US" sz="2400" dirty="0" smtClean="0">
                <a:latin typeface="+mn-ea"/>
              </a:rPr>
              <a:t>视频模块</a:t>
            </a:r>
            <a:r>
              <a:rPr lang="zh-CN" altLang="en-US" sz="2400" dirty="0" smtClean="0"/>
              <a:t>规定自然和合成的视频对象的编码表示，</a:t>
            </a:r>
            <a:r>
              <a:rPr lang="zh-CN" altLang="en-US" sz="2400" dirty="0" smtClean="0">
                <a:latin typeface="+mn-ea"/>
              </a:rPr>
              <a:t>提供了对多种视频格式和码流的支持，支持基于内容的视频功能，即能够按视频内容分别编解码和重建。</a:t>
            </a:r>
            <a:r>
              <a:rPr lang="zh-CN" altLang="en-US" sz="2400" dirty="0" smtClean="0"/>
              <a:t>由视频序列、视频对象、视频对象层、视频对象平面、视频包、宏块和块组成</a:t>
            </a:r>
            <a:endParaRPr lang="zh-CN" altLang="en-US" sz="2400" dirty="0" smtClean="0">
              <a:latin typeface="+mn-ea"/>
            </a:endParaRPr>
          </a:p>
          <a:p>
            <a:r>
              <a:rPr lang="zh-CN" altLang="en-US" sz="2400" dirty="0" smtClean="0">
                <a:latin typeface="+mn-ea"/>
              </a:rPr>
              <a:t>音频模块不仅支持自然的声音，而且支持基于描述语言的合成声音。同时还支持音频的对象特征，即一个场景中，有人、声和背景音乐，它们可以是独立编码的音频对象。</a:t>
            </a:r>
          </a:p>
          <a:p>
            <a:r>
              <a:rPr lang="zh-CN" altLang="en-US" sz="2400" dirty="0" smtClean="0">
                <a:latin typeface="+mn-ea"/>
              </a:rPr>
              <a:t>多媒体综合框架（</a:t>
            </a:r>
            <a:r>
              <a:rPr lang="en-US" altLang="zh-CN" sz="2400" dirty="0" smtClean="0">
                <a:latin typeface="+mn-ea"/>
              </a:rPr>
              <a:t>DMIF</a:t>
            </a:r>
            <a:r>
              <a:rPr lang="zh-CN" altLang="en-US" sz="2400" dirty="0" smtClean="0">
                <a:latin typeface="+mn-ea"/>
              </a:rPr>
              <a:t>）主要解决交互网络、广播环境以及磁盘中多媒体应用的操作问题，通过传输多路合成比特信息，建立客户端和服务器端的握手和传输</a:t>
            </a:r>
          </a:p>
        </p:txBody>
      </p:sp>
      <p:sp>
        <p:nvSpPr>
          <p:cNvPr id="1607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ea typeface="宋体" pitchFamily="2" charset="-122"/>
              </a:rPr>
              <a:t>MPEG-4</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571472" y="1000108"/>
            <a:ext cx="8115328" cy="5286412"/>
          </a:xfrm>
        </p:spPr>
        <p:txBody>
          <a:bodyPr/>
          <a:lstStyle/>
          <a:p>
            <a:pPr algn="just"/>
            <a:r>
              <a:rPr lang="en-US" altLang="zh-CN" sz="2000" dirty="0" smtClean="0"/>
              <a:t>MPEG-4</a:t>
            </a:r>
            <a:r>
              <a:rPr lang="zh-CN" altLang="en-US" sz="2000" dirty="0" smtClean="0"/>
              <a:t>标准的主要特征是采用了基于对象(</a:t>
            </a:r>
            <a:r>
              <a:rPr lang="en-US" altLang="zh-CN" sz="2000" dirty="0" smtClean="0"/>
              <a:t>Object-Based)</a:t>
            </a:r>
            <a:r>
              <a:rPr lang="zh-CN" altLang="en-US" sz="2000" dirty="0" smtClean="0"/>
              <a:t>编码等的第二代编码技术</a:t>
            </a:r>
            <a:endParaRPr lang="en-US" altLang="zh-CN" sz="2000" dirty="0" smtClean="0"/>
          </a:p>
          <a:p>
            <a:pPr algn="just"/>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是指视频序列中的人物、具体景物或计算机图形技术生成的二维、三维图形等。</a:t>
            </a:r>
            <a:endParaRPr lang="en-US" altLang="zh-CN" sz="2000" dirty="0" smtClean="0"/>
          </a:p>
          <a:p>
            <a:pPr lvl="1" algn="just"/>
            <a:r>
              <a:rPr lang="zh-CN" altLang="en-US" sz="2000" dirty="0" smtClean="0"/>
              <a:t>电视发送端编码时将这些在时间上和空间上相互联系的视、音频</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分别编码后，经复用后传输到接收端；在接收端，对这些内容不同的</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分别解码，解码后被</a:t>
            </a:r>
            <a:r>
              <a:rPr lang="zh-CN" altLang="en-US" sz="2000" dirty="0" smtClean="0">
                <a:latin typeface="Arial"/>
              </a:rPr>
              <a:t>“</a:t>
            </a:r>
            <a:r>
              <a:rPr lang="zh-CN" altLang="en-US" sz="2000" dirty="0" smtClean="0"/>
              <a:t>还原</a:t>
            </a:r>
            <a:r>
              <a:rPr lang="zh-CN" altLang="en-US" sz="2000" dirty="0" smtClean="0">
                <a:latin typeface="Arial"/>
              </a:rPr>
              <a:t>”</a:t>
            </a:r>
            <a:r>
              <a:rPr lang="zh-CN" altLang="en-US" sz="2000" dirty="0" smtClean="0"/>
              <a:t>出来的</a:t>
            </a:r>
            <a:r>
              <a:rPr lang="zh-CN" altLang="en-US" sz="2000" dirty="0" smtClean="0">
                <a:latin typeface="Arial"/>
              </a:rPr>
              <a:t>“</a:t>
            </a:r>
            <a:r>
              <a:rPr lang="zh-CN" altLang="en-US" sz="2000" dirty="0" smtClean="0"/>
              <a:t>对象</a:t>
            </a:r>
            <a:r>
              <a:rPr lang="zh-CN" altLang="en-US" sz="2000" dirty="0" smtClean="0">
                <a:latin typeface="Arial"/>
              </a:rPr>
              <a:t>”</a:t>
            </a:r>
            <a:r>
              <a:rPr lang="zh-CN" altLang="en-US" sz="2000" dirty="0" smtClean="0"/>
              <a:t>既可以单独存放，也可以进行单独处理，例如进行剪贴、移动、旋转等操作，最后再将它们组合成一幅所需要的图像</a:t>
            </a:r>
            <a:r>
              <a:rPr lang="en-US" altLang="zh-CN" sz="2000" dirty="0" smtClean="0"/>
              <a:t>MPEG-4</a:t>
            </a:r>
            <a:r>
              <a:rPr lang="zh-CN" altLang="en-US" sz="2000" dirty="0" smtClean="0"/>
              <a:t>可以对不同来源的视、音频对象进行合成</a:t>
            </a:r>
            <a:endParaRPr lang="en-US" altLang="zh-CN" sz="2000" dirty="0" smtClean="0"/>
          </a:p>
          <a:p>
            <a:pPr algn="just"/>
            <a:r>
              <a:rPr lang="zh-CN" altLang="en-US" sz="2000" dirty="0" smtClean="0"/>
              <a:t>基于对象的分级功能是</a:t>
            </a:r>
            <a:r>
              <a:rPr lang="en-US" altLang="zh-CN" sz="2000" dirty="0" smtClean="0"/>
              <a:t>MPEG-4</a:t>
            </a:r>
            <a:r>
              <a:rPr lang="zh-CN" altLang="en-US" sz="2000" dirty="0" smtClean="0"/>
              <a:t>提供的又一个新功能，同时兼容于</a:t>
            </a:r>
            <a:r>
              <a:rPr lang="en-US" altLang="zh-CN" sz="2000" dirty="0" smtClean="0"/>
              <a:t>MEPG-2</a:t>
            </a:r>
            <a:r>
              <a:rPr lang="zh-CN" altLang="en-US" sz="2000" dirty="0" smtClean="0"/>
              <a:t>标准中的图像分级功能</a:t>
            </a:r>
            <a:endParaRPr lang="en-US" altLang="zh-CN" sz="2000" dirty="0" smtClean="0"/>
          </a:p>
          <a:p>
            <a:pPr algn="just"/>
            <a:r>
              <a:rPr lang="en-US" altLang="zh-CN" sz="2000" dirty="0" smtClean="0"/>
              <a:t>MPEG-4</a:t>
            </a:r>
            <a:r>
              <a:rPr lang="zh-CN" altLang="en-US" sz="2000" dirty="0" smtClean="0"/>
              <a:t>的编码具有鲁棒性和纠错功能，从而保证在易出错的通信环境下实现安全的低码率编码和传输。这包含三个方面：再同步(</a:t>
            </a:r>
            <a:r>
              <a:rPr lang="en-US" altLang="zh-CN" sz="2000" dirty="0" smtClean="0"/>
              <a:t>Resynchronization)、</a:t>
            </a:r>
            <a:r>
              <a:rPr lang="zh-CN" altLang="en-US" sz="2000" dirty="0" smtClean="0"/>
              <a:t>数据恢复(</a:t>
            </a:r>
            <a:r>
              <a:rPr lang="en-US" altLang="zh-CN" sz="2000" dirty="0" smtClean="0"/>
              <a:t>Data Recovery)</a:t>
            </a:r>
            <a:r>
              <a:rPr lang="zh-CN" altLang="en-US" sz="2000" dirty="0" smtClean="0"/>
              <a:t>和错误隐藏( </a:t>
            </a:r>
            <a:r>
              <a:rPr lang="en-US" altLang="zh-CN" sz="2000" dirty="0" smtClean="0"/>
              <a:t>Error Concealment)</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标题 1"/>
          <p:cNvSpPr>
            <a:spLocks noGrp="1"/>
          </p:cNvSpPr>
          <p:nvPr>
            <p:ph type="title"/>
          </p:nvPr>
        </p:nvSpPr>
        <p:spPr/>
        <p:txBody>
          <a:bodyPr/>
          <a:lstStyle/>
          <a:p>
            <a:r>
              <a:rPr lang="zh-CN" altLang="en-US" smtClean="0">
                <a:latin typeface="Times New Roman" pitchFamily="18" charset="0"/>
                <a:ea typeface="宋体" pitchFamily="2" charset="-122"/>
              </a:rPr>
              <a:t>信息量</a:t>
            </a:r>
            <a:endParaRPr lang="zh-CN" altLang="en-US" smtClean="0">
              <a:ea typeface="宋体" pitchFamily="2" charset="-122"/>
            </a:endParaRPr>
          </a:p>
        </p:txBody>
      </p:sp>
      <p:sp>
        <p:nvSpPr>
          <p:cNvPr id="7172" name="内容占位符 2"/>
          <p:cNvSpPr>
            <a:spLocks noGrp="1"/>
          </p:cNvSpPr>
          <p:nvPr>
            <p:ph idx="1"/>
          </p:nvPr>
        </p:nvSpPr>
        <p:spPr>
          <a:xfrm>
            <a:off x="500063" y="1371600"/>
            <a:ext cx="8186737" cy="4700588"/>
          </a:xfrm>
        </p:spPr>
        <p:txBody>
          <a:bodyPr/>
          <a:lstStyle/>
          <a:p>
            <a:r>
              <a:rPr lang="zh-CN" altLang="en-US" sz="2800" smtClean="0">
                <a:ea typeface="宋体" pitchFamily="2" charset="-122"/>
              </a:rPr>
              <a:t>信息量：</a:t>
            </a:r>
            <a:r>
              <a:rPr lang="zh-CN" altLang="en-US" sz="2800" smtClean="0">
                <a:latin typeface="Times New Roman" pitchFamily="18" charset="0"/>
                <a:ea typeface="宋体" pitchFamily="2" charset="-122"/>
              </a:rPr>
              <a:t>是指从</a:t>
            </a:r>
            <a:r>
              <a:rPr lang="en-US" altLang="zh-CN" sz="2800" smtClean="0">
                <a:ea typeface="宋体" pitchFamily="2" charset="-122"/>
              </a:rPr>
              <a:t>N</a:t>
            </a:r>
            <a:r>
              <a:rPr lang="zh-CN" altLang="en-US" sz="2800" smtClean="0">
                <a:latin typeface="Times New Roman" pitchFamily="18" charset="0"/>
                <a:ea typeface="宋体" pitchFamily="2" charset="-122"/>
              </a:rPr>
              <a:t>个相等的可能事件中选出一个事件所需要的信息度量或含量，也就是在辨识</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个事件中特定的一个事件的过程中所需要提问“是或否”的最少次数</a:t>
            </a:r>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设从</a:t>
            </a:r>
            <a:r>
              <a:rPr lang="en-US" altLang="zh-CN" sz="2800" smtClean="0">
                <a:latin typeface="Times New Roman" pitchFamily="18" charset="0"/>
                <a:ea typeface="宋体" pitchFamily="2" charset="-122"/>
              </a:rPr>
              <a:t>N</a:t>
            </a:r>
            <a:r>
              <a:rPr lang="zh-CN" altLang="en-US" sz="2800" smtClean="0">
                <a:latin typeface="Times New Roman" pitchFamily="18" charset="0"/>
                <a:ea typeface="宋体" pitchFamily="2" charset="-122"/>
              </a:rPr>
              <a:t>个数中选定任一个数</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的概率为</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zh-CN" altLang="en-US" sz="2800" smtClean="0">
                <a:latin typeface="Times New Roman" pitchFamily="18" charset="0"/>
                <a:ea typeface="宋体" pitchFamily="2" charset="-122"/>
              </a:rPr>
              <a:t>），假定选定任意一个数的概率都相等，即</a:t>
            </a:r>
            <a:r>
              <a:rPr lang="en-US" altLang="zh-CN" sz="2800" smtClean="0">
                <a:latin typeface="Times New Roman" pitchFamily="18" charset="0"/>
                <a:ea typeface="宋体" pitchFamily="2" charset="-122"/>
              </a:rPr>
              <a:t>p</a:t>
            </a:r>
            <a:r>
              <a:rPr lang="zh-CN" altLang="en-US" sz="2800" smtClean="0">
                <a:latin typeface="Times New Roman" pitchFamily="18" charset="0"/>
                <a:ea typeface="宋体" pitchFamily="2" charset="-122"/>
              </a:rPr>
              <a:t>（ </a:t>
            </a:r>
            <a:r>
              <a:rPr lang="en-US" altLang="zh-CN" sz="2800" smtClean="0">
                <a:latin typeface="Times New Roman" pitchFamily="18" charset="0"/>
                <a:ea typeface="宋体" pitchFamily="2" charset="-122"/>
              </a:rPr>
              <a:t>x</a:t>
            </a:r>
            <a:r>
              <a:rPr lang="en-US" altLang="zh-CN" sz="2800" baseline="-25000" smtClean="0">
                <a:latin typeface="Times New Roman" pitchFamily="18" charset="0"/>
                <a:ea typeface="宋体" pitchFamily="2" charset="-122"/>
              </a:rPr>
              <a:t>j</a:t>
            </a:r>
            <a:r>
              <a:rPr lang="en-US" altLang="zh-CN" sz="2800" smtClean="0">
                <a:latin typeface="Times New Roman" pitchFamily="18" charset="0"/>
                <a:ea typeface="宋体" pitchFamily="2" charset="-122"/>
              </a:rPr>
              <a:t> </a:t>
            </a:r>
            <a:r>
              <a:rPr lang="zh-CN" altLang="en-US" sz="2800" smtClean="0">
                <a:latin typeface="Times New Roman" pitchFamily="18" charset="0"/>
                <a:ea typeface="宋体" pitchFamily="2" charset="-122"/>
              </a:rPr>
              <a:t>）＝</a:t>
            </a:r>
            <a:r>
              <a:rPr lang="en-US" altLang="zh-CN" sz="2800" smtClean="0">
                <a:latin typeface="Times New Roman" pitchFamily="18" charset="0"/>
                <a:ea typeface="宋体" pitchFamily="2" charset="-122"/>
              </a:rPr>
              <a:t>1/N</a:t>
            </a:r>
            <a:r>
              <a:rPr lang="zh-CN" altLang="en-US" sz="2800" smtClean="0">
                <a:latin typeface="Times New Roman" pitchFamily="18" charset="0"/>
                <a:ea typeface="宋体" pitchFamily="2" charset="-122"/>
              </a:rPr>
              <a:t>，信息量为</a:t>
            </a:r>
            <a:endParaRPr lang="en-US" altLang="zh-CN" sz="2800" smtClean="0">
              <a:latin typeface="Times New Roman" pitchFamily="18" charset="0"/>
              <a:ea typeface="宋体" pitchFamily="2" charset="-122"/>
            </a:endParaRPr>
          </a:p>
          <a:p>
            <a:endParaRPr lang="en-US" altLang="zh-CN" smtClean="0">
              <a:latin typeface="Times New Roman" pitchFamily="18" charset="0"/>
              <a:ea typeface="宋体" pitchFamily="2" charset="-122"/>
            </a:endParaRPr>
          </a:p>
          <a:p>
            <a:r>
              <a:rPr lang="zh-CN" altLang="en-US" sz="2800" smtClean="0">
                <a:ea typeface="宋体" pitchFamily="2" charset="-122"/>
              </a:rPr>
              <a:t>如果将信源所有可能事件的信息量进行平均，就得到了信息的</a:t>
            </a:r>
            <a:r>
              <a:rPr lang="zh-CN" altLang="en-US" sz="2800" smtClean="0">
                <a:latin typeface="Times New Roman" pitchFamily="18" charset="0"/>
                <a:ea typeface="宋体" pitchFamily="2" charset="-122"/>
              </a:rPr>
              <a:t>“</a:t>
            </a:r>
            <a:r>
              <a:rPr lang="zh-CN" altLang="en-US" sz="2800" smtClean="0">
                <a:ea typeface="宋体" pitchFamily="2" charset="-122"/>
              </a:rPr>
              <a:t>熵</a:t>
            </a:r>
            <a:r>
              <a:rPr lang="zh-CN" altLang="en-US" sz="2800" smtClean="0">
                <a:latin typeface="Times New Roman" pitchFamily="18" charset="0"/>
                <a:ea typeface="宋体" pitchFamily="2" charset="-122"/>
              </a:rPr>
              <a:t>”</a:t>
            </a:r>
            <a:r>
              <a:rPr lang="zh-CN" altLang="en-US" sz="2800" smtClean="0">
                <a:ea typeface="宋体" pitchFamily="2" charset="-122"/>
              </a:rPr>
              <a:t>，即信息熵</a:t>
            </a:r>
            <a:endParaRPr lang="en-US" altLang="zh-CN" sz="2800" smtClean="0">
              <a:latin typeface="Times New Roman" pitchFamily="18" charset="0"/>
              <a:ea typeface="宋体" pitchFamily="2" charset="-122"/>
            </a:endParaRPr>
          </a:p>
          <a:p>
            <a:endParaRPr lang="zh-CN" altLang="en-US" smtClean="0">
              <a:ea typeface="宋体" pitchFamily="2" charset="-122"/>
            </a:endParaRPr>
          </a:p>
        </p:txBody>
      </p:sp>
      <p:sp>
        <p:nvSpPr>
          <p:cNvPr id="717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7170" name="Object 1029"/>
          <p:cNvGraphicFramePr>
            <a:graphicFrameLocks noChangeAspect="1"/>
          </p:cNvGraphicFramePr>
          <p:nvPr/>
        </p:nvGraphicFramePr>
        <p:xfrm>
          <a:off x="1638300" y="4429125"/>
          <a:ext cx="6577013" cy="785813"/>
        </p:xfrm>
        <a:graphic>
          <a:graphicData uri="http://schemas.openxmlformats.org/presentationml/2006/ole">
            <p:oleObj spid="_x0000_s7170" name="公式" r:id="rId3" imgW="3263900" imgH="393700" progId="Equation.3">
              <p:embed/>
            </p:oleObj>
          </a:graphicData>
        </a:graphic>
      </p:graphicFrame>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基于内容的交互性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提供了基于内容的多媒体数据访问工具，如索引、超级链接、上下载、删除等。</a:t>
            </a:r>
            <a:endParaRPr lang="en-US" altLang="zh-CN" sz="2400" dirty="0" smtClean="0">
              <a:latin typeface="宋体" pitchFamily="2" charset="-122"/>
            </a:endParaRPr>
          </a:p>
          <a:p>
            <a:pPr lvl="1"/>
            <a:r>
              <a:rPr lang="zh-CN" altLang="en-US" sz="2400" dirty="0" smtClean="0">
                <a:latin typeface="宋体" pitchFamily="2" charset="-122"/>
              </a:rPr>
              <a:t>利用这些工具，用户可以方便地从多媒体数据库中有选择地获取自己所需的与对象有关的内容，并提供了内容的操作和位流编辑功能，可应用于交互式家庭购物，淡入淡出的数字化效果等。</a:t>
            </a:r>
            <a:endParaRPr lang="en-US" altLang="zh-CN" sz="24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提供了高效的自然或合成的多媒体数据编码方法。它可以把自然场景或对象组合起来成为合成的多媒体数据</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a:xfrm>
            <a:off x="323528" y="1124744"/>
            <a:ext cx="8363272" cy="5040560"/>
          </a:xfrm>
        </p:spPr>
        <p:txBody>
          <a:bodyPr/>
          <a:lstStyle/>
          <a:p>
            <a:r>
              <a:rPr lang="zh-CN" altLang="en-US" sz="2800" dirty="0" smtClean="0"/>
              <a:t>高效的压缩性</a:t>
            </a:r>
            <a:endParaRPr lang="en-US" altLang="zh-CN" sz="2800" dirty="0" smtClean="0"/>
          </a:p>
          <a:p>
            <a:pPr lvl="1"/>
            <a:r>
              <a:rPr lang="en-US" altLang="zh-CN" sz="2400" dirty="0" smtClean="0">
                <a:latin typeface="" charset="0"/>
              </a:rPr>
              <a:t>MPEG-4</a:t>
            </a:r>
            <a:r>
              <a:rPr lang="zh-CN" altLang="en-US" sz="2400" dirty="0" smtClean="0">
                <a:latin typeface="宋体" pitchFamily="2" charset="-122"/>
              </a:rPr>
              <a:t>基于更高的编码效率。同已有的或即将形成的其它标准相比，在相同的比特率下，它基于更高的视觉听觉质量，这就使得在低带宽的信道上传送视频、音频成为可能。同时</a:t>
            </a:r>
            <a:r>
              <a:rPr lang="en-US" altLang="zh-CN" sz="2400" dirty="0" smtClean="0">
                <a:latin typeface="" charset="0"/>
              </a:rPr>
              <a:t>MPEG-4</a:t>
            </a:r>
            <a:r>
              <a:rPr lang="zh-CN" altLang="en-US" sz="2400" dirty="0" smtClean="0">
                <a:latin typeface="宋体" pitchFamily="2" charset="-122"/>
              </a:rPr>
              <a:t>还能对同时发生的数据流进行编码。一个场景的多视角或多声道数据流可以高效、同步地合成为最终数据流。这可用于虚拟三维游戏、三维电影、飞行仿真练习等</a:t>
            </a:r>
            <a:endParaRPr lang="en-US" altLang="zh-CN" sz="2400" dirty="0" smtClean="0">
              <a:latin typeface="宋体" pitchFamily="2" charset="-122"/>
            </a:endParaRPr>
          </a:p>
          <a:p>
            <a:pPr lvl="1"/>
            <a:r>
              <a:rPr lang="zh-CN" altLang="en-US" sz="2400" dirty="0" smtClean="0"/>
              <a:t>按照</a:t>
            </a:r>
            <a:r>
              <a:rPr lang="en-US" altLang="zh-TW" sz="2400" dirty="0" smtClean="0"/>
              <a:t>CCIR601</a:t>
            </a:r>
            <a:r>
              <a:rPr lang="zh-CN" altLang="en-US" sz="2400" dirty="0" smtClean="0"/>
              <a:t>规格</a:t>
            </a:r>
            <a:r>
              <a:rPr lang="en-US" altLang="zh-TW" sz="2400" dirty="0" smtClean="0"/>
              <a:t>(720x480/4:2:2/30fps)</a:t>
            </a:r>
          </a:p>
          <a:p>
            <a:pPr lvl="2"/>
            <a:r>
              <a:rPr lang="zh-CN" altLang="en-US" sz="2000" dirty="0" smtClean="0">
                <a:latin typeface="+mn-lt"/>
              </a:rPr>
              <a:t>未压缩：</a:t>
            </a:r>
            <a:r>
              <a:rPr lang="en-US" altLang="zh-TW" sz="2000" dirty="0" smtClean="0">
                <a:latin typeface="+mn-lt"/>
              </a:rPr>
              <a:t>(720+360*2)*480*30*8 = 166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2</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6 </a:t>
            </a:r>
            <a:r>
              <a:rPr lang="zh-TW" altLang="en-US" sz="2000" dirty="0" smtClean="0">
                <a:latin typeface="+mn-lt"/>
              </a:rPr>
              <a:t>～ </a:t>
            </a:r>
            <a:r>
              <a:rPr lang="en-US" altLang="zh-TW" sz="2000" dirty="0" smtClean="0">
                <a:latin typeface="+mn-lt"/>
              </a:rPr>
              <a:t>10 Mbps</a:t>
            </a:r>
          </a:p>
          <a:p>
            <a:pPr lvl="2"/>
            <a:r>
              <a:rPr lang="en-US" altLang="zh-TW" sz="2000" dirty="0" smtClean="0">
                <a:latin typeface="+mn-lt"/>
              </a:rPr>
              <a:t>MPEG</a:t>
            </a:r>
            <a:r>
              <a:rPr lang="en-US" altLang="zh-CN" sz="2000" dirty="0" smtClean="0">
                <a:latin typeface="+mn-lt"/>
              </a:rPr>
              <a:t>-</a:t>
            </a:r>
            <a:r>
              <a:rPr lang="en-US" altLang="zh-TW" sz="2000" dirty="0" smtClean="0">
                <a:latin typeface="+mn-lt"/>
              </a:rPr>
              <a:t>4</a:t>
            </a:r>
            <a:r>
              <a:rPr lang="zh-CN" altLang="en-US" sz="2000" dirty="0" smtClean="0">
                <a:latin typeface="+mn-lt"/>
              </a:rPr>
              <a:t>压缩</a:t>
            </a:r>
            <a:r>
              <a:rPr lang="zh-TW" altLang="en-US" sz="2000" dirty="0" smtClean="0">
                <a:latin typeface="+mn-lt"/>
              </a:rPr>
              <a:t>：</a:t>
            </a:r>
            <a:r>
              <a:rPr lang="zh-CN" altLang="en-US" sz="2000" dirty="0" smtClean="0">
                <a:latin typeface="+mn-lt"/>
              </a:rPr>
              <a:t>同样品质</a:t>
            </a:r>
            <a:r>
              <a:rPr lang="zh-TW" altLang="en-US" sz="2000" dirty="0" smtClean="0">
                <a:latin typeface="+mn-lt"/>
              </a:rPr>
              <a:t>：</a:t>
            </a:r>
            <a:r>
              <a:rPr lang="en-US" altLang="zh-TW" sz="2000" dirty="0" smtClean="0">
                <a:latin typeface="+mn-lt"/>
              </a:rPr>
              <a:t>1.5 </a:t>
            </a:r>
            <a:r>
              <a:rPr lang="zh-TW" altLang="en-US" sz="2000" dirty="0" smtClean="0">
                <a:latin typeface="+mn-lt"/>
              </a:rPr>
              <a:t>～ </a:t>
            </a:r>
            <a:r>
              <a:rPr lang="en-US" altLang="zh-TW" sz="2000" dirty="0" smtClean="0">
                <a:latin typeface="+mn-lt"/>
              </a:rPr>
              <a:t>2 Mbps (</a:t>
            </a:r>
            <a:r>
              <a:rPr lang="zh-CN" altLang="en-US" sz="2000" dirty="0" smtClean="0">
                <a:latin typeface="+mn-lt"/>
              </a:rPr>
              <a:t>个</a:t>
            </a:r>
            <a:r>
              <a:rPr lang="zh-TW" altLang="en-US" sz="2000" dirty="0" smtClean="0">
                <a:latin typeface="+mn-lt"/>
              </a:rPr>
              <a:t>人使用</a:t>
            </a:r>
            <a:r>
              <a:rPr lang="en-US" altLang="zh-TW" sz="2000" dirty="0" smtClean="0">
                <a:latin typeface="+mn-lt"/>
              </a:rPr>
              <a:t>WMV V8/9</a:t>
            </a:r>
            <a:r>
              <a:rPr lang="zh-TW" altLang="en-US" sz="2000" dirty="0" smtClean="0">
                <a:latin typeface="+mn-lt"/>
              </a:rPr>
              <a:t>的</a:t>
            </a:r>
            <a:r>
              <a:rPr lang="zh-CN" altLang="en-US" sz="2000" dirty="0" smtClean="0">
                <a:latin typeface="+mn-lt"/>
              </a:rPr>
              <a:t>的经验得来</a:t>
            </a:r>
            <a:r>
              <a:rPr lang="en-US" altLang="zh-TW" sz="2000" dirty="0" smtClean="0">
                <a:latin typeface="+mn-lt"/>
              </a:rPr>
              <a:t>)</a:t>
            </a:r>
            <a:r>
              <a:rPr lang="zh-CN" altLang="en-US" sz="2000" dirty="0" smtClean="0">
                <a:latin typeface="+mn-lt"/>
              </a:rPr>
              <a:t>；</a:t>
            </a:r>
            <a:r>
              <a:rPr lang="zh-TW" altLang="en-US" sz="2000" dirty="0" smtClean="0">
                <a:latin typeface="+mn-ea"/>
                <a:ea typeface="+mn-ea"/>
              </a:rPr>
              <a:t>若使用</a:t>
            </a:r>
            <a:r>
              <a:rPr lang="en-US" altLang="zh-TW" sz="2000" dirty="0" err="1" smtClean="0">
                <a:latin typeface="+mn-ea"/>
                <a:ea typeface="+mn-ea"/>
              </a:rPr>
              <a:t>DivX</a:t>
            </a:r>
            <a:r>
              <a:rPr lang="zh-TW" altLang="en-US" sz="2000" dirty="0" smtClean="0">
                <a:latin typeface="+mn-ea"/>
                <a:ea typeface="+mn-ea"/>
              </a:rPr>
              <a:t>：</a:t>
            </a:r>
            <a:r>
              <a:rPr lang="en-US" altLang="zh-TW" sz="2000" dirty="0" smtClean="0">
                <a:latin typeface="+mn-ea"/>
                <a:ea typeface="+mn-ea"/>
              </a:rPr>
              <a:t>768 Kbps </a:t>
            </a:r>
            <a:r>
              <a:rPr lang="zh-TW" altLang="en-US" sz="2000" dirty="0" smtClean="0">
                <a:latin typeface="+mn-ea"/>
                <a:ea typeface="+mn-ea"/>
              </a:rPr>
              <a:t>～ </a:t>
            </a:r>
            <a:r>
              <a:rPr lang="en-US" altLang="zh-TW" sz="2000" dirty="0" smtClean="0">
                <a:latin typeface="+mn-ea"/>
                <a:ea typeface="+mn-ea"/>
              </a:rPr>
              <a:t>3Mbps</a:t>
            </a:r>
            <a:endParaRPr lang="zh-CN" altLang="en-US" sz="2000" dirty="0">
              <a:latin typeface="+mn-ea"/>
              <a:ea typeface="+mn-ea"/>
            </a:endParaRP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的优点</a:t>
            </a:r>
            <a:endParaRPr lang="zh-CN" altLang="en-US" dirty="0"/>
          </a:p>
        </p:txBody>
      </p:sp>
      <p:sp>
        <p:nvSpPr>
          <p:cNvPr id="3" name="内容占位符 2"/>
          <p:cNvSpPr>
            <a:spLocks noGrp="1"/>
          </p:cNvSpPr>
          <p:nvPr>
            <p:ph idx="1"/>
          </p:nvPr>
        </p:nvSpPr>
        <p:spPr/>
        <p:txBody>
          <a:bodyPr/>
          <a:lstStyle/>
          <a:p>
            <a:r>
              <a:rPr lang="zh-CN" altLang="en-US" sz="2800" dirty="0" smtClean="0">
                <a:latin typeface="宋体" pitchFamily="2" charset="-122"/>
              </a:rPr>
              <a:t>通用的访问性</a:t>
            </a:r>
            <a:endParaRPr lang="en-US" altLang="zh-CN" sz="2800" dirty="0" smtClean="0">
              <a:latin typeface="宋体" pitchFamily="2" charset="-122"/>
            </a:endParaRPr>
          </a:p>
          <a:p>
            <a:pPr lvl="1"/>
            <a:r>
              <a:rPr lang="en-US" altLang="zh-CN" sz="2400" dirty="0" smtClean="0">
                <a:latin typeface="" charset="0"/>
              </a:rPr>
              <a:t>MPEG-4</a:t>
            </a:r>
            <a:r>
              <a:rPr lang="zh-CN" altLang="en-US" sz="2400" dirty="0" smtClean="0">
                <a:latin typeface="宋体" pitchFamily="2" charset="-122"/>
              </a:rPr>
              <a:t>提供其在许多无线和有线网络以及存储介质中的应用，此外</a:t>
            </a:r>
            <a:r>
              <a:rPr lang="en-US" altLang="zh-CN" sz="2400" dirty="0" smtClean="0">
                <a:latin typeface="宋体" pitchFamily="2" charset="-122"/>
              </a:rPr>
              <a:t>,</a:t>
            </a:r>
            <a:r>
              <a:rPr lang="en-US" altLang="zh-CN" sz="2400" dirty="0" smtClean="0">
                <a:latin typeface="" charset="0"/>
              </a:rPr>
              <a:t>MPEG-4</a:t>
            </a:r>
            <a:r>
              <a:rPr lang="zh-CN" altLang="en-US" sz="2400" dirty="0" smtClean="0">
                <a:latin typeface="宋体" pitchFamily="2" charset="-122"/>
              </a:rPr>
              <a:t>还支持基于内容的的可分级性，即把内容、质量、复杂性分成许多小块来满足不同用户的不同需求，支持具有不同带宽，不同存储容量的传输信道和接收端</a:t>
            </a:r>
            <a:endParaRPr lang="en-US" altLang="zh-CN" sz="2400" dirty="0" smtClean="0">
              <a:latin typeface="宋体" pitchFamily="2" charset="-122"/>
            </a:endParaRPr>
          </a:p>
          <a:p>
            <a:pPr lvl="1"/>
            <a:r>
              <a:rPr lang="zh-CN" altLang="en-US" sz="2400" dirty="0" smtClean="0"/>
              <a:t>支持各种码率</a:t>
            </a:r>
            <a:r>
              <a:rPr lang="zh-CN" altLang="en-US" sz="2400" dirty="0" smtClean="0">
                <a:cs typeface="Times New Roman" pitchFamily="18" charset="0"/>
              </a:rPr>
              <a:t>(5</a:t>
            </a:r>
            <a:r>
              <a:rPr lang="en-US" altLang="zh-CN" sz="2400" dirty="0" err="1" smtClean="0">
                <a:cs typeface="Times New Roman" pitchFamily="18" charset="0"/>
              </a:rPr>
              <a:t>kbit</a:t>
            </a:r>
            <a:r>
              <a:rPr lang="en-US" altLang="zh-CN" sz="2400" dirty="0" smtClean="0">
                <a:cs typeface="Times New Roman" pitchFamily="18" charset="0"/>
              </a:rPr>
              <a:t>/s</a:t>
            </a:r>
            <a:r>
              <a:rPr lang="zh-CN" altLang="en-US" sz="2400" dirty="0" smtClean="0"/>
              <a:t>到</a:t>
            </a:r>
            <a:r>
              <a:rPr lang="zh-CN" altLang="en-US" sz="2400" dirty="0" smtClean="0">
                <a:cs typeface="Times New Roman" pitchFamily="18" charset="0"/>
              </a:rPr>
              <a:t>4</a:t>
            </a:r>
            <a:r>
              <a:rPr lang="en-US" altLang="zh-CN" sz="2400" dirty="0" err="1" smtClean="0">
                <a:cs typeface="Times New Roman" pitchFamily="18" charset="0"/>
              </a:rPr>
              <a:t>Mbit</a:t>
            </a:r>
            <a:r>
              <a:rPr lang="en-US" altLang="zh-CN" sz="2400" dirty="0" smtClean="0">
                <a:cs typeface="Times New Roman" pitchFamily="18" charset="0"/>
              </a:rPr>
              <a:t>/s)</a:t>
            </a:r>
            <a:r>
              <a:rPr lang="en-US" altLang="zh-CN" sz="2400" dirty="0" smtClean="0"/>
              <a:t>、</a:t>
            </a:r>
            <a:r>
              <a:rPr lang="zh-CN" altLang="en-US" sz="2400" dirty="0" smtClean="0"/>
              <a:t>格式</a:t>
            </a:r>
            <a:r>
              <a:rPr lang="zh-CN" altLang="en-US" sz="2400" dirty="0" smtClean="0">
                <a:cs typeface="Times New Roman" pitchFamily="18" charset="0"/>
              </a:rPr>
              <a:t>(</a:t>
            </a:r>
            <a:r>
              <a:rPr lang="zh-CN" altLang="en-US" sz="2400" dirty="0" smtClean="0"/>
              <a:t>逐行和隔行</a:t>
            </a:r>
            <a:r>
              <a:rPr lang="zh-CN" altLang="en-US" sz="2400" dirty="0" smtClean="0">
                <a:cs typeface="Times New Roman" pitchFamily="18" charset="0"/>
              </a:rPr>
              <a:t>)</a:t>
            </a:r>
            <a:r>
              <a:rPr lang="zh-CN" altLang="en-US" sz="2400" dirty="0" smtClean="0"/>
              <a:t>和分辨率</a:t>
            </a:r>
            <a:r>
              <a:rPr lang="zh-CN" altLang="en-US" sz="2400" dirty="0" smtClean="0">
                <a:cs typeface="Times New Roman" pitchFamily="18" charset="0"/>
              </a:rPr>
              <a:t>(</a:t>
            </a:r>
            <a:r>
              <a:rPr lang="en-US" altLang="zh-CN" sz="2400" dirty="0" smtClean="0">
                <a:cs typeface="Times New Roman" pitchFamily="18" charset="0"/>
              </a:rPr>
              <a:t>QCIF</a:t>
            </a:r>
            <a:r>
              <a:rPr lang="zh-CN" altLang="en-US" sz="2400" dirty="0" smtClean="0"/>
              <a:t>到</a:t>
            </a:r>
            <a:r>
              <a:rPr lang="en-US" altLang="zh-CN" sz="2400" dirty="0" smtClean="0">
                <a:cs typeface="Times New Roman" pitchFamily="18" charset="0"/>
              </a:rPr>
              <a:t>HDTV)</a:t>
            </a:r>
            <a:endParaRPr lang="zh-CN" altLang="en-US"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系统</a:t>
            </a:r>
            <a:endParaRPr lang="zh-CN" altLang="en-US" dirty="0"/>
          </a:p>
        </p:txBody>
      </p:sp>
      <p:sp>
        <p:nvSpPr>
          <p:cNvPr id="3" name="内容占位符 2"/>
          <p:cNvSpPr>
            <a:spLocks noGrp="1"/>
          </p:cNvSpPr>
          <p:nvPr>
            <p:ph idx="1"/>
          </p:nvPr>
        </p:nvSpPr>
        <p:spPr/>
        <p:txBody>
          <a:bodyPr/>
          <a:lstStyle/>
          <a:p>
            <a:r>
              <a:rPr lang="zh-CN" altLang="en-US" sz="2400" dirty="0" smtClean="0"/>
              <a:t>系统解码器模型，这是每一个系统都应该有的特殊模型</a:t>
            </a:r>
            <a:endParaRPr lang="en-US" altLang="zh-CN" sz="2400" dirty="0" smtClean="0"/>
          </a:p>
          <a:p>
            <a:r>
              <a:rPr lang="zh-CN" altLang="en-US" sz="2400" dirty="0" smtClean="0"/>
              <a:t>场景描述(</a:t>
            </a:r>
            <a:r>
              <a:rPr lang="en-US" altLang="zh-CN" sz="2400" dirty="0" err="1" smtClean="0"/>
              <a:t>Scence</a:t>
            </a:r>
            <a:r>
              <a:rPr lang="en-US" altLang="zh-CN" sz="2400" dirty="0" smtClean="0"/>
              <a:t> Description),</a:t>
            </a:r>
            <a:r>
              <a:rPr lang="zh-CN" altLang="en-US" sz="2400" dirty="0" smtClean="0"/>
              <a:t>它是用来说明根据</a:t>
            </a:r>
            <a:r>
              <a:rPr lang="en-US" altLang="zh-CN" sz="2400" dirty="0" smtClean="0"/>
              <a:t>AV</a:t>
            </a:r>
            <a:r>
              <a:rPr lang="zh-CN" altLang="en-US" sz="2400" dirty="0" smtClean="0"/>
              <a:t>对象的时间和空间属性如何有效地将它们组织起来的</a:t>
            </a:r>
            <a:endParaRPr lang="en-US" altLang="zh-CN" sz="2400" dirty="0" smtClean="0"/>
          </a:p>
          <a:p>
            <a:r>
              <a:rPr lang="zh-CN" altLang="en-US" sz="2400" dirty="0" smtClean="0"/>
              <a:t>基本码流同步层</a:t>
            </a:r>
            <a:r>
              <a:rPr lang="zh-CN" altLang="en-US" sz="2400" dirty="0" smtClean="0">
                <a:cs typeface="Times New Roman" pitchFamily="18" charset="0"/>
              </a:rPr>
              <a:t>(</a:t>
            </a:r>
            <a:r>
              <a:rPr lang="en-US" altLang="zh-CN" sz="2400" dirty="0" smtClean="0">
                <a:cs typeface="Times New Roman" pitchFamily="18" charset="0"/>
              </a:rPr>
              <a:t>SL)</a:t>
            </a:r>
            <a:r>
              <a:rPr lang="en-US" altLang="zh-CN" sz="2400" dirty="0" smtClean="0"/>
              <a:t>，</a:t>
            </a:r>
            <a:r>
              <a:rPr lang="zh-CN" altLang="en-US" sz="2400" dirty="0" smtClean="0"/>
              <a:t>它是将基本码流数据打包成</a:t>
            </a:r>
            <a:r>
              <a:rPr lang="en-US" altLang="zh-CN" sz="2400" dirty="0" smtClean="0">
                <a:cs typeface="Times New Roman" pitchFamily="18" charset="0"/>
              </a:rPr>
              <a:t>AU</a:t>
            </a:r>
            <a:r>
              <a:rPr lang="zh-CN" altLang="en-US" sz="2400" dirty="0" smtClean="0"/>
              <a:t>单元</a:t>
            </a:r>
            <a:r>
              <a:rPr lang="zh-CN" altLang="en-US" sz="2400" dirty="0" smtClean="0">
                <a:cs typeface="Times New Roman" pitchFamily="18" charset="0"/>
              </a:rPr>
              <a:t>(</a:t>
            </a:r>
            <a:r>
              <a:rPr lang="zh-CN" altLang="en-US" sz="2400" dirty="0" smtClean="0"/>
              <a:t>访问单元</a:t>
            </a:r>
            <a:r>
              <a:rPr lang="zh-CN" altLang="en-US" sz="2400" dirty="0" smtClean="0">
                <a:cs typeface="Times New Roman" pitchFamily="18" charset="0"/>
              </a:rPr>
              <a:t>)</a:t>
            </a:r>
            <a:r>
              <a:rPr lang="zh-CN" altLang="en-US" sz="2400" dirty="0" smtClean="0"/>
              <a:t>的语法，打包中附加了时间和同步信息，接收时从</a:t>
            </a:r>
            <a:r>
              <a:rPr lang="en-US" altLang="zh-CN" sz="2400" dirty="0" smtClean="0">
                <a:cs typeface="Times New Roman" pitchFamily="18" charset="0"/>
              </a:rPr>
              <a:t>SL</a:t>
            </a:r>
            <a:r>
              <a:rPr lang="zh-CN" altLang="en-US" sz="2400" dirty="0" smtClean="0"/>
              <a:t>中提取时间信息能够使解码同步，并将基本流数据合成</a:t>
            </a:r>
            <a:endParaRPr lang="en-US" altLang="zh-CN" sz="2400" dirty="0" smtClean="0"/>
          </a:p>
          <a:p>
            <a:r>
              <a:rPr lang="zh-CN" altLang="en-US" sz="2400" dirty="0" smtClean="0"/>
              <a:t>基本码流的多路合成系统中有两层复用，传输复用(</a:t>
            </a:r>
            <a:r>
              <a:rPr lang="en-US" altLang="zh-CN" sz="2400" dirty="0" err="1" smtClean="0"/>
              <a:t>TransMux</a:t>
            </a:r>
            <a:r>
              <a:rPr lang="en-US" altLang="zh-CN" sz="2400" dirty="0" smtClean="0"/>
              <a:t>)</a:t>
            </a:r>
            <a:r>
              <a:rPr lang="zh-CN" altLang="en-US" sz="2400" dirty="0" smtClean="0"/>
              <a:t>和</a:t>
            </a:r>
            <a:r>
              <a:rPr lang="en-US" altLang="zh-CN" sz="2400" dirty="0" smtClean="0"/>
              <a:t>MPEG-4</a:t>
            </a:r>
            <a:r>
              <a:rPr lang="zh-CN" altLang="en-US" sz="2400" dirty="0" smtClean="0"/>
              <a:t>复用(</a:t>
            </a:r>
            <a:r>
              <a:rPr lang="en-US" altLang="zh-CN" sz="2400" dirty="0" err="1" smtClean="0"/>
              <a:t>FlexMux</a:t>
            </a:r>
            <a:r>
              <a:rPr lang="en-US" altLang="zh-CN" sz="2400" dirty="0" smtClean="0"/>
              <a:t>)</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视频</a:t>
            </a:r>
            <a:endParaRPr lang="zh-CN" altLang="en-US" dirty="0"/>
          </a:p>
        </p:txBody>
      </p:sp>
      <p:sp>
        <p:nvSpPr>
          <p:cNvPr id="3" name="内容占位符 2"/>
          <p:cNvSpPr>
            <a:spLocks noGrp="1"/>
          </p:cNvSpPr>
          <p:nvPr>
            <p:ph idx="1"/>
          </p:nvPr>
        </p:nvSpPr>
        <p:spPr>
          <a:xfrm>
            <a:off x="683568" y="1124744"/>
            <a:ext cx="8003232" cy="792088"/>
          </a:xfrm>
        </p:spPr>
        <p:txBody>
          <a:bodyPr/>
          <a:lstStyle/>
          <a:p>
            <a:r>
              <a:rPr lang="en-US" altLang="zh-CN" sz="2400" dirty="0" smtClean="0">
                <a:cs typeface="Times New Roman" pitchFamily="18" charset="0"/>
              </a:rPr>
              <a:t>MPEG-4</a:t>
            </a:r>
            <a:r>
              <a:rPr lang="zh-CN" altLang="en-US" sz="2400" dirty="0" smtClean="0"/>
              <a:t>视频由视频序列、视频对象、视频对象层、视频对象平面、视频包、宏块和块组成，如图所示</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29.TIF"/>
          <p:cNvPicPr>
            <a:picLocks noChangeAspect="1" noChangeArrowheads="1"/>
          </p:cNvPicPr>
          <p:nvPr/>
        </p:nvPicPr>
        <p:blipFill>
          <a:blip r:embed="rId2" cstate="print"/>
          <a:srcRect t="2328" r="844" b="2326"/>
          <a:stretch>
            <a:fillRect/>
          </a:stretch>
        </p:blipFill>
        <p:spPr bwMode="auto">
          <a:xfrm>
            <a:off x="2267744" y="2018453"/>
            <a:ext cx="6768752" cy="4722915"/>
          </a:xfrm>
          <a:prstGeom prst="rect">
            <a:avLst/>
          </a:prstGeom>
          <a:noFill/>
          <a:ln w="9525">
            <a:noFill/>
            <a:miter lim="800000"/>
            <a:headEnd/>
            <a:tailEnd/>
          </a:ln>
        </p:spPr>
      </p:pic>
      <p:sp>
        <p:nvSpPr>
          <p:cNvPr id="6" name="TextBox 5"/>
          <p:cNvSpPr txBox="1"/>
          <p:nvPr/>
        </p:nvSpPr>
        <p:spPr>
          <a:xfrm>
            <a:off x="251520" y="2937138"/>
            <a:ext cx="1872208" cy="707886"/>
          </a:xfrm>
          <a:prstGeom prst="rect">
            <a:avLst/>
          </a:prstGeom>
          <a:noFill/>
        </p:spPr>
        <p:txBody>
          <a:bodyPr wrap="square" rtlCol="0">
            <a:spAutoFit/>
          </a:bodyPr>
          <a:lstStyle/>
          <a:p>
            <a:r>
              <a:rPr lang="en-US" altLang="zh-CN" sz="2000" dirty="0" smtClean="0">
                <a:latin typeface="Times New Roman" pitchFamily="18" charset="0"/>
                <a:cs typeface="Times New Roman" pitchFamily="18" charset="0"/>
              </a:rPr>
              <a:t>MPEG-4</a:t>
            </a:r>
            <a:r>
              <a:rPr lang="zh-CN" altLang="en-US" sz="2000" dirty="0" smtClean="0">
                <a:latin typeface="Times New Roman" pitchFamily="18" charset="0"/>
              </a:rPr>
              <a:t>视频的层次结构</a:t>
            </a:r>
            <a:endParaRPr lang="zh-CN" altLang="en-US" sz="2000" dirty="0"/>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标题 1"/>
          <p:cNvSpPr>
            <a:spLocks noGrp="1"/>
          </p:cNvSpPr>
          <p:nvPr>
            <p:ph type="title"/>
          </p:nvPr>
        </p:nvSpPr>
        <p:spPr>
          <a:xfrm>
            <a:off x="1000125" y="457200"/>
            <a:ext cx="7715250" cy="563563"/>
          </a:xfrm>
        </p:spPr>
        <p:txBody>
          <a:bodyPr/>
          <a:lstStyle/>
          <a:p>
            <a:r>
              <a:rPr lang="en-US" altLang="zh-CN" smtClean="0">
                <a:ea typeface="宋体" pitchFamily="2" charset="-122"/>
              </a:rPr>
              <a:t>MPEG-4</a:t>
            </a:r>
            <a:r>
              <a:rPr lang="zh-CN" altLang="en-US" smtClean="0">
                <a:ea typeface="宋体" pitchFamily="2" charset="-122"/>
              </a:rPr>
              <a:t>的基于视觉内容的交互功能</a:t>
            </a:r>
          </a:p>
        </p:txBody>
      </p:sp>
      <p:sp>
        <p:nvSpPr>
          <p:cNvPr id="161795" name="内容占位符 2"/>
          <p:cNvSpPr>
            <a:spLocks noGrp="1"/>
          </p:cNvSpPr>
          <p:nvPr>
            <p:ph idx="1"/>
          </p:nvPr>
        </p:nvSpPr>
        <p:spPr>
          <a:xfrm>
            <a:off x="214313" y="1285875"/>
            <a:ext cx="8643937" cy="4929188"/>
          </a:xfrm>
        </p:spPr>
        <p:txBody>
          <a:bodyPr/>
          <a:lstStyle/>
          <a:p>
            <a:r>
              <a:rPr lang="zh-CN" altLang="en-US" sz="2400" dirty="0" smtClean="0">
                <a:ea typeface="宋体" pitchFamily="2" charset="-122"/>
              </a:rPr>
              <a:t>实现此功能的关键在于基于视频对象的编码，为此引入了视频对象平面（</a:t>
            </a:r>
            <a:r>
              <a:rPr lang="en-US" altLang="zh-CN" sz="2400" dirty="0" smtClean="0">
                <a:ea typeface="宋体" pitchFamily="2" charset="-122"/>
              </a:rPr>
              <a:t>Video Object Plane</a:t>
            </a:r>
            <a:r>
              <a:rPr lang="zh-CN" altLang="en-US" sz="2400" dirty="0" smtClean="0">
                <a:ea typeface="宋体" pitchFamily="2" charset="-122"/>
              </a:rPr>
              <a:t>，</a:t>
            </a:r>
            <a:r>
              <a:rPr lang="en-US" altLang="zh-CN" sz="2400" dirty="0" smtClean="0">
                <a:ea typeface="宋体" pitchFamily="2" charset="-122"/>
              </a:rPr>
              <a:t>VOP</a:t>
            </a:r>
            <a:r>
              <a:rPr lang="zh-CN" altLang="en-US" sz="2400" dirty="0" smtClean="0">
                <a:ea typeface="宋体" pitchFamily="2" charset="-122"/>
              </a:rPr>
              <a:t>）概念</a:t>
            </a:r>
            <a:endParaRPr lang="en-US" altLang="zh-CN" sz="2400" dirty="0" smtClean="0">
              <a:ea typeface="宋体" pitchFamily="2" charset="-122"/>
            </a:endParaRPr>
          </a:p>
          <a:p>
            <a:r>
              <a:rPr lang="zh-CN" altLang="en-US" sz="2400" dirty="0" smtClean="0">
                <a:ea typeface="宋体" pitchFamily="2" charset="-122"/>
              </a:rPr>
              <a:t>输入视频序列的每一帧被分割成许多任意形状的图像区域（视频对象平面），每个区域可能包括一个感兴趣的具体图像或视频内容。在一个场景中属于同一物理对象的</a:t>
            </a:r>
            <a:r>
              <a:rPr lang="en-US" altLang="zh-CN" sz="2400" dirty="0" smtClean="0">
                <a:ea typeface="宋体" pitchFamily="2" charset="-122"/>
              </a:rPr>
              <a:t>VOP</a:t>
            </a:r>
            <a:r>
              <a:rPr lang="zh-CN" altLang="en-US" sz="2400" dirty="0" smtClean="0">
                <a:ea typeface="宋体" pitchFamily="2" charset="-122"/>
              </a:rPr>
              <a:t>序列称为一个视频对象（</a:t>
            </a:r>
            <a:r>
              <a:rPr lang="en-US" altLang="zh-CN" sz="2400" dirty="0" smtClean="0">
                <a:ea typeface="宋体" pitchFamily="2" charset="-122"/>
              </a:rPr>
              <a:t>Video Object</a:t>
            </a:r>
            <a:r>
              <a:rPr lang="zh-CN" altLang="en-US" sz="2400" dirty="0" smtClean="0">
                <a:ea typeface="宋体" pitchFamily="2" charset="-122"/>
              </a:rPr>
              <a:t>，</a:t>
            </a:r>
            <a:r>
              <a:rPr lang="en-US" altLang="zh-CN" sz="2400" dirty="0" smtClean="0">
                <a:ea typeface="宋体" pitchFamily="2" charset="-122"/>
              </a:rPr>
              <a:t>VO</a:t>
            </a:r>
            <a:r>
              <a:rPr lang="zh-CN" altLang="en-US" sz="2400" dirty="0" smtClean="0">
                <a:ea typeface="宋体" pitchFamily="2" charset="-122"/>
              </a:rPr>
              <a:t>）。</a:t>
            </a:r>
            <a:endParaRPr lang="en-US" altLang="zh-CN" sz="2400" dirty="0" smtClean="0">
              <a:ea typeface="宋体" pitchFamily="2" charset="-122"/>
            </a:endParaRPr>
          </a:p>
          <a:p>
            <a:r>
              <a:rPr lang="zh-CN" altLang="en-US" sz="2400" dirty="0" smtClean="0">
                <a:ea typeface="宋体" pitchFamily="2" charset="-122"/>
              </a:rPr>
              <a:t>属于同一</a:t>
            </a:r>
            <a:r>
              <a:rPr lang="en-US" altLang="zh-CN" sz="2400" dirty="0" smtClean="0">
                <a:ea typeface="宋体" pitchFamily="2" charset="-122"/>
              </a:rPr>
              <a:t>VO</a:t>
            </a:r>
            <a:r>
              <a:rPr lang="zh-CN" altLang="en-US" sz="2400" dirty="0" smtClean="0">
                <a:ea typeface="宋体" pitchFamily="2" charset="-122"/>
              </a:rPr>
              <a:t>的</a:t>
            </a:r>
            <a:r>
              <a:rPr lang="en-US" altLang="zh-CN" sz="2400" dirty="0" smtClean="0">
                <a:ea typeface="宋体" pitchFamily="2" charset="-122"/>
              </a:rPr>
              <a:t>VOP</a:t>
            </a:r>
            <a:r>
              <a:rPr lang="zh-CN" altLang="en-US" sz="2400" dirty="0" smtClean="0">
                <a:ea typeface="宋体" pitchFamily="2" charset="-122"/>
              </a:rPr>
              <a:t>形状、运动和纹理信息，均在一个分开的视频对象层（</a:t>
            </a:r>
            <a:r>
              <a:rPr lang="en-US" altLang="zh-CN" sz="2400" dirty="0" smtClean="0">
                <a:ea typeface="宋体" pitchFamily="2" charset="-122"/>
              </a:rPr>
              <a:t>Video Object Layer</a:t>
            </a:r>
            <a:r>
              <a:rPr lang="zh-CN" altLang="en-US" sz="2400" dirty="0" smtClean="0">
                <a:ea typeface="宋体" pitchFamily="2" charset="-122"/>
              </a:rPr>
              <a:t>，</a:t>
            </a:r>
            <a:r>
              <a:rPr lang="en-US" altLang="zh-CN" sz="2400" dirty="0" smtClean="0">
                <a:ea typeface="宋体" pitchFamily="2" charset="-122"/>
              </a:rPr>
              <a:t>VOL</a:t>
            </a:r>
            <a:r>
              <a:rPr lang="zh-CN" altLang="en-US" sz="2400" dirty="0" smtClean="0">
                <a:ea typeface="宋体" pitchFamily="2" charset="-122"/>
              </a:rPr>
              <a:t>）内编码和传输。</a:t>
            </a:r>
            <a:endParaRPr lang="en-US" altLang="zh-CN" sz="2400" dirty="0" smtClean="0">
              <a:ea typeface="宋体" pitchFamily="2" charset="-122"/>
            </a:endParaRPr>
          </a:p>
          <a:p>
            <a:r>
              <a:rPr lang="zh-CN" altLang="en-US" sz="2400" dirty="0" smtClean="0">
                <a:ea typeface="宋体" pitchFamily="2" charset="-122"/>
              </a:rPr>
              <a:t>标志每一个</a:t>
            </a:r>
            <a:r>
              <a:rPr lang="en-US" altLang="zh-CN" sz="2400" dirty="0" smtClean="0">
                <a:ea typeface="宋体" pitchFamily="2" charset="-122"/>
              </a:rPr>
              <a:t>VOL</a:t>
            </a:r>
            <a:r>
              <a:rPr lang="zh-CN" altLang="en-US" sz="2400" dirty="0" smtClean="0">
                <a:ea typeface="宋体" pitchFamily="2" charset="-122"/>
              </a:rPr>
              <a:t>的相关信息以及在接收端各个</a:t>
            </a:r>
            <a:r>
              <a:rPr lang="en-US" altLang="zh-CN" sz="2400" dirty="0" smtClean="0">
                <a:ea typeface="宋体" pitchFamily="2" charset="-122"/>
              </a:rPr>
              <a:t>VOL</a:t>
            </a:r>
            <a:r>
              <a:rPr lang="zh-CN" altLang="en-US" sz="2400" dirty="0" smtClean="0">
                <a:ea typeface="宋体" pitchFamily="2" charset="-122"/>
              </a:rPr>
              <a:t>的任意组合和重构完整的原始图像等信息均被包括在码流之中</a:t>
            </a:r>
            <a:endParaRPr lang="en-US" altLang="zh-CN" sz="2400" dirty="0" smtClean="0">
              <a:ea typeface="宋体" pitchFamily="2" charset="-122"/>
            </a:endParaRPr>
          </a:p>
          <a:p>
            <a:r>
              <a:rPr lang="zh-CN" altLang="en-US" sz="2400" dirty="0" smtClean="0">
                <a:ea typeface="宋体" pitchFamily="2" charset="-122"/>
              </a:rPr>
              <a:t>可以实现对每个</a:t>
            </a:r>
            <a:r>
              <a:rPr lang="en-US" altLang="zh-CN" sz="2400" dirty="0" smtClean="0">
                <a:ea typeface="宋体" pitchFamily="2" charset="-122"/>
              </a:rPr>
              <a:t>VOP</a:t>
            </a:r>
            <a:r>
              <a:rPr lang="zh-CN" altLang="en-US" sz="2400" dirty="0" smtClean="0">
                <a:ea typeface="宋体" pitchFamily="2" charset="-122"/>
              </a:rPr>
              <a:t>单独进行解码，并对视频序列进行灵活的操作</a:t>
            </a:r>
          </a:p>
        </p:txBody>
      </p:sp>
      <p:sp>
        <p:nvSpPr>
          <p:cNvPr id="161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683568" y="1124744"/>
            <a:ext cx="8003232" cy="5184576"/>
          </a:xfrm>
        </p:spPr>
        <p:txBody>
          <a:bodyPr/>
          <a:lstStyle/>
          <a:p>
            <a:r>
              <a:rPr lang="en-US" altLang="zh-CN" sz="2400" dirty="0" smtClean="0">
                <a:cs typeface="Times New Roman" pitchFamily="18" charset="0"/>
              </a:rPr>
              <a:t>MPEG-4</a:t>
            </a:r>
            <a:r>
              <a:rPr lang="zh-CN" altLang="en-US" sz="2400" dirty="0" smtClean="0"/>
              <a:t>的视频编码包括：形状编码、运动估计和补偿、纹理编码、可分级编码和</a:t>
            </a:r>
            <a:r>
              <a:rPr lang="en-US" altLang="zh-CN" sz="2400" dirty="0" smtClean="0">
                <a:cs typeface="Times New Roman" pitchFamily="18" charset="0"/>
              </a:rPr>
              <a:t>Sprite</a:t>
            </a:r>
            <a:r>
              <a:rPr lang="zh-CN" altLang="en-US" sz="2400" dirty="0" smtClean="0"/>
              <a:t>编码等</a:t>
            </a:r>
            <a:endParaRPr lang="en-US" altLang="zh-CN" sz="2400" dirty="0" smtClean="0"/>
          </a:p>
          <a:p>
            <a:r>
              <a:rPr lang="zh-CN" altLang="en-US" sz="2400" dirty="0" smtClean="0">
                <a:cs typeface="Times New Roman" pitchFamily="18" charset="0"/>
              </a:rPr>
              <a:t>形状编码：</a:t>
            </a:r>
            <a:r>
              <a:rPr lang="en-US" altLang="zh-CN" sz="2400" dirty="0" smtClean="0">
                <a:cs typeface="Times New Roman" pitchFamily="18" charset="0"/>
              </a:rPr>
              <a:t>MPEG-4</a:t>
            </a:r>
            <a:r>
              <a:rPr lang="zh-CN" altLang="en-US" sz="2400" dirty="0" smtClean="0"/>
              <a:t>引入了形状信息编码，形状编码在计算机图形学、计算机视觉和图像压缩领域不属于新技术，现在将其纳入应用到完整的视频编码标准内</a:t>
            </a:r>
            <a:endParaRPr lang="en-US" altLang="zh-CN" sz="2400" dirty="0" smtClean="0"/>
          </a:p>
          <a:p>
            <a:pPr lvl="1"/>
            <a:r>
              <a:rPr lang="zh-CN" altLang="en-US" sz="2000" dirty="0" smtClean="0"/>
              <a:t>视频对象的形状信息有两类：二值形状信息和灰度形状信息。一个视频对象平面的形状限制在一个水平和垂直方向像素数都为16的整数倍的边界框(</a:t>
            </a:r>
            <a:r>
              <a:rPr lang="en-US" altLang="zh-CN" sz="2000" dirty="0" smtClean="0"/>
              <a:t>Bounding Box)</a:t>
            </a:r>
            <a:r>
              <a:rPr lang="zh-CN" altLang="en-US" sz="2000" dirty="0" smtClean="0"/>
              <a:t>内，可以选择边界框的位置以使得包含的16×16块数目最小</a:t>
            </a:r>
            <a:endParaRPr lang="en-US" altLang="zh-CN" sz="2000" dirty="0" smtClean="0"/>
          </a:p>
          <a:p>
            <a:r>
              <a:rPr lang="zh-CN" altLang="en-US" sz="2400" dirty="0" smtClean="0"/>
              <a:t>纹理编码：对象可以是帧内编码模式的</a:t>
            </a:r>
            <a:r>
              <a:rPr lang="en-US" altLang="zh-CN" sz="2400" dirty="0" smtClean="0">
                <a:cs typeface="Times New Roman" pitchFamily="18" charset="0"/>
              </a:rPr>
              <a:t>I-VOP</a:t>
            </a:r>
            <a:r>
              <a:rPr lang="en-US" altLang="zh-CN" sz="2400" dirty="0" smtClean="0"/>
              <a:t>，</a:t>
            </a:r>
            <a:r>
              <a:rPr lang="zh-CN" altLang="en-US" sz="2400" dirty="0" smtClean="0"/>
              <a:t>也可以是帧间编码模式中</a:t>
            </a:r>
            <a:r>
              <a:rPr lang="en-US" altLang="zh-CN" sz="2400" dirty="0" smtClean="0">
                <a:cs typeface="Times New Roman" pitchFamily="18" charset="0"/>
              </a:rPr>
              <a:t>B-VOP</a:t>
            </a:r>
            <a:r>
              <a:rPr lang="zh-CN" altLang="en-US" sz="2400" dirty="0" smtClean="0"/>
              <a:t>或</a:t>
            </a:r>
            <a:r>
              <a:rPr lang="en-US" altLang="zh-CN" sz="2400" dirty="0" smtClean="0">
                <a:cs typeface="Times New Roman" pitchFamily="18" charset="0"/>
              </a:rPr>
              <a:t>P-VOP</a:t>
            </a:r>
            <a:r>
              <a:rPr lang="zh-CN" altLang="en-US" sz="2400" dirty="0" smtClean="0"/>
              <a:t>运动补偿后的差值图像</a:t>
            </a:r>
            <a:endParaRPr lang="en-US" altLang="zh-CN" sz="2400" dirty="0" smtClean="0"/>
          </a:p>
          <a:p>
            <a:r>
              <a:rPr lang="zh-CN" altLang="en-US" sz="2400" dirty="0" smtClean="0"/>
              <a:t>分级编码：与</a:t>
            </a:r>
            <a:r>
              <a:rPr lang="en-US" altLang="zh-CN" sz="2400" dirty="0" smtClean="0">
                <a:cs typeface="Times New Roman" pitchFamily="18" charset="0"/>
              </a:rPr>
              <a:t>MPEG-2</a:t>
            </a:r>
            <a:r>
              <a:rPr lang="zh-CN" altLang="en-US" sz="2400" dirty="0" smtClean="0"/>
              <a:t>中基于帧的可分级编码相比，</a:t>
            </a:r>
            <a:r>
              <a:rPr lang="en-US" altLang="zh-CN" sz="2400" dirty="0" smtClean="0">
                <a:cs typeface="Times New Roman" pitchFamily="18" charset="0"/>
              </a:rPr>
              <a:t>MPEG-4</a:t>
            </a:r>
            <a:r>
              <a:rPr lang="zh-CN" altLang="en-US" sz="2400" dirty="0" smtClean="0"/>
              <a:t>所采用的可分级技术是基于对象的可分级编码</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的视频编码（</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899592" y="1052736"/>
            <a:ext cx="8077200" cy="1121296"/>
          </a:xfrm>
        </p:spPr>
        <p:txBody>
          <a:bodyPr/>
          <a:lstStyle/>
          <a:p>
            <a:r>
              <a:rPr lang="en-US" altLang="zh-CN" sz="2400" dirty="0" smtClean="0">
                <a:cs typeface="Times New Roman" pitchFamily="18" charset="0"/>
              </a:rPr>
              <a:t>Sprite</a:t>
            </a:r>
            <a:r>
              <a:rPr lang="zh-CN" altLang="en-US" sz="2400" dirty="0" smtClean="0"/>
              <a:t>编码：</a:t>
            </a:r>
            <a:r>
              <a:rPr lang="en-US" altLang="zh-CN" sz="2400" dirty="0" smtClean="0"/>
              <a:t> Sprite</a:t>
            </a:r>
            <a:r>
              <a:rPr lang="zh-CN" altLang="en-US" sz="2400" dirty="0" smtClean="0"/>
              <a:t>是指一个相对静止的长背景</a:t>
            </a:r>
            <a:endParaRPr lang="en-US" altLang="zh-CN" sz="2400" dirty="0" smtClean="0"/>
          </a:p>
          <a:p>
            <a:pPr lvl="1"/>
            <a:r>
              <a:rPr lang="zh-CN" altLang="en-US" sz="2000" dirty="0" smtClean="0"/>
              <a:t>下图所示的是</a:t>
            </a:r>
            <a:r>
              <a:rPr lang="en-US" altLang="zh-CN" sz="2000" dirty="0" smtClean="0">
                <a:cs typeface="Times New Roman" pitchFamily="18" charset="0"/>
              </a:rPr>
              <a:t>Sprite</a:t>
            </a:r>
            <a:r>
              <a:rPr lang="zh-CN" altLang="en-US" sz="2000" dirty="0" smtClean="0"/>
              <a:t>编码的例子，左上方是</a:t>
            </a:r>
            <a:r>
              <a:rPr lang="en-US" altLang="zh-CN" sz="2000" dirty="0" smtClean="0">
                <a:cs typeface="Times New Roman" pitchFamily="18" charset="0"/>
              </a:rPr>
              <a:t>Sprite</a:t>
            </a:r>
            <a:r>
              <a:rPr lang="zh-CN" altLang="en-US" sz="2000" dirty="0" smtClean="0"/>
              <a:t>图像，右上方是前景视频对象，下方的当前帧的背景是从</a:t>
            </a:r>
            <a:r>
              <a:rPr lang="en-US" altLang="zh-CN" sz="2000" dirty="0" smtClean="0">
                <a:cs typeface="Times New Roman" pitchFamily="18" charset="0"/>
              </a:rPr>
              <a:t>Sprite</a:t>
            </a:r>
            <a:r>
              <a:rPr lang="zh-CN" altLang="en-US" sz="2000" dirty="0" smtClean="0"/>
              <a:t>图像中取出的</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5" name="Picture 2" descr="E:\工作\11343\11343\0430.TIF"/>
          <p:cNvPicPr>
            <a:picLocks noChangeAspect="1" noChangeArrowheads="1"/>
          </p:cNvPicPr>
          <p:nvPr/>
        </p:nvPicPr>
        <p:blipFill>
          <a:blip r:embed="rId2" cstate="print"/>
          <a:srcRect l="4534" t="3139" r="4534" b="3411"/>
          <a:stretch>
            <a:fillRect/>
          </a:stretch>
        </p:blipFill>
        <p:spPr bwMode="auto">
          <a:xfrm>
            <a:off x="2627784" y="2204864"/>
            <a:ext cx="5400600" cy="4129871"/>
          </a:xfrm>
          <a:prstGeom prst="rect">
            <a:avLst/>
          </a:prstGeom>
          <a:noFill/>
          <a:ln w="9525">
            <a:noFill/>
            <a:miter lim="800000"/>
            <a:headEnd/>
            <a:tailEnd/>
          </a:ln>
        </p:spPr>
      </p:pic>
      <p:sp>
        <p:nvSpPr>
          <p:cNvPr id="6" name="TextBox 5"/>
          <p:cNvSpPr txBox="1"/>
          <p:nvPr/>
        </p:nvSpPr>
        <p:spPr>
          <a:xfrm>
            <a:off x="1331640" y="4437112"/>
            <a:ext cx="1885453" cy="400110"/>
          </a:xfrm>
          <a:prstGeom prst="rect">
            <a:avLst/>
          </a:prstGeom>
          <a:noFill/>
        </p:spPr>
        <p:txBody>
          <a:bodyPr wrap="none" rtlCol="0">
            <a:spAutoFit/>
          </a:bodyPr>
          <a:lstStyle/>
          <a:p>
            <a:r>
              <a:rPr lang="en-US" altLang="zh-CN" sz="2000" dirty="0" smtClean="0">
                <a:latin typeface="Times New Roman" pitchFamily="18" charset="0"/>
                <a:cs typeface="Times New Roman" pitchFamily="18" charset="0"/>
              </a:rPr>
              <a:t>Sprite</a:t>
            </a:r>
            <a:r>
              <a:rPr lang="zh-CN" altLang="en-US" sz="2000" dirty="0" smtClean="0">
                <a:latin typeface="Times New Roman" pitchFamily="18" charset="0"/>
              </a:rPr>
              <a:t>编码举例</a:t>
            </a:r>
            <a:endParaRPr lang="zh-CN" altLang="en-US" sz="2000"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MPEG-4</a:t>
            </a:r>
            <a:r>
              <a:rPr lang="zh-CN" altLang="en-US" dirty="0" smtClean="0"/>
              <a:t>的音频</a:t>
            </a:r>
            <a:endParaRPr lang="zh-CN" altLang="en-US" dirty="0"/>
          </a:p>
        </p:txBody>
      </p:sp>
      <p:sp>
        <p:nvSpPr>
          <p:cNvPr id="3" name="内容占位符 2"/>
          <p:cNvSpPr>
            <a:spLocks noGrp="1"/>
          </p:cNvSpPr>
          <p:nvPr>
            <p:ph idx="1"/>
          </p:nvPr>
        </p:nvSpPr>
        <p:spPr/>
        <p:txBody>
          <a:bodyPr/>
          <a:lstStyle/>
          <a:p>
            <a:pPr algn="just"/>
            <a:r>
              <a:rPr lang="en-US" altLang="zh-CN" sz="2800" dirty="0" smtClean="0">
                <a:cs typeface="Times New Roman" pitchFamily="18" charset="0"/>
              </a:rPr>
              <a:t>MPEG-4</a:t>
            </a:r>
            <a:r>
              <a:rPr lang="zh-CN" altLang="en-US" sz="2800" dirty="0" smtClean="0"/>
              <a:t>的音频编码分为两种：自然声音和合成声音</a:t>
            </a:r>
            <a:endParaRPr lang="en-US" altLang="zh-CN" sz="2800" dirty="0" smtClean="0"/>
          </a:p>
          <a:p>
            <a:pPr algn="just"/>
            <a:r>
              <a:rPr lang="zh-CN" altLang="en-US" sz="2800" dirty="0" smtClean="0"/>
              <a:t>编码算法有相应的谐波矢量激励编码</a:t>
            </a:r>
            <a:r>
              <a:rPr lang="zh-CN" altLang="en-US" sz="2800" dirty="0" smtClean="0">
                <a:cs typeface="Times New Roman" pitchFamily="18" charset="0"/>
              </a:rPr>
              <a:t>(</a:t>
            </a:r>
            <a:r>
              <a:rPr lang="en-US" altLang="zh-CN" sz="2800" dirty="0" smtClean="0">
                <a:cs typeface="Times New Roman" pitchFamily="18" charset="0"/>
              </a:rPr>
              <a:t>Harmonic Vector Excitation Coding)</a:t>
            </a:r>
            <a:r>
              <a:rPr lang="zh-CN" altLang="en-US" sz="2800" dirty="0" smtClean="0"/>
              <a:t>和码激励线性预测</a:t>
            </a:r>
            <a:r>
              <a:rPr lang="zh-CN" altLang="en-US" sz="2800" dirty="0" smtClean="0">
                <a:cs typeface="Times New Roman" pitchFamily="18" charset="0"/>
              </a:rPr>
              <a:t> (</a:t>
            </a:r>
            <a:r>
              <a:rPr lang="en-US" altLang="zh-CN" sz="2800" dirty="0" smtClean="0">
                <a:cs typeface="Times New Roman" pitchFamily="18" charset="0"/>
              </a:rPr>
              <a:t>Code Excited Linear </a:t>
            </a:r>
            <a:r>
              <a:rPr lang="en-US" altLang="zh-CN" sz="2800" dirty="0" err="1" smtClean="0">
                <a:cs typeface="Times New Roman" pitchFamily="18" charset="0"/>
              </a:rPr>
              <a:t>Prediction</a:t>
            </a:r>
            <a:r>
              <a:rPr lang="en-US" altLang="zh-CN" sz="2800" dirty="0" err="1" smtClean="0"/>
              <a:t>，</a:t>
            </a:r>
            <a:r>
              <a:rPr lang="en-US" altLang="zh-CN" sz="2800" dirty="0" err="1" smtClean="0">
                <a:cs typeface="Times New Roman" pitchFamily="18" charset="0"/>
              </a:rPr>
              <a:t>CELP</a:t>
            </a:r>
            <a:r>
              <a:rPr lang="en-US" altLang="zh-CN" sz="2800" dirty="0" smtClean="0">
                <a:cs typeface="Times New Roman" pitchFamily="18" charset="0"/>
              </a:rPr>
              <a:t>)</a:t>
            </a:r>
            <a:r>
              <a:rPr lang="zh-CN" altLang="en-US" sz="2800" dirty="0" smtClean="0"/>
              <a:t>编码技术</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标题 1"/>
          <p:cNvSpPr>
            <a:spLocks noGrp="1"/>
          </p:cNvSpPr>
          <p:nvPr>
            <p:ph type="title"/>
          </p:nvPr>
        </p:nvSpPr>
        <p:spPr/>
        <p:txBody>
          <a:bodyPr/>
          <a:lstStyle/>
          <a:p>
            <a:r>
              <a:rPr lang="en-US" altLang="zh-CN" smtClean="0">
                <a:ea typeface="宋体" pitchFamily="2" charset="-122"/>
              </a:rPr>
              <a:t>MPEG-4</a:t>
            </a:r>
            <a:r>
              <a:rPr lang="zh-CN" altLang="en-US" smtClean="0">
                <a:ea typeface="宋体" pitchFamily="2" charset="-122"/>
              </a:rPr>
              <a:t>的应用领域</a:t>
            </a:r>
          </a:p>
        </p:txBody>
      </p:sp>
      <p:sp>
        <p:nvSpPr>
          <p:cNvPr id="162819" name="内容占位符 2"/>
          <p:cNvSpPr>
            <a:spLocks noGrp="1"/>
          </p:cNvSpPr>
          <p:nvPr>
            <p:ph idx="1"/>
          </p:nvPr>
        </p:nvSpPr>
        <p:spPr/>
        <p:txBody>
          <a:bodyPr/>
          <a:lstStyle/>
          <a:p>
            <a:r>
              <a:rPr lang="zh-CN" altLang="en-US" sz="2400" dirty="0" smtClean="0">
                <a:latin typeface="+mn-ea"/>
                <a:ea typeface="+mn-ea"/>
              </a:rPr>
              <a:t>数字广播电视</a:t>
            </a:r>
            <a:endParaRPr lang="en-US" altLang="zh-CN" sz="2400" dirty="0" smtClean="0">
              <a:latin typeface="+mn-ea"/>
              <a:ea typeface="+mn-ea"/>
            </a:endParaRPr>
          </a:p>
          <a:p>
            <a:r>
              <a:rPr lang="zh-CN" altLang="en-US" sz="2400" dirty="0" smtClean="0">
                <a:latin typeface="+mn-ea"/>
                <a:ea typeface="+mn-ea"/>
              </a:rPr>
              <a:t>实时多媒体监控</a:t>
            </a:r>
            <a:endParaRPr lang="en-US" altLang="zh-CN" sz="2400" dirty="0" smtClean="0">
              <a:latin typeface="+mn-ea"/>
              <a:ea typeface="+mn-ea"/>
            </a:endParaRPr>
          </a:p>
          <a:p>
            <a:r>
              <a:rPr lang="zh-CN" altLang="en-US" sz="2400" dirty="0" smtClean="0">
                <a:latin typeface="+mn-ea"/>
                <a:ea typeface="+mn-ea"/>
              </a:rPr>
              <a:t>低比特率下的移动多媒体通信</a:t>
            </a:r>
            <a:endParaRPr lang="en-US" altLang="zh-CN" sz="2400" dirty="0" smtClean="0">
              <a:latin typeface="+mn-ea"/>
              <a:ea typeface="+mn-ea"/>
            </a:endParaRPr>
          </a:p>
          <a:p>
            <a:r>
              <a:rPr lang="zh-CN" altLang="en-US" sz="2400" dirty="0" smtClean="0">
                <a:latin typeface="+mn-ea"/>
                <a:ea typeface="+mn-ea"/>
              </a:rPr>
              <a:t>基于内容的信息存储和检索多媒体系统</a:t>
            </a:r>
            <a:endParaRPr lang="en-US" altLang="zh-CN" sz="2400" dirty="0" smtClean="0">
              <a:latin typeface="+mn-ea"/>
              <a:ea typeface="+mn-ea"/>
            </a:endParaRPr>
          </a:p>
          <a:p>
            <a:r>
              <a:rPr lang="zh-CN" altLang="en-US" sz="2400" dirty="0" smtClean="0">
                <a:latin typeface="+mn-ea"/>
                <a:ea typeface="+mn-ea"/>
              </a:rPr>
              <a:t>网络视频流与可视游戏</a:t>
            </a:r>
            <a:endParaRPr lang="en-US" altLang="zh-CN" sz="2400" dirty="0" smtClean="0">
              <a:latin typeface="+mn-ea"/>
              <a:ea typeface="+mn-ea"/>
            </a:endParaRPr>
          </a:p>
          <a:p>
            <a:r>
              <a:rPr lang="zh-CN" altLang="en-US" sz="2400" dirty="0" smtClean="0">
                <a:latin typeface="+mn-ea"/>
                <a:ea typeface="+mn-ea"/>
              </a:rPr>
              <a:t>基于面部表情模拟的虚拟会议</a:t>
            </a:r>
            <a:endParaRPr lang="en-US" altLang="zh-CN" sz="2400" dirty="0" smtClean="0">
              <a:latin typeface="+mn-ea"/>
              <a:ea typeface="+mn-ea"/>
            </a:endParaRPr>
          </a:p>
          <a:p>
            <a:r>
              <a:rPr lang="en-US" altLang="zh-CN" sz="2400" dirty="0" smtClean="0">
                <a:latin typeface="+mn-ea"/>
                <a:ea typeface="+mn-ea"/>
              </a:rPr>
              <a:t>DVD</a:t>
            </a:r>
            <a:r>
              <a:rPr lang="zh-CN" altLang="en-US" sz="2400" dirty="0" smtClean="0">
                <a:latin typeface="+mn-ea"/>
                <a:ea typeface="+mn-ea"/>
              </a:rPr>
              <a:t>上的交互多媒体应用</a:t>
            </a:r>
            <a:endParaRPr lang="en-US" altLang="zh-CN" sz="2400" dirty="0" smtClean="0">
              <a:latin typeface="+mn-ea"/>
              <a:ea typeface="+mn-ea"/>
            </a:endParaRPr>
          </a:p>
          <a:p>
            <a:r>
              <a:rPr lang="zh-CN" altLang="en-US" sz="2400" dirty="0" smtClean="0">
                <a:latin typeface="+mn-ea"/>
                <a:ea typeface="+mn-ea"/>
              </a:rPr>
              <a:t>演播室和电视的节目制作等</a:t>
            </a:r>
          </a:p>
        </p:txBody>
      </p:sp>
      <p:sp>
        <p:nvSpPr>
          <p:cNvPr id="162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6" name="标题 1"/>
          <p:cNvSpPr>
            <a:spLocks noGrp="1"/>
          </p:cNvSpPr>
          <p:nvPr>
            <p:ph type="title"/>
          </p:nvPr>
        </p:nvSpPr>
        <p:spPr/>
        <p:txBody>
          <a:bodyPr/>
          <a:lstStyle/>
          <a:p>
            <a:r>
              <a:rPr lang="zh-CN" altLang="en-US" smtClean="0">
                <a:ea typeface="宋体" pitchFamily="2" charset="-122"/>
              </a:rPr>
              <a:t>信息熵</a:t>
            </a:r>
          </a:p>
        </p:txBody>
      </p:sp>
      <p:sp>
        <p:nvSpPr>
          <p:cNvPr id="8197" name="内容占位符 2"/>
          <p:cNvSpPr>
            <a:spLocks noGrp="1"/>
          </p:cNvSpPr>
          <p:nvPr>
            <p:ph idx="1"/>
          </p:nvPr>
        </p:nvSpPr>
        <p:spPr/>
        <p:txBody>
          <a:bodyPr/>
          <a:lstStyle/>
          <a:p>
            <a:r>
              <a:rPr lang="zh-CN" altLang="en-US" smtClean="0">
                <a:latin typeface="Times New Roman" pitchFamily="18" charset="0"/>
                <a:ea typeface="宋体" pitchFamily="2" charset="-122"/>
              </a:rPr>
              <a:t>信源</a:t>
            </a:r>
            <a:r>
              <a:rPr lang="en-US" altLang="zh-CN" smtClean="0">
                <a:ea typeface="宋体" pitchFamily="2" charset="-122"/>
              </a:rPr>
              <a:t>X</a:t>
            </a:r>
            <a:r>
              <a:rPr lang="zh-CN" altLang="en-US" smtClean="0">
                <a:latin typeface="Times New Roman" pitchFamily="18" charset="0"/>
                <a:ea typeface="宋体" pitchFamily="2" charset="-122"/>
              </a:rPr>
              <a:t>发出的</a:t>
            </a:r>
            <a:r>
              <a:rPr lang="en-US" altLang="zh-CN" smtClean="0">
                <a:ea typeface="宋体" pitchFamily="2" charset="-122"/>
              </a:rPr>
              <a:t>x</a:t>
            </a:r>
            <a:r>
              <a:rPr lang="en-US" altLang="zh-CN" baseline="-30000" smtClean="0">
                <a:ea typeface="宋体" pitchFamily="2" charset="-122"/>
              </a:rPr>
              <a:t>j</a:t>
            </a:r>
            <a:r>
              <a:rPr lang="en-US" altLang="zh-CN" smtClean="0">
                <a:latin typeface="Times New Roman" pitchFamily="18" charset="0"/>
                <a:ea typeface="宋体" pitchFamily="2" charset="-122"/>
              </a:rPr>
              <a:t>（</a:t>
            </a:r>
            <a:r>
              <a:rPr lang="en-US" altLang="zh-CN" smtClean="0">
                <a:ea typeface="宋体" pitchFamily="2" charset="-122"/>
              </a:rPr>
              <a:t>j=1,2,</a:t>
            </a:r>
            <a:r>
              <a:rPr lang="en-US" altLang="zh-CN" smtClean="0">
                <a:latin typeface="Times New Roman" pitchFamily="18" charset="0"/>
                <a:ea typeface="宋体" pitchFamily="2" charset="-122"/>
              </a:rPr>
              <a:t>…</a:t>
            </a:r>
            <a:r>
              <a:rPr lang="en-US" altLang="zh-CN" smtClean="0">
                <a:ea typeface="宋体" pitchFamily="2" charset="-122"/>
              </a:rPr>
              <a:t>,n</a:t>
            </a:r>
            <a:r>
              <a:rPr lang="en-US" altLang="zh-CN" smtClean="0">
                <a:latin typeface="Times New Roman" pitchFamily="18" charset="0"/>
                <a:ea typeface="宋体" pitchFamily="2" charset="-122"/>
              </a:rPr>
              <a:t>）</a:t>
            </a:r>
            <a:r>
              <a:rPr lang="zh-CN" altLang="en-US" smtClean="0">
                <a:latin typeface="Times New Roman" pitchFamily="18" charset="0"/>
                <a:ea typeface="宋体" pitchFamily="2" charset="-122"/>
              </a:rPr>
              <a:t>共</a:t>
            </a:r>
            <a:r>
              <a:rPr lang="en-US" altLang="zh-CN" smtClean="0">
                <a:ea typeface="宋体" pitchFamily="2" charset="-122"/>
              </a:rPr>
              <a:t>n</a:t>
            </a:r>
            <a:r>
              <a:rPr lang="zh-CN" altLang="en-US" smtClean="0">
                <a:latin typeface="Times New Roman" pitchFamily="18" charset="0"/>
                <a:ea typeface="宋体" pitchFamily="2" charset="-122"/>
              </a:rPr>
              <a:t>个随机事件的自信息统计平均，即</a:t>
            </a:r>
            <a:r>
              <a:rPr lang="zh-CN" altLang="en-US" smtClean="0">
                <a:ea typeface="宋体" pitchFamily="2" charset="-122"/>
              </a:rPr>
              <a:t> </a:t>
            </a:r>
            <a:endParaRPr lang="en-US" altLang="zh-CN" smtClean="0">
              <a:ea typeface="宋体" pitchFamily="2" charset="-122"/>
            </a:endParaRPr>
          </a:p>
          <a:p>
            <a:endParaRPr lang="en-US" altLang="zh-CN" smtClean="0">
              <a:ea typeface="宋体" pitchFamily="2" charset="-122"/>
            </a:endParaRPr>
          </a:p>
          <a:p>
            <a:endParaRPr lang="en-US" altLang="zh-CN" smtClean="0">
              <a:ea typeface="宋体" pitchFamily="2" charset="-122"/>
            </a:endParaRPr>
          </a:p>
          <a:p>
            <a:r>
              <a:rPr lang="en-US" altLang="zh-CN" smtClean="0">
                <a:ea typeface="宋体" pitchFamily="2" charset="-122"/>
              </a:rPr>
              <a:t>H(X)</a:t>
            </a:r>
            <a:r>
              <a:rPr lang="zh-CN" altLang="en-US" smtClean="0">
                <a:latin typeface="Times New Roman" pitchFamily="18" charset="0"/>
                <a:ea typeface="宋体" pitchFamily="2" charset="-122"/>
              </a:rPr>
              <a:t>称为信源</a:t>
            </a:r>
            <a:r>
              <a:rPr lang="en-US" altLang="zh-CN" smtClean="0">
                <a:ea typeface="宋体" pitchFamily="2" charset="-122"/>
              </a:rPr>
              <a:t>X</a:t>
            </a:r>
            <a:r>
              <a:rPr lang="zh-CN" altLang="en-US" smtClean="0">
                <a:latin typeface="Times New Roman" pitchFamily="18" charset="0"/>
                <a:ea typeface="宋体" pitchFamily="2" charset="-122"/>
              </a:rPr>
              <a:t>的“熵”，即信源</a:t>
            </a:r>
            <a:r>
              <a:rPr lang="en-US" altLang="zh-CN" smtClean="0">
                <a:ea typeface="宋体" pitchFamily="2" charset="-122"/>
              </a:rPr>
              <a:t>X</a:t>
            </a:r>
            <a:r>
              <a:rPr lang="zh-CN" altLang="en-US" smtClean="0">
                <a:latin typeface="Times New Roman" pitchFamily="18" charset="0"/>
                <a:ea typeface="宋体" pitchFamily="2" charset="-122"/>
              </a:rPr>
              <a:t>发出任意一个随机变量的平均信息量</a:t>
            </a:r>
            <a:endParaRPr lang="zh-CN" altLang="en-US" smtClean="0">
              <a:ea typeface="宋体" pitchFamily="2" charset="-122"/>
            </a:endParaRPr>
          </a:p>
          <a:p>
            <a:r>
              <a:rPr lang="zh-CN" altLang="en-US" smtClean="0">
                <a:ea typeface="宋体" pitchFamily="2" charset="-122"/>
              </a:rPr>
              <a:t>熵的范围为</a:t>
            </a:r>
          </a:p>
        </p:txBody>
      </p:sp>
      <p:sp>
        <p:nvSpPr>
          <p:cNvPr id="819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8194" name="Object 1028"/>
          <p:cNvGraphicFramePr>
            <a:graphicFrameLocks noChangeAspect="1"/>
          </p:cNvGraphicFramePr>
          <p:nvPr/>
        </p:nvGraphicFramePr>
        <p:xfrm>
          <a:off x="1609725" y="2513013"/>
          <a:ext cx="5027613" cy="844550"/>
        </p:xfrm>
        <a:graphic>
          <a:graphicData uri="http://schemas.openxmlformats.org/presentationml/2006/ole">
            <p:oleObj spid="_x0000_s8194" name="公式" r:id="rId3" imgW="2667000" imgH="444500" progId="Equation.3">
              <p:embed/>
            </p:oleObj>
          </a:graphicData>
        </a:graphic>
      </p:graphicFrame>
      <p:graphicFrame>
        <p:nvGraphicFramePr>
          <p:cNvPr id="8195" name="Object 1036"/>
          <p:cNvGraphicFramePr>
            <a:graphicFrameLocks noChangeAspect="1"/>
          </p:cNvGraphicFramePr>
          <p:nvPr/>
        </p:nvGraphicFramePr>
        <p:xfrm>
          <a:off x="4071938" y="4786313"/>
          <a:ext cx="3211512" cy="571500"/>
        </p:xfrm>
        <a:graphic>
          <a:graphicData uri="http://schemas.openxmlformats.org/presentationml/2006/ole">
            <p:oleObj spid="_x0000_s8195" name="公式" r:id="rId4" imgW="1231366" imgH="215806" progId="Equation.3">
              <p:embed/>
            </p:oleObj>
          </a:graphicData>
        </a:graphic>
      </p:graphicFrame>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标准</a:t>
            </a:r>
          </a:p>
        </p:txBody>
      </p:sp>
      <p:sp>
        <p:nvSpPr>
          <p:cNvPr id="163843" name="内容占位符 2"/>
          <p:cNvSpPr>
            <a:spLocks noGrp="1"/>
          </p:cNvSpPr>
          <p:nvPr>
            <p:ph idx="1"/>
          </p:nvPr>
        </p:nvSpPr>
        <p:spPr>
          <a:xfrm>
            <a:off x="428625" y="1371600"/>
            <a:ext cx="8175823" cy="4700588"/>
          </a:xfrm>
        </p:spPr>
        <p:txBody>
          <a:bodyPr/>
          <a:lstStyle/>
          <a:p>
            <a:r>
              <a:rPr lang="en-US" altLang="zh-CN" sz="2400" dirty="0" smtClean="0">
                <a:latin typeface="+mn-ea"/>
              </a:rPr>
              <a:t>MPEG-7</a:t>
            </a:r>
            <a:r>
              <a:rPr lang="zh-CN" altLang="en-US" sz="2400" dirty="0" smtClean="0">
                <a:latin typeface="+mn-ea"/>
              </a:rPr>
              <a:t>也称为多媒体内容描述接口（</a:t>
            </a:r>
            <a:r>
              <a:rPr lang="en-US" altLang="zh-CN" sz="2400" dirty="0" smtClean="0">
                <a:latin typeface="+mn-ea"/>
              </a:rPr>
              <a:t>Multimedia Content Description Interface</a:t>
            </a:r>
            <a:r>
              <a:rPr lang="zh-CN" altLang="en-US" sz="2400" dirty="0" smtClean="0">
                <a:latin typeface="+mn-ea"/>
              </a:rPr>
              <a:t>）</a:t>
            </a:r>
            <a:endParaRPr lang="en-US" altLang="zh-CN" sz="2400" dirty="0" smtClean="0">
              <a:latin typeface="+mn-ea"/>
            </a:endParaRPr>
          </a:p>
          <a:p>
            <a:r>
              <a:rPr lang="zh-CN" altLang="en-US" sz="2400" dirty="0" smtClean="0">
                <a:latin typeface="+mn-ea"/>
              </a:rPr>
              <a:t>该标准于</a:t>
            </a:r>
            <a:r>
              <a:rPr lang="en-US" altLang="zh-CN" sz="2400" dirty="0" smtClean="0">
                <a:latin typeface="+mn-ea"/>
              </a:rPr>
              <a:t>1998</a:t>
            </a:r>
            <a:r>
              <a:rPr lang="zh-CN" altLang="en-US" sz="2400" dirty="0" smtClean="0">
                <a:latin typeface="+mn-ea"/>
              </a:rPr>
              <a:t>年</a:t>
            </a:r>
            <a:r>
              <a:rPr lang="en-US" altLang="zh-CN" sz="2400" dirty="0" smtClean="0">
                <a:latin typeface="+mn-ea"/>
              </a:rPr>
              <a:t>10</a:t>
            </a:r>
            <a:r>
              <a:rPr lang="zh-CN" altLang="en-US" sz="2400" dirty="0" smtClean="0">
                <a:latin typeface="+mn-ea"/>
              </a:rPr>
              <a:t>月提出，于</a:t>
            </a:r>
            <a:r>
              <a:rPr lang="en-US" altLang="zh-CN" sz="2400" dirty="0" smtClean="0">
                <a:latin typeface="+mn-ea"/>
              </a:rPr>
              <a:t>2001</a:t>
            </a:r>
            <a:r>
              <a:rPr lang="zh-CN" altLang="en-US" sz="2400" dirty="0" smtClean="0">
                <a:latin typeface="+mn-ea"/>
              </a:rPr>
              <a:t>年最终完成并公布</a:t>
            </a:r>
            <a:endParaRPr lang="en-US" altLang="zh-CN" sz="2400" dirty="0" smtClean="0">
              <a:latin typeface="+mn-ea"/>
            </a:endParaRPr>
          </a:p>
          <a:p>
            <a:pPr algn="just"/>
            <a:r>
              <a:rPr lang="zh-CN" altLang="en-US" sz="2400" dirty="0" smtClean="0">
                <a:latin typeface="+mn-ea"/>
              </a:rPr>
              <a:t>为各类多媒体信息提供一种标准化的描述， 用来描述各种类型的多媒体信息和它们之间的关系，以便查询用户更快、更有效地检索信息。换而言之，</a:t>
            </a:r>
            <a:r>
              <a:rPr lang="en-US" altLang="zh-CN" sz="2400" dirty="0" smtClean="0">
                <a:latin typeface="+mn-ea"/>
              </a:rPr>
              <a:t>MPEG-7</a:t>
            </a:r>
            <a:r>
              <a:rPr lang="zh-CN" altLang="en-US" sz="2400" dirty="0" smtClean="0">
                <a:latin typeface="+mn-ea"/>
              </a:rPr>
              <a:t>规定一个用于描述各种不同类型多媒体信息的描述符的标准集合</a:t>
            </a:r>
          </a:p>
          <a:p>
            <a:r>
              <a:rPr lang="zh-CN" altLang="en-US" sz="2400" dirty="0" smtClean="0">
                <a:latin typeface="+mn-ea"/>
              </a:rPr>
              <a:t>这些媒体包括静态图像、图形、</a:t>
            </a:r>
            <a:r>
              <a:rPr lang="en-US" altLang="zh-CN" sz="2400" dirty="0" smtClean="0">
                <a:latin typeface="+mn-ea"/>
              </a:rPr>
              <a:t>3D</a:t>
            </a:r>
            <a:r>
              <a:rPr lang="zh-CN" altLang="en-US" sz="2400" dirty="0" smtClean="0">
                <a:latin typeface="+mn-ea"/>
              </a:rPr>
              <a:t>模型、声音、话音、电视以及在多媒体演示中它们之间的关系。在某些情况下，数据类型还可以包括面部特性和个人特性的表达</a:t>
            </a:r>
          </a:p>
        </p:txBody>
      </p:sp>
      <p:sp>
        <p:nvSpPr>
          <p:cNvPr id="163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的处理范围</a:t>
            </a:r>
          </a:p>
        </p:txBody>
      </p:sp>
      <p:sp>
        <p:nvSpPr>
          <p:cNvPr id="164867" name="内容占位符 2"/>
          <p:cNvSpPr>
            <a:spLocks noGrp="1"/>
          </p:cNvSpPr>
          <p:nvPr>
            <p:ph idx="1"/>
          </p:nvPr>
        </p:nvSpPr>
        <p:spPr>
          <a:xfrm>
            <a:off x="1066800" y="1371600"/>
            <a:ext cx="7620000" cy="1343025"/>
          </a:xfrm>
        </p:spPr>
        <p:txBody>
          <a:bodyPr/>
          <a:lstStyle/>
          <a:p>
            <a:r>
              <a:rPr lang="en-US" altLang="zh-CN" smtClean="0">
                <a:ea typeface="宋体" pitchFamily="2" charset="-122"/>
              </a:rPr>
              <a:t>MPEG-7</a:t>
            </a:r>
            <a:r>
              <a:rPr lang="zh-CN" altLang="en-US" smtClean="0">
                <a:ea typeface="宋体" pitchFamily="2" charset="-122"/>
              </a:rPr>
              <a:t>的处理链包括三个部分：特征抽取、标准描述和检索工具。</a:t>
            </a:r>
          </a:p>
        </p:txBody>
      </p:sp>
      <p:sp>
        <p:nvSpPr>
          <p:cNvPr id="164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64869" name="Picture 6"/>
          <p:cNvPicPr>
            <a:picLocks noChangeAspect="1" noChangeArrowheads="1"/>
          </p:cNvPicPr>
          <p:nvPr/>
        </p:nvPicPr>
        <p:blipFill>
          <a:blip r:embed="rId2" cstate="print"/>
          <a:srcRect/>
          <a:stretch>
            <a:fillRect/>
          </a:stretch>
        </p:blipFill>
        <p:spPr bwMode="auto">
          <a:xfrm>
            <a:off x="1000125" y="2928938"/>
            <a:ext cx="6872288" cy="1806575"/>
          </a:xfrm>
          <a:prstGeom prst="rect">
            <a:avLst/>
          </a:prstGeom>
          <a:noFill/>
          <a:ln w="9525">
            <a:noFill/>
            <a:miter lim="800000"/>
            <a:headEnd/>
            <a:tailEnd/>
          </a:ln>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标题 1"/>
          <p:cNvSpPr>
            <a:spLocks noGrp="1"/>
          </p:cNvSpPr>
          <p:nvPr>
            <p:ph type="title"/>
          </p:nvPr>
        </p:nvSpPr>
        <p:spPr/>
        <p:txBody>
          <a:bodyPr/>
          <a:lstStyle/>
          <a:p>
            <a:r>
              <a:rPr lang="en-US" altLang="zh-CN" smtClean="0">
                <a:ea typeface="宋体" pitchFamily="2" charset="-122"/>
              </a:rPr>
              <a:t>MPEG-7</a:t>
            </a:r>
            <a:r>
              <a:rPr lang="zh-CN" altLang="en-US" smtClean="0">
                <a:ea typeface="宋体" pitchFamily="2" charset="-122"/>
              </a:rPr>
              <a:t>的应用领域</a:t>
            </a:r>
          </a:p>
        </p:txBody>
      </p:sp>
      <p:sp>
        <p:nvSpPr>
          <p:cNvPr id="165891" name="内容占位符 2"/>
          <p:cNvSpPr>
            <a:spLocks noGrp="1"/>
          </p:cNvSpPr>
          <p:nvPr>
            <p:ph idx="1"/>
          </p:nvPr>
        </p:nvSpPr>
        <p:spPr/>
        <p:txBody>
          <a:bodyPr/>
          <a:lstStyle/>
          <a:p>
            <a:r>
              <a:rPr lang="zh-CN" altLang="en-US" b="0" smtClean="0">
                <a:ea typeface="宋体" pitchFamily="2" charset="-122"/>
              </a:rPr>
              <a:t>数字图书馆（</a:t>
            </a:r>
            <a:r>
              <a:rPr lang="en-US" altLang="zh-CN" b="0" smtClean="0">
                <a:ea typeface="宋体" pitchFamily="2" charset="-122"/>
              </a:rPr>
              <a:t>Digital Library</a:t>
            </a:r>
            <a:r>
              <a:rPr lang="zh-CN" altLang="en-US" b="0" smtClean="0">
                <a:ea typeface="宋体" pitchFamily="2" charset="-122"/>
              </a:rPr>
              <a:t>），如图像目录、音乐词典等</a:t>
            </a:r>
            <a:endParaRPr lang="en-US" altLang="zh-CN" b="0" smtClean="0">
              <a:ea typeface="宋体" pitchFamily="2" charset="-122"/>
            </a:endParaRPr>
          </a:p>
          <a:p>
            <a:r>
              <a:rPr lang="zh-CN" altLang="en-US" b="0" smtClean="0">
                <a:ea typeface="宋体" pitchFamily="2" charset="-122"/>
              </a:rPr>
              <a:t>多媒体目录服务（</a:t>
            </a:r>
            <a:r>
              <a:rPr lang="en-US" altLang="zh-CN" b="0" smtClean="0">
                <a:ea typeface="宋体" pitchFamily="2" charset="-122"/>
              </a:rPr>
              <a:t>Multimedia Directory Services</a:t>
            </a:r>
            <a:r>
              <a:rPr lang="zh-CN" altLang="en-US" b="0" smtClean="0">
                <a:ea typeface="宋体" pitchFamily="2" charset="-122"/>
              </a:rPr>
              <a:t>）</a:t>
            </a:r>
            <a:endParaRPr lang="en-US" altLang="zh-CN" b="0" smtClean="0">
              <a:ea typeface="宋体" pitchFamily="2" charset="-122"/>
            </a:endParaRPr>
          </a:p>
          <a:p>
            <a:r>
              <a:rPr lang="zh-CN" altLang="en-US" b="0" smtClean="0">
                <a:ea typeface="宋体" pitchFamily="2" charset="-122"/>
              </a:rPr>
              <a:t>广播媒体的选择等</a:t>
            </a:r>
            <a:endParaRPr lang="en-US" altLang="zh-CN" b="0" smtClean="0">
              <a:ea typeface="宋体" pitchFamily="2" charset="-122"/>
            </a:endParaRPr>
          </a:p>
          <a:p>
            <a:r>
              <a:rPr lang="en-US" altLang="zh-CN" b="0" smtClean="0">
                <a:ea typeface="宋体" pitchFamily="2" charset="-122"/>
              </a:rPr>
              <a:t>MPEG-7</a:t>
            </a:r>
            <a:r>
              <a:rPr lang="zh-CN" altLang="en-US" b="0" smtClean="0">
                <a:ea typeface="宋体" pitchFamily="2" charset="-122"/>
              </a:rPr>
              <a:t>潜在应用领域还包括：教育、娱乐、新闻、旅游、医疗、购物等</a:t>
            </a:r>
            <a:endParaRPr lang="zh-CN" altLang="en-US" smtClean="0">
              <a:ea typeface="宋体" pitchFamily="2" charset="-122"/>
            </a:endParaRPr>
          </a:p>
        </p:txBody>
      </p:sp>
      <p:sp>
        <p:nvSpPr>
          <p:cNvPr id="1658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的目标</a:t>
            </a:r>
          </a:p>
        </p:txBody>
      </p:sp>
      <p:sp>
        <p:nvSpPr>
          <p:cNvPr id="166915" name="内容占位符 2"/>
          <p:cNvSpPr>
            <a:spLocks noGrp="1"/>
          </p:cNvSpPr>
          <p:nvPr>
            <p:ph idx="1"/>
          </p:nvPr>
        </p:nvSpPr>
        <p:spPr>
          <a:xfrm>
            <a:off x="785813" y="1143000"/>
            <a:ext cx="7900987" cy="4929188"/>
          </a:xfrm>
        </p:spPr>
        <p:txBody>
          <a:bodyPr/>
          <a:lstStyle/>
          <a:p>
            <a:r>
              <a:rPr lang="zh-CN" altLang="en-US" sz="2800" b="0" smtClean="0">
                <a:ea typeface="宋体" pitchFamily="2" charset="-122"/>
              </a:rPr>
              <a:t>一个支持通过异构网络和设备使用户透明而广泛地使用多媒体资源的标准，其目标是建立一个交互的多媒体框架。支持以下功能</a:t>
            </a:r>
            <a:endParaRPr lang="en-US" altLang="zh-CN" sz="2800" b="0" smtClean="0">
              <a:ea typeface="宋体" pitchFamily="2" charset="-122"/>
            </a:endParaRPr>
          </a:p>
          <a:p>
            <a:pPr lvl="1"/>
            <a:r>
              <a:rPr lang="zh-CN" altLang="en-US" sz="2400" smtClean="0">
                <a:latin typeface="Arial" pitchFamily="34" charset="0"/>
                <a:ea typeface="宋体" pitchFamily="2" charset="-122"/>
              </a:rPr>
              <a:t>通过网络和</a:t>
            </a:r>
            <a:r>
              <a:rPr lang="en-US" altLang="zh-CN" sz="2400" smtClean="0">
                <a:latin typeface="Arial" pitchFamily="34" charset="0"/>
                <a:ea typeface="宋体" pitchFamily="2" charset="-122"/>
              </a:rPr>
              <a:t>/</a:t>
            </a:r>
            <a:r>
              <a:rPr lang="zh-CN" altLang="en-US" sz="2400" smtClean="0">
                <a:latin typeface="Arial" pitchFamily="34" charset="0"/>
                <a:ea typeface="宋体" pitchFamily="2" charset="-122"/>
              </a:rPr>
              <a:t>或设备存取、使用并交互操作多媒体对象</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实现多种业务模型，包括在价值链中对版权和支付交易的自动管理</a:t>
            </a:r>
            <a:endParaRPr lang="en-US" altLang="zh-CN" sz="2400" smtClean="0">
              <a:latin typeface="Arial" pitchFamily="34" charset="0"/>
              <a:ea typeface="宋体" pitchFamily="2" charset="-122"/>
            </a:endParaRPr>
          </a:p>
          <a:p>
            <a:pPr lvl="1"/>
            <a:r>
              <a:rPr lang="zh-CN" altLang="en-US" sz="2400" smtClean="0">
                <a:latin typeface="Arial" pitchFamily="34" charset="0"/>
                <a:ea typeface="宋体" pitchFamily="2" charset="-122"/>
              </a:rPr>
              <a:t>对内容使用者隐私的尊重</a:t>
            </a:r>
            <a:endParaRPr lang="en-US" altLang="zh-CN" sz="2400" smtClean="0">
              <a:latin typeface="Arial" pitchFamily="34" charset="0"/>
              <a:ea typeface="宋体" pitchFamily="2" charset="-122"/>
            </a:endParaRPr>
          </a:p>
          <a:p>
            <a:r>
              <a:rPr lang="en-US" altLang="zh-CN" sz="2800" b="0" smtClean="0">
                <a:ea typeface="宋体" pitchFamily="2" charset="-122"/>
              </a:rPr>
              <a:t>MPEG-21</a:t>
            </a:r>
            <a:r>
              <a:rPr lang="zh-CN" altLang="en-US" sz="2800" b="0" smtClean="0">
                <a:ea typeface="宋体" pitchFamily="2" charset="-122"/>
              </a:rPr>
              <a:t>技术报告向人们描绘了一幅未来的多媒体环境场景，这个环境能够支持各种不同的应用领域，不同用户可以使用和传送所有类型的数字内容</a:t>
            </a:r>
          </a:p>
        </p:txBody>
      </p:sp>
      <p:sp>
        <p:nvSpPr>
          <p:cNvPr id="1669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1</a:t>
            </a:r>
            <a:r>
              <a:rPr lang="zh-CN" altLang="en-US" smtClean="0">
                <a:ea typeface="宋体" pitchFamily="2" charset="-122"/>
              </a:rPr>
              <a:t>）</a:t>
            </a:r>
          </a:p>
        </p:txBody>
      </p:sp>
      <p:sp>
        <p:nvSpPr>
          <p:cNvPr id="167939" name="内容占位符 2"/>
          <p:cNvSpPr>
            <a:spLocks noGrp="1"/>
          </p:cNvSpPr>
          <p:nvPr>
            <p:ph idx="1"/>
          </p:nvPr>
        </p:nvSpPr>
        <p:spPr>
          <a:xfrm>
            <a:off x="714375" y="1143000"/>
            <a:ext cx="7972425" cy="4929188"/>
          </a:xfrm>
        </p:spPr>
        <p:txBody>
          <a:bodyPr/>
          <a:lstStyle/>
          <a:p>
            <a:pPr>
              <a:buFont typeface="Wingdings" pitchFamily="2" charset="2"/>
              <a:buNone/>
            </a:pPr>
            <a:r>
              <a:rPr lang="en-US" altLang="zh-CN" sz="2800" b="0" smtClean="0">
                <a:ea typeface="宋体" pitchFamily="2" charset="-122"/>
              </a:rPr>
              <a:t>MPEG-21</a:t>
            </a:r>
            <a:r>
              <a:rPr lang="zh-CN" altLang="en-US" sz="2800" b="0" smtClean="0">
                <a:ea typeface="宋体" pitchFamily="2" charset="-122"/>
              </a:rPr>
              <a:t>多媒体框架是一个结构化的框架，从结构上可分成</a:t>
            </a:r>
            <a:r>
              <a:rPr lang="en-US" altLang="zh-CN" sz="2800" b="0" smtClean="0">
                <a:ea typeface="宋体" pitchFamily="2" charset="-122"/>
              </a:rPr>
              <a:t>7</a:t>
            </a:r>
            <a:r>
              <a:rPr lang="zh-CN" altLang="en-US" sz="2800" b="0" smtClean="0">
                <a:ea typeface="宋体" pitchFamily="2" charset="-122"/>
              </a:rPr>
              <a:t>大要素</a:t>
            </a:r>
            <a:endParaRPr lang="en-US" altLang="zh-CN" sz="2800" b="0" smtClean="0">
              <a:ea typeface="宋体" pitchFamily="2" charset="-122"/>
            </a:endParaRPr>
          </a:p>
          <a:p>
            <a:r>
              <a:rPr lang="en-US" altLang="zh-CN" sz="2800" b="0" smtClean="0">
                <a:ea typeface="宋体" pitchFamily="2" charset="-122"/>
              </a:rPr>
              <a:t>1</a:t>
            </a:r>
            <a:r>
              <a:rPr lang="zh-CN" altLang="en-US" sz="2800" b="0" smtClean="0">
                <a:ea typeface="宋体" pitchFamily="2" charset="-122"/>
              </a:rPr>
              <a:t>）数字项声明，即一种对数字项进行声明的统一而灵活的提取和可交互方案。</a:t>
            </a:r>
          </a:p>
          <a:p>
            <a:r>
              <a:rPr lang="en-US" altLang="zh-CN" sz="2800" b="0" smtClean="0">
                <a:ea typeface="宋体" pitchFamily="2" charset="-122"/>
              </a:rPr>
              <a:t>2</a:t>
            </a:r>
            <a:r>
              <a:rPr lang="zh-CN" altLang="en-US" sz="2800" b="0" smtClean="0">
                <a:ea typeface="宋体" pitchFamily="2" charset="-122"/>
              </a:rPr>
              <a:t>）内容展现手法，它是不同媒体的数据展现方式，如音频、视频的播放。</a:t>
            </a:r>
          </a:p>
          <a:p>
            <a:r>
              <a:rPr lang="en-US" altLang="zh-CN" sz="2800" b="0" smtClean="0">
                <a:ea typeface="宋体" pitchFamily="2" charset="-122"/>
              </a:rPr>
              <a:t>3</a:t>
            </a:r>
            <a:r>
              <a:rPr lang="zh-CN" altLang="en-US" sz="2800" b="0" smtClean="0">
                <a:ea typeface="宋体" pitchFamily="2" charset="-122"/>
              </a:rPr>
              <a:t>）数字项的标记和描述，这是对不同自然属性、类型和粒度的数字项进行统一标记和描述的结构。</a:t>
            </a:r>
          </a:p>
          <a:p>
            <a:endParaRPr lang="zh-CN" altLang="en-US" sz="2800" smtClean="0">
              <a:ea typeface="宋体" pitchFamily="2" charset="-122"/>
            </a:endParaRPr>
          </a:p>
        </p:txBody>
      </p:sp>
      <p:sp>
        <p:nvSpPr>
          <p:cNvPr id="167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的主要内容（</a:t>
            </a:r>
            <a:r>
              <a:rPr lang="en-US" altLang="zh-CN" smtClean="0">
                <a:ea typeface="宋体" pitchFamily="2" charset="-122"/>
              </a:rPr>
              <a:t>2</a:t>
            </a:r>
            <a:r>
              <a:rPr lang="zh-CN" altLang="en-US" smtClean="0">
                <a:ea typeface="宋体" pitchFamily="2" charset="-122"/>
              </a:rPr>
              <a:t>）</a:t>
            </a:r>
          </a:p>
        </p:txBody>
      </p:sp>
      <p:sp>
        <p:nvSpPr>
          <p:cNvPr id="168963" name="内容占位符 2"/>
          <p:cNvSpPr>
            <a:spLocks noGrp="1"/>
          </p:cNvSpPr>
          <p:nvPr>
            <p:ph idx="1"/>
          </p:nvPr>
        </p:nvSpPr>
        <p:spPr/>
        <p:txBody>
          <a:bodyPr/>
          <a:lstStyle/>
          <a:p>
            <a:r>
              <a:rPr lang="en-US" altLang="zh-CN" sz="2800" b="0" smtClean="0">
                <a:ea typeface="宋体" pitchFamily="2" charset="-122"/>
              </a:rPr>
              <a:t>4</a:t>
            </a:r>
            <a:r>
              <a:rPr lang="zh-CN" altLang="en-US" sz="2800" b="0" smtClean="0">
                <a:ea typeface="宋体" pitchFamily="2" charset="-122"/>
              </a:rPr>
              <a:t>）内容的管理和使用，它为以下过程提供接口和协议：经内容传输和消费价值链创建、制作、存储、传送和使用的内容。</a:t>
            </a:r>
          </a:p>
          <a:p>
            <a:r>
              <a:rPr lang="en-US" altLang="zh-CN" sz="2800" b="0" smtClean="0">
                <a:ea typeface="宋体" pitchFamily="2" charset="-122"/>
              </a:rPr>
              <a:t>5</a:t>
            </a:r>
            <a:r>
              <a:rPr lang="zh-CN" altLang="en-US" sz="2800" b="0" smtClean="0">
                <a:ea typeface="宋体" pitchFamily="2" charset="-122"/>
              </a:rPr>
              <a:t>）知识产权的管理和保护，是内容在网络和设备上持久稳固的、可信的被管理和保护的方法。</a:t>
            </a:r>
          </a:p>
          <a:p>
            <a:r>
              <a:rPr lang="en-US" altLang="zh-CN" sz="2800" b="0" smtClean="0">
                <a:ea typeface="宋体" pitchFamily="2" charset="-122"/>
              </a:rPr>
              <a:t>6</a:t>
            </a:r>
            <a:r>
              <a:rPr lang="zh-CN" altLang="en-US" sz="2800" b="0" smtClean="0">
                <a:ea typeface="宋体" pitchFamily="2" charset="-122"/>
              </a:rPr>
              <a:t>）终端和网络，它们提供可交互和透明的通过网络和终端设备存取内容的能力。</a:t>
            </a:r>
          </a:p>
          <a:p>
            <a:r>
              <a:rPr lang="en-US" altLang="zh-CN" sz="2800" b="0" smtClean="0">
                <a:ea typeface="宋体" pitchFamily="2" charset="-122"/>
              </a:rPr>
              <a:t>7</a:t>
            </a:r>
            <a:r>
              <a:rPr lang="zh-CN" altLang="en-US" sz="2800" b="0" smtClean="0">
                <a:ea typeface="宋体" pitchFamily="2" charset="-122"/>
              </a:rPr>
              <a:t>）事件报告，它可以使用户准确了解在框架中发生的事件的可表征性能的语法和接口。</a:t>
            </a:r>
            <a:endParaRPr lang="zh-CN" altLang="en-US" sz="2800" smtClean="0">
              <a:ea typeface="宋体" pitchFamily="2" charset="-122"/>
            </a:endParaRPr>
          </a:p>
        </p:txBody>
      </p:sp>
      <p:sp>
        <p:nvSpPr>
          <p:cNvPr id="168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标题 1"/>
          <p:cNvSpPr>
            <a:spLocks noGrp="1"/>
          </p:cNvSpPr>
          <p:nvPr>
            <p:ph type="title"/>
          </p:nvPr>
        </p:nvSpPr>
        <p:spPr/>
        <p:txBody>
          <a:bodyPr/>
          <a:lstStyle/>
          <a:p>
            <a:r>
              <a:rPr lang="en-US" altLang="zh-CN" smtClean="0">
                <a:ea typeface="宋体" pitchFamily="2" charset="-122"/>
              </a:rPr>
              <a:t>MPEG-21</a:t>
            </a:r>
            <a:r>
              <a:rPr lang="zh-CN" altLang="en-US" smtClean="0">
                <a:ea typeface="宋体" pitchFamily="2" charset="-122"/>
              </a:rPr>
              <a:t>的用户需求</a:t>
            </a:r>
          </a:p>
        </p:txBody>
      </p:sp>
      <p:sp>
        <p:nvSpPr>
          <p:cNvPr id="169987" name="内容占位符 2"/>
          <p:cNvSpPr>
            <a:spLocks noGrp="1"/>
          </p:cNvSpPr>
          <p:nvPr>
            <p:ph idx="1"/>
          </p:nvPr>
        </p:nvSpPr>
        <p:spPr>
          <a:xfrm>
            <a:off x="785813" y="928688"/>
            <a:ext cx="8072437" cy="4700587"/>
          </a:xfrm>
        </p:spPr>
        <p:txBody>
          <a:bodyPr/>
          <a:lstStyle/>
          <a:p>
            <a:r>
              <a:rPr lang="en-US" altLang="zh-CN" b="0" smtClean="0">
                <a:ea typeface="宋体" pitchFamily="2" charset="-122"/>
              </a:rPr>
              <a:t>MPEG-21</a:t>
            </a:r>
            <a:r>
              <a:rPr lang="zh-CN" altLang="en-US" b="0" smtClean="0">
                <a:ea typeface="宋体" pitchFamily="2" charset="-122"/>
              </a:rPr>
              <a:t>应用发展所需的新标准</a:t>
            </a:r>
            <a:endParaRPr lang="en-US" altLang="zh-CN" b="0" smtClean="0">
              <a:ea typeface="宋体" pitchFamily="2" charset="-122"/>
            </a:endParaRPr>
          </a:p>
          <a:p>
            <a:r>
              <a:rPr lang="zh-CN" altLang="en-US" b="0" smtClean="0">
                <a:ea typeface="宋体" pitchFamily="2" charset="-122"/>
              </a:rPr>
              <a:t>为现有其他或者将来的标准和服务提供标准接口</a:t>
            </a:r>
            <a:endParaRPr lang="en-US" altLang="zh-CN" b="0" smtClean="0">
              <a:ea typeface="宋体" pitchFamily="2" charset="-122"/>
            </a:endParaRPr>
          </a:p>
          <a:p>
            <a:pPr lvl="1"/>
            <a:r>
              <a:rPr lang="zh-CN" altLang="en-US" smtClean="0">
                <a:latin typeface="Arial" pitchFamily="34" charset="0"/>
                <a:ea typeface="宋体" pitchFamily="2" charset="-122"/>
              </a:rPr>
              <a:t>如：将为</a:t>
            </a:r>
            <a:r>
              <a:rPr lang="en-US" altLang="zh-CN" smtClean="0">
                <a:latin typeface="Arial" pitchFamily="34" charset="0"/>
                <a:ea typeface="宋体" pitchFamily="2" charset="-122"/>
              </a:rPr>
              <a:t>XML</a:t>
            </a:r>
            <a:r>
              <a:rPr lang="zh-CN" altLang="en-US" smtClean="0">
                <a:latin typeface="Arial" pitchFamily="34" charset="0"/>
                <a:ea typeface="宋体" pitchFamily="2" charset="-122"/>
              </a:rPr>
              <a:t>、</a:t>
            </a:r>
            <a:r>
              <a:rPr lang="en-US" altLang="zh-CN" smtClean="0">
                <a:latin typeface="Arial" pitchFamily="34" charset="0"/>
                <a:ea typeface="宋体" pitchFamily="2" charset="-122"/>
              </a:rPr>
              <a:t>MPEG-2</a:t>
            </a:r>
            <a:r>
              <a:rPr lang="zh-CN" altLang="en-US" smtClean="0">
                <a:latin typeface="Arial" pitchFamily="34" charset="0"/>
                <a:ea typeface="宋体" pitchFamily="2" charset="-122"/>
              </a:rPr>
              <a:t>、</a:t>
            </a:r>
            <a:r>
              <a:rPr lang="en-US" altLang="zh-CN" smtClean="0">
                <a:latin typeface="Arial" pitchFamily="34" charset="0"/>
                <a:ea typeface="宋体" pitchFamily="2" charset="-122"/>
              </a:rPr>
              <a:t>TCP/IP</a:t>
            </a:r>
            <a:r>
              <a:rPr lang="zh-CN" altLang="en-US" smtClean="0">
                <a:latin typeface="Arial" pitchFamily="34" charset="0"/>
                <a:ea typeface="宋体" pitchFamily="2" charset="-122"/>
              </a:rPr>
              <a:t>等标准提供应用于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框架中的标准接口，为未来标准和服务的发展提供应用于</a:t>
            </a:r>
            <a:r>
              <a:rPr lang="en-US" altLang="zh-CN" smtClean="0">
                <a:latin typeface="Arial" pitchFamily="34" charset="0"/>
                <a:ea typeface="宋体" pitchFamily="2" charset="-122"/>
              </a:rPr>
              <a:t>MPEG-21</a:t>
            </a:r>
            <a:r>
              <a:rPr lang="zh-CN" altLang="en-US" smtClean="0">
                <a:latin typeface="Arial" pitchFamily="34" charset="0"/>
                <a:ea typeface="宋体" pitchFamily="2" charset="-122"/>
              </a:rPr>
              <a:t>框架中的扩展接口。最终，</a:t>
            </a:r>
            <a:r>
              <a:rPr lang="en-US" altLang="zh-CN" smtClean="0">
                <a:latin typeface="Arial" pitchFamily="34" charset="0"/>
                <a:ea typeface="宋体" pitchFamily="2" charset="-122"/>
              </a:rPr>
              <a:t>MPEG</a:t>
            </a:r>
            <a:r>
              <a:rPr lang="zh-CN" altLang="en-US" smtClean="0">
                <a:latin typeface="Arial" pitchFamily="34" charset="0"/>
                <a:ea typeface="宋体" pitchFamily="2" charset="-122"/>
              </a:rPr>
              <a:t>将在制定标准的同时实现统一的多媒体框架</a:t>
            </a:r>
            <a:endParaRPr lang="en-US" altLang="zh-CN" smtClean="0">
              <a:latin typeface="Arial" pitchFamily="34" charset="0"/>
              <a:ea typeface="宋体" pitchFamily="2" charset="-122"/>
            </a:endParaRPr>
          </a:p>
          <a:p>
            <a:r>
              <a:rPr lang="en-US" altLang="zh-CN" smtClean="0">
                <a:ea typeface="宋体" pitchFamily="2" charset="-122"/>
              </a:rPr>
              <a:t>MPEG-21</a:t>
            </a:r>
            <a:r>
              <a:rPr lang="zh-CN" altLang="en-US" smtClean="0">
                <a:ea typeface="宋体" pitchFamily="2" charset="-122"/>
              </a:rPr>
              <a:t>的应用领域</a:t>
            </a:r>
            <a:endParaRPr lang="en-US" altLang="zh-CN" smtClean="0">
              <a:ea typeface="宋体" pitchFamily="2" charset="-122"/>
            </a:endParaRPr>
          </a:p>
          <a:p>
            <a:pPr lvl="1"/>
            <a:r>
              <a:rPr lang="zh-CN" altLang="en-US" smtClean="0">
                <a:latin typeface="Arial" pitchFamily="34" charset="0"/>
                <a:ea typeface="宋体" pitchFamily="2" charset="-122"/>
              </a:rPr>
              <a:t>为多媒体信息的用户提供透明而有效的电子交易和使用环境</a:t>
            </a:r>
          </a:p>
        </p:txBody>
      </p:sp>
      <p:sp>
        <p:nvSpPr>
          <p:cNvPr id="169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标准</a:t>
            </a:r>
          </a:p>
        </p:txBody>
      </p:sp>
      <p:sp>
        <p:nvSpPr>
          <p:cNvPr id="171011" name="内容占位符 2"/>
          <p:cNvSpPr>
            <a:spLocks noGrp="1"/>
          </p:cNvSpPr>
          <p:nvPr>
            <p:ph idx="1"/>
          </p:nvPr>
        </p:nvSpPr>
        <p:spPr>
          <a:xfrm>
            <a:off x="1066800" y="1214438"/>
            <a:ext cx="7620000" cy="4857750"/>
          </a:xfrm>
        </p:spPr>
        <p:txBody>
          <a:bodyPr/>
          <a:lstStyle/>
          <a:p>
            <a:r>
              <a:rPr lang="zh-CN" altLang="en-US" sz="2800" dirty="0" smtClean="0">
                <a:ea typeface="宋体" pitchFamily="2" charset="-122"/>
              </a:rPr>
              <a:t>适用于</a:t>
            </a:r>
            <a:r>
              <a:rPr lang="en-US" altLang="zh-CN" sz="2800" dirty="0" smtClean="0">
                <a:ea typeface="宋体" pitchFamily="2" charset="-122"/>
              </a:rPr>
              <a:t>ISDN</a:t>
            </a:r>
            <a:r>
              <a:rPr lang="zh-CN" altLang="en-US" sz="2800" dirty="0" smtClean="0">
                <a:ea typeface="宋体" pitchFamily="2" charset="-122"/>
              </a:rPr>
              <a:t>传输</a:t>
            </a:r>
            <a:endParaRPr lang="en-US" altLang="zh-CN" sz="2800" dirty="0" smtClean="0">
              <a:ea typeface="宋体" pitchFamily="2" charset="-122"/>
            </a:endParaRPr>
          </a:p>
          <a:p>
            <a:r>
              <a:rPr lang="zh-CN" altLang="en-US" sz="2800" dirty="0" smtClean="0">
                <a:ea typeface="宋体" pitchFamily="2" charset="-122"/>
              </a:rPr>
              <a:t>用于支持电视电话和电视会议</a:t>
            </a:r>
            <a:endParaRPr lang="en-US" altLang="zh-CN" sz="2800" dirty="0" smtClean="0">
              <a:ea typeface="宋体" pitchFamily="2" charset="-122"/>
            </a:endParaRPr>
          </a:p>
          <a:p>
            <a:r>
              <a:rPr lang="zh-CN" altLang="en-US" sz="2800" dirty="0" smtClean="0">
                <a:ea typeface="宋体" pitchFamily="2" charset="-122"/>
              </a:rPr>
              <a:t>国际电话电报咨询委员会</a:t>
            </a:r>
            <a:r>
              <a:rPr lang="en-US" altLang="zh-CN" sz="2800" dirty="0" smtClean="0">
                <a:ea typeface="宋体" pitchFamily="2" charset="-122"/>
              </a:rPr>
              <a:t>CCITT</a:t>
            </a:r>
            <a:r>
              <a:rPr lang="zh-CN" altLang="en-US" sz="2800" dirty="0" smtClean="0">
                <a:ea typeface="宋体" pitchFamily="2" charset="-122"/>
              </a:rPr>
              <a:t>于</a:t>
            </a:r>
            <a:r>
              <a:rPr lang="en-US" altLang="zh-CN" sz="2800" dirty="0" smtClean="0">
                <a:ea typeface="宋体" pitchFamily="2" charset="-122"/>
              </a:rPr>
              <a:t>1990</a:t>
            </a:r>
            <a:r>
              <a:rPr lang="zh-CN" altLang="en-US" sz="2800" dirty="0" smtClean="0">
                <a:ea typeface="宋体" pitchFamily="2" charset="-122"/>
              </a:rPr>
              <a:t>年</a:t>
            </a:r>
            <a:r>
              <a:rPr lang="en-US" altLang="zh-CN" sz="2800" dirty="0" smtClean="0">
                <a:ea typeface="宋体" pitchFamily="2" charset="-122"/>
              </a:rPr>
              <a:t>12</a:t>
            </a:r>
            <a:r>
              <a:rPr lang="zh-CN" altLang="en-US" sz="2800" dirty="0" smtClean="0">
                <a:ea typeface="宋体" pitchFamily="2" charset="-122"/>
              </a:rPr>
              <a:t>月正式颁布</a:t>
            </a:r>
            <a:endParaRPr lang="en-US" altLang="zh-CN" sz="2800" dirty="0" smtClean="0">
              <a:ea typeface="宋体" pitchFamily="2" charset="-122"/>
            </a:endParaRPr>
          </a:p>
          <a:p>
            <a:r>
              <a:rPr lang="zh-CN" altLang="en-US" sz="2800" dirty="0" smtClean="0">
                <a:ea typeface="宋体" pitchFamily="2" charset="-122"/>
              </a:rPr>
              <a:t>对实时性有要求，延时时间要少于</a:t>
            </a:r>
            <a:r>
              <a:rPr lang="en-US" altLang="zh-CN" sz="2800" dirty="0" smtClean="0">
                <a:ea typeface="宋体" pitchFamily="2" charset="-122"/>
              </a:rPr>
              <a:t>150us</a:t>
            </a:r>
          </a:p>
          <a:p>
            <a:r>
              <a:rPr lang="zh-CN" altLang="en-US" sz="2800" dirty="0" smtClean="0">
                <a:ea typeface="宋体" pitchFamily="2" charset="-122"/>
              </a:rPr>
              <a:t>编码视频信号的传输速率</a:t>
            </a:r>
            <a:r>
              <a:rPr lang="en-US" altLang="zh-CN" sz="2800" dirty="0" smtClean="0">
                <a:ea typeface="宋体" pitchFamily="2" charset="-122"/>
              </a:rPr>
              <a:t>p ×64kbps</a:t>
            </a:r>
            <a:r>
              <a:rPr lang="zh-CN" altLang="en-US" sz="2800" dirty="0" smtClean="0">
                <a:ea typeface="宋体" pitchFamily="2" charset="-122"/>
              </a:rPr>
              <a:t>， </a:t>
            </a:r>
            <a:r>
              <a:rPr lang="en-US" altLang="zh-CN" sz="2800" dirty="0" smtClean="0">
                <a:ea typeface="宋体" pitchFamily="2" charset="-122"/>
              </a:rPr>
              <a:t>p=1 </a:t>
            </a:r>
            <a:r>
              <a:rPr lang="zh-CN" altLang="en-US" sz="2800" dirty="0" smtClean="0">
                <a:ea typeface="宋体" pitchFamily="2" charset="-122"/>
              </a:rPr>
              <a:t>～</a:t>
            </a:r>
            <a:r>
              <a:rPr lang="en-US" altLang="zh-CN" sz="2800" dirty="0" smtClean="0">
                <a:ea typeface="宋体" pitchFamily="2" charset="-122"/>
              </a:rPr>
              <a:t>30</a:t>
            </a:r>
            <a:r>
              <a:rPr lang="zh-CN" altLang="en-US" sz="2800" dirty="0" smtClean="0">
                <a:ea typeface="宋体" pitchFamily="2" charset="-122"/>
              </a:rPr>
              <a:t>，即</a:t>
            </a:r>
            <a:r>
              <a:rPr lang="en-US" altLang="zh-CN" sz="2800" dirty="0" smtClean="0">
                <a:ea typeface="宋体" pitchFamily="2" charset="-122"/>
              </a:rPr>
              <a:t>64kbps</a:t>
            </a:r>
            <a:r>
              <a:rPr lang="zh-CN" altLang="en-US" sz="2800" dirty="0" smtClean="0">
                <a:ea typeface="宋体" pitchFamily="2" charset="-122"/>
              </a:rPr>
              <a:t>到</a:t>
            </a:r>
            <a:r>
              <a:rPr lang="en-US" altLang="zh-CN" sz="2800" dirty="0" smtClean="0">
                <a:ea typeface="宋体" pitchFamily="2" charset="-122"/>
              </a:rPr>
              <a:t>1.92Mbps</a:t>
            </a:r>
          </a:p>
          <a:p>
            <a:r>
              <a:rPr lang="en-US" altLang="zh-CN" sz="2800" dirty="0" smtClean="0">
                <a:ea typeface="宋体" pitchFamily="2" charset="-122"/>
              </a:rPr>
              <a:t>12 </a:t>
            </a:r>
            <a:r>
              <a:rPr lang="zh-CN" altLang="en-US" sz="2800" dirty="0" smtClean="0">
                <a:ea typeface="宋体" pitchFamily="2" charset="-122"/>
              </a:rPr>
              <a:t>～</a:t>
            </a:r>
            <a:r>
              <a:rPr lang="en-US" altLang="zh-CN" sz="2800" dirty="0" smtClean="0">
                <a:ea typeface="宋体" pitchFamily="2" charset="-122"/>
              </a:rPr>
              <a:t>15</a:t>
            </a:r>
            <a:r>
              <a:rPr lang="zh-CN" altLang="en-US" sz="2800" dirty="0" smtClean="0">
                <a:ea typeface="宋体" pitchFamily="2" charset="-122"/>
              </a:rPr>
              <a:t>帧为一组，</a:t>
            </a:r>
            <a:r>
              <a:rPr lang="en-US" altLang="zh-CN" sz="2800" dirty="0" smtClean="0">
                <a:ea typeface="宋体" pitchFamily="2" charset="-122"/>
              </a:rPr>
              <a:t>3 </a:t>
            </a:r>
            <a:r>
              <a:rPr lang="zh-CN" altLang="en-US" sz="2800" dirty="0" smtClean="0">
                <a:ea typeface="宋体" pitchFamily="2" charset="-122"/>
              </a:rPr>
              <a:t>～</a:t>
            </a:r>
            <a:r>
              <a:rPr lang="en-US" altLang="zh-CN" sz="2800" dirty="0" smtClean="0">
                <a:ea typeface="宋体" pitchFamily="2" charset="-122"/>
              </a:rPr>
              <a:t>4</a:t>
            </a:r>
            <a:r>
              <a:rPr lang="zh-CN" altLang="en-US" sz="2800" dirty="0" smtClean="0">
                <a:ea typeface="宋体" pitchFamily="2" charset="-122"/>
              </a:rPr>
              <a:t>帧定义一个</a:t>
            </a:r>
            <a:r>
              <a:rPr lang="en-US" altLang="zh-CN" sz="2800" dirty="0" smtClean="0">
                <a:ea typeface="宋体" pitchFamily="2" charset="-122"/>
              </a:rPr>
              <a:t>P</a:t>
            </a:r>
            <a:r>
              <a:rPr lang="zh-CN" altLang="en-US" sz="2800" dirty="0" smtClean="0">
                <a:ea typeface="宋体" pitchFamily="2" charset="-122"/>
              </a:rPr>
              <a:t>帧</a:t>
            </a:r>
            <a:endParaRPr lang="en-US" altLang="zh-CN" sz="2800" dirty="0" smtClean="0">
              <a:ea typeface="宋体" pitchFamily="2" charset="-122"/>
            </a:endParaRPr>
          </a:p>
          <a:p>
            <a:r>
              <a:rPr lang="zh-CN" altLang="en-US" sz="2800" dirty="0" smtClean="0">
                <a:ea typeface="宋体" pitchFamily="2" charset="-122"/>
              </a:rPr>
              <a:t>支持</a:t>
            </a:r>
            <a:r>
              <a:rPr lang="en-US" altLang="zh-CN" sz="2800" dirty="0" smtClean="0">
                <a:ea typeface="宋体" pitchFamily="2" charset="-122"/>
              </a:rPr>
              <a:t>CIF</a:t>
            </a:r>
            <a:r>
              <a:rPr lang="zh-CN" altLang="en-US" sz="2800" dirty="0" smtClean="0">
                <a:ea typeface="宋体" pitchFamily="2" charset="-122"/>
              </a:rPr>
              <a:t>，</a:t>
            </a:r>
            <a:r>
              <a:rPr lang="en-US" altLang="zh-CN" sz="2800" dirty="0" smtClean="0">
                <a:ea typeface="宋体" pitchFamily="2" charset="-122"/>
              </a:rPr>
              <a:t>QCIF</a:t>
            </a:r>
            <a:r>
              <a:rPr lang="zh-CN" altLang="en-US" sz="2800" dirty="0" smtClean="0">
                <a:ea typeface="宋体" pitchFamily="2" charset="-122"/>
              </a:rPr>
              <a:t>两种图像格式</a:t>
            </a:r>
            <a:endParaRPr lang="en-US" altLang="zh-CN" sz="2800" dirty="0" smtClean="0">
              <a:ea typeface="宋体" pitchFamily="2" charset="-122"/>
            </a:endParaRPr>
          </a:p>
          <a:p>
            <a:r>
              <a:rPr lang="zh-CN" altLang="en-US" sz="2800" dirty="0" smtClean="0">
                <a:ea typeface="宋体" pitchFamily="2" charset="-122"/>
              </a:rPr>
              <a:t>与</a:t>
            </a:r>
            <a:r>
              <a:rPr lang="en-US" altLang="zh-CN" sz="2800" dirty="0" smtClean="0">
                <a:ea typeface="宋体" pitchFamily="2" charset="-122"/>
              </a:rPr>
              <a:t>MPEG-1</a:t>
            </a:r>
            <a:r>
              <a:rPr lang="zh-CN" altLang="en-US" sz="2800" dirty="0" smtClean="0">
                <a:ea typeface="宋体" pitchFamily="2" charset="-122"/>
              </a:rPr>
              <a:t>类似，自适应量化编码</a:t>
            </a:r>
          </a:p>
        </p:txBody>
      </p:sp>
      <p:sp>
        <p:nvSpPr>
          <p:cNvPr id="171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标题 1"/>
          <p:cNvSpPr>
            <a:spLocks noGrp="1"/>
          </p:cNvSpPr>
          <p:nvPr>
            <p:ph type="title"/>
          </p:nvPr>
        </p:nvSpPr>
        <p:spPr>
          <a:xfrm>
            <a:off x="1295400" y="457200"/>
            <a:ext cx="7134225" cy="900113"/>
          </a:xfrm>
        </p:spPr>
        <p:txBody>
          <a:bodyPr/>
          <a:lstStyle/>
          <a:p>
            <a:r>
              <a:rPr lang="en-US" altLang="zh-CN" smtClean="0">
                <a:ea typeface="宋体" pitchFamily="2" charset="-122"/>
              </a:rPr>
              <a:t>MPEG-1</a:t>
            </a:r>
            <a:r>
              <a:rPr lang="zh-CN" altLang="en-US" smtClean="0">
                <a:ea typeface="宋体" pitchFamily="2" charset="-122"/>
              </a:rPr>
              <a:t>与</a:t>
            </a:r>
            <a:r>
              <a:rPr lang="en-US" altLang="zh-CN" smtClean="0">
                <a:ea typeface="宋体" pitchFamily="2" charset="-122"/>
              </a:rPr>
              <a:t>H.261</a:t>
            </a:r>
            <a:r>
              <a:rPr lang="zh-CN" altLang="en-US" smtClean="0">
                <a:ea typeface="宋体" pitchFamily="2" charset="-122"/>
              </a:rPr>
              <a:t>标准视频图像输入格式参数比较</a:t>
            </a:r>
          </a:p>
        </p:txBody>
      </p:sp>
      <p:sp>
        <p:nvSpPr>
          <p:cNvPr id="1720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642938" y="2046989"/>
          <a:ext cx="7643862" cy="2246107"/>
        </p:xfrm>
        <a:graphic>
          <a:graphicData uri="http://schemas.openxmlformats.org/drawingml/2006/table">
            <a:tbl>
              <a:tblPr firstRow="1" bandRow="1">
                <a:tableStyleId>{5C22544A-7EE6-4342-B048-85BDC9FD1C3A}</a:tableStyleId>
              </a:tblPr>
              <a:tblGrid>
                <a:gridCol w="1143006"/>
                <a:gridCol w="571504"/>
                <a:gridCol w="1785950"/>
                <a:gridCol w="1595448"/>
                <a:gridCol w="1273977"/>
                <a:gridCol w="1273977"/>
              </a:tblGrid>
              <a:tr h="413560">
                <a:tc gridSpan="2">
                  <a:txBody>
                    <a:bodyPr/>
                    <a:lstStyle/>
                    <a:p>
                      <a:pPr algn="ctr"/>
                      <a:r>
                        <a:rPr lang="zh-CN" altLang="en-US" dirty="0" smtClean="0"/>
                        <a:t>标准名称</a:t>
                      </a:r>
                      <a:endParaRPr lang="zh-CN" altLang="en-US" dirty="0"/>
                    </a:p>
                  </a:txBody>
                  <a:tcPr/>
                </a:tc>
                <a:tc hMerge="1">
                  <a:txBody>
                    <a:bodyPr/>
                    <a:lstStyle/>
                    <a:p>
                      <a:endParaRPr lang="zh-CN" altLang="en-US" dirty="0"/>
                    </a:p>
                  </a:txBody>
                  <a:tcPr/>
                </a:tc>
                <a:tc gridSpan="2">
                  <a:txBody>
                    <a:bodyPr/>
                    <a:lstStyle/>
                    <a:p>
                      <a:pPr algn="ctr"/>
                      <a:r>
                        <a:rPr lang="en-US" altLang="zh-CN" dirty="0" smtClean="0"/>
                        <a:t>MPEG-1</a:t>
                      </a:r>
                      <a:endParaRPr lang="zh-CN" altLang="en-US" dirty="0"/>
                    </a:p>
                  </a:txBody>
                  <a:tcPr/>
                </a:tc>
                <a:tc hMerge="1">
                  <a:txBody>
                    <a:bodyPr/>
                    <a:lstStyle/>
                    <a:p>
                      <a:endParaRPr lang="zh-CN" altLang="en-US" dirty="0"/>
                    </a:p>
                  </a:txBody>
                  <a:tcPr/>
                </a:tc>
                <a:tc gridSpan="2">
                  <a:txBody>
                    <a:bodyPr/>
                    <a:lstStyle/>
                    <a:p>
                      <a:pPr algn="ctr"/>
                      <a:r>
                        <a:rPr lang="en-US" altLang="zh-CN" dirty="0" smtClean="0"/>
                        <a:t>H.261</a:t>
                      </a:r>
                      <a:endParaRPr lang="zh-CN" altLang="en-US" dirty="0"/>
                    </a:p>
                  </a:txBody>
                  <a:tcPr/>
                </a:tc>
                <a:tc hMerge="1">
                  <a:txBody>
                    <a:bodyPr/>
                    <a:lstStyle/>
                    <a:p>
                      <a:endParaRPr lang="zh-CN" altLang="en-US" dirty="0"/>
                    </a:p>
                  </a:txBody>
                  <a:tcPr/>
                </a:tc>
              </a:tr>
              <a:tr h="351667">
                <a:tc gridSpan="2">
                  <a:txBody>
                    <a:bodyPr/>
                    <a:lstStyle/>
                    <a:p>
                      <a:pPr algn="ctr"/>
                      <a:r>
                        <a:rPr lang="zh-CN" altLang="en-US" dirty="0" smtClean="0"/>
                        <a:t>图像输入格式</a:t>
                      </a:r>
                      <a:endParaRPr lang="zh-CN" altLang="en-US" dirty="0"/>
                    </a:p>
                  </a:txBody>
                  <a:tcPr/>
                </a:tc>
                <a:tc hMerge="1">
                  <a:txBody>
                    <a:bodyPr/>
                    <a:lstStyle/>
                    <a:p>
                      <a:endParaRPr lang="zh-CN" altLang="en-US" dirty="0"/>
                    </a:p>
                  </a:txBody>
                  <a:tcPr/>
                </a:tc>
                <a:tc gridSpan="2">
                  <a:txBody>
                    <a:bodyPr/>
                    <a:lstStyle/>
                    <a:p>
                      <a:pPr algn="ctr"/>
                      <a:r>
                        <a:rPr lang="en-US" altLang="zh-CN" dirty="0" smtClean="0"/>
                        <a:t>SIF</a:t>
                      </a:r>
                      <a:endParaRPr lang="zh-CN" altLang="en-US" dirty="0"/>
                    </a:p>
                  </a:txBody>
                  <a:tcPr/>
                </a:tc>
                <a:tc hMerge="1">
                  <a:txBody>
                    <a:bodyPr/>
                    <a:lstStyle/>
                    <a:p>
                      <a:endParaRPr lang="zh-CN" altLang="en-US" dirty="0"/>
                    </a:p>
                  </a:txBody>
                  <a:tcPr/>
                </a:tc>
                <a:tc>
                  <a:txBody>
                    <a:bodyPr/>
                    <a:lstStyle/>
                    <a:p>
                      <a:pPr algn="ctr"/>
                      <a:r>
                        <a:rPr lang="en-US" altLang="zh-CN" dirty="0" smtClean="0"/>
                        <a:t>CIF</a:t>
                      </a:r>
                      <a:endParaRPr lang="zh-CN" altLang="en-US" dirty="0"/>
                    </a:p>
                  </a:txBody>
                  <a:tcPr/>
                </a:tc>
                <a:tc>
                  <a:txBody>
                    <a:bodyPr/>
                    <a:lstStyle/>
                    <a:p>
                      <a:pPr algn="ctr"/>
                      <a:r>
                        <a:rPr lang="en-US" altLang="zh-CN" dirty="0" smtClean="0"/>
                        <a:t>QCIF</a:t>
                      </a:r>
                      <a:endParaRPr lang="zh-CN" altLang="en-US" dirty="0"/>
                    </a:p>
                  </a:txBody>
                  <a:tcPr/>
                </a:tc>
              </a:tr>
              <a:tr h="369507">
                <a:tc gridSpan="2">
                  <a:txBody>
                    <a:bodyPr/>
                    <a:lstStyle/>
                    <a:p>
                      <a:pPr algn="ctr"/>
                      <a:r>
                        <a:rPr lang="zh-CN" altLang="en-US" dirty="0" smtClean="0"/>
                        <a:t>帧</a:t>
                      </a:r>
                      <a:r>
                        <a:rPr lang="en-US" altLang="zh-CN" dirty="0" smtClean="0"/>
                        <a:t>/</a:t>
                      </a:r>
                      <a:r>
                        <a:rPr lang="zh-CN" altLang="en-US" dirty="0" smtClean="0"/>
                        <a:t>秒</a:t>
                      </a:r>
                      <a:endParaRPr lang="zh-CN" altLang="en-US" dirty="0"/>
                    </a:p>
                  </a:txBody>
                  <a:tcPr/>
                </a:tc>
                <a:tc hMerge="1">
                  <a:txBody>
                    <a:bodyPr/>
                    <a:lstStyle/>
                    <a:p>
                      <a:endParaRPr lang="zh-CN" altLang="en-US" dirty="0"/>
                    </a:p>
                  </a:txBody>
                  <a:tcPr/>
                </a:tc>
                <a:tc>
                  <a:txBody>
                    <a:bodyPr/>
                    <a:lstStyle/>
                    <a:p>
                      <a:pPr algn="ctr"/>
                      <a:r>
                        <a:rPr lang="en-US" altLang="zh-CN" dirty="0" smtClean="0"/>
                        <a:t>25</a:t>
                      </a:r>
                      <a:r>
                        <a:rPr lang="zh-CN" altLang="en-US" dirty="0" smtClean="0"/>
                        <a:t>（</a:t>
                      </a:r>
                      <a:r>
                        <a:rPr lang="en-US" altLang="zh-CN" dirty="0" smtClean="0"/>
                        <a:t>PAL</a:t>
                      </a:r>
                      <a:r>
                        <a:rPr lang="zh-CN" altLang="en-US" dirty="0" smtClean="0"/>
                        <a:t>）</a:t>
                      </a:r>
                      <a:endParaRPr lang="zh-CN" altLang="en-US" dirty="0"/>
                    </a:p>
                  </a:txBody>
                  <a:tcPr/>
                </a:tc>
                <a:tc>
                  <a:txBody>
                    <a:bodyPr/>
                    <a:lstStyle/>
                    <a:p>
                      <a:pPr algn="ctr"/>
                      <a:r>
                        <a:rPr lang="en-US" altLang="zh-CN" dirty="0" smtClean="0"/>
                        <a:t>30</a:t>
                      </a:r>
                      <a:r>
                        <a:rPr lang="zh-CN" altLang="en-US" dirty="0" smtClean="0"/>
                        <a:t>（</a:t>
                      </a:r>
                      <a:r>
                        <a:rPr lang="en-US" altLang="zh-CN" dirty="0" smtClean="0"/>
                        <a:t>NTSC</a:t>
                      </a:r>
                      <a:r>
                        <a:rPr lang="zh-CN" altLang="en-US" dirty="0" smtClean="0"/>
                        <a:t>）</a:t>
                      </a:r>
                      <a:endParaRPr lang="zh-CN" altLang="en-US" dirty="0"/>
                    </a:p>
                  </a:txBody>
                  <a:tcPr/>
                </a:tc>
                <a:tc gridSpan="2">
                  <a:txBody>
                    <a:bodyPr/>
                    <a:lstStyle/>
                    <a:p>
                      <a:pPr algn="ctr"/>
                      <a:r>
                        <a:rPr lang="en-US" altLang="zh-CN" dirty="0" smtClean="0"/>
                        <a:t>29.97</a:t>
                      </a:r>
                      <a:endParaRPr lang="zh-CN" altLang="en-US" dirty="0"/>
                    </a:p>
                  </a:txBody>
                  <a:tcPr/>
                </a:tc>
                <a:tc hMerge="1">
                  <a:txBody>
                    <a:bodyPr/>
                    <a:lstStyle/>
                    <a:p>
                      <a:endParaRPr lang="zh-CN" altLang="en-US" dirty="0"/>
                    </a:p>
                  </a:txBody>
                  <a:tcPr/>
                </a:tc>
              </a:tr>
              <a:tr h="351667">
                <a:tc rowSpan="3">
                  <a:txBody>
                    <a:bodyPr/>
                    <a:lstStyle/>
                    <a:p>
                      <a:pPr algn="ctr"/>
                      <a:r>
                        <a:rPr lang="zh-CN" altLang="en-US" dirty="0" smtClean="0"/>
                        <a:t>图像分辨率</a:t>
                      </a:r>
                      <a:endParaRPr lang="zh-CN" altLang="en-US" dirty="0"/>
                    </a:p>
                  </a:txBody>
                  <a:tcPr/>
                </a:tc>
                <a:tc>
                  <a:txBody>
                    <a:bodyPr/>
                    <a:lstStyle/>
                    <a:p>
                      <a:pPr algn="ctr"/>
                      <a:r>
                        <a:rPr lang="en-US" altLang="zh-CN" dirty="0" smtClean="0"/>
                        <a:t>Y</a:t>
                      </a:r>
                      <a:endParaRPr lang="zh-CN" altLang="en-US" dirty="0"/>
                    </a:p>
                  </a:txBody>
                  <a:tcPr/>
                </a:tc>
                <a:tc>
                  <a:txBody>
                    <a:bodyPr/>
                    <a:lstStyle/>
                    <a:p>
                      <a:pPr algn="ctr"/>
                      <a:r>
                        <a:rPr lang="en-US" altLang="zh-CN" dirty="0" smtClean="0"/>
                        <a:t>360</a:t>
                      </a:r>
                      <a:r>
                        <a:rPr lang="zh-CN" altLang="en-US" dirty="0" smtClean="0"/>
                        <a:t>*</a:t>
                      </a:r>
                      <a:r>
                        <a:rPr lang="en-US" altLang="zh-CN" dirty="0" smtClean="0"/>
                        <a:t>288</a:t>
                      </a:r>
                      <a:endParaRPr lang="zh-CN" altLang="en-US" dirty="0"/>
                    </a:p>
                  </a:txBody>
                  <a:tcPr/>
                </a:tc>
                <a:tc>
                  <a:txBody>
                    <a:bodyPr/>
                    <a:lstStyle/>
                    <a:p>
                      <a:pPr algn="ctr"/>
                      <a:r>
                        <a:rPr lang="en-US" altLang="zh-CN" dirty="0" smtClean="0"/>
                        <a:t>360</a:t>
                      </a:r>
                      <a:r>
                        <a:rPr lang="zh-CN" altLang="en-US" dirty="0" smtClean="0"/>
                        <a:t>*</a:t>
                      </a:r>
                      <a:r>
                        <a:rPr lang="en-US" altLang="zh-CN" dirty="0" smtClean="0"/>
                        <a:t>240</a:t>
                      </a:r>
                      <a:endParaRPr lang="zh-CN" altLang="en-US" dirty="0"/>
                    </a:p>
                  </a:txBody>
                  <a:tcPr/>
                </a:tc>
                <a:tc>
                  <a:txBody>
                    <a:bodyPr/>
                    <a:lstStyle/>
                    <a:p>
                      <a:pPr algn="ctr"/>
                      <a:r>
                        <a:rPr lang="en-US" altLang="zh-CN" dirty="0" smtClean="0"/>
                        <a:t>352</a:t>
                      </a:r>
                      <a:r>
                        <a:rPr lang="zh-CN" altLang="en-US" dirty="0" smtClean="0"/>
                        <a:t>*</a:t>
                      </a:r>
                      <a:r>
                        <a:rPr lang="en-US" altLang="zh-CN" dirty="0" smtClean="0"/>
                        <a:t>288</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R</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r h="351667">
                <a:tc vMerge="1">
                  <a:txBody>
                    <a:bodyPr/>
                    <a:lstStyle/>
                    <a:p>
                      <a:endParaRPr lang="zh-CN" altLang="en-US" dirty="0"/>
                    </a:p>
                  </a:txBody>
                  <a:tcPr/>
                </a:tc>
                <a:tc>
                  <a:txBody>
                    <a:bodyPr/>
                    <a:lstStyle/>
                    <a:p>
                      <a:pPr algn="ctr"/>
                      <a:r>
                        <a:rPr lang="en-US" altLang="zh-CN" dirty="0" smtClean="0"/>
                        <a:t>C</a:t>
                      </a:r>
                      <a:r>
                        <a:rPr lang="en-US" altLang="zh-CN" baseline="-25000" dirty="0" smtClean="0"/>
                        <a:t>B</a:t>
                      </a:r>
                      <a:endParaRPr lang="zh-CN" altLang="en-US" baseline="-25000" dirty="0"/>
                    </a:p>
                  </a:txBody>
                  <a:tcPr/>
                </a:tc>
                <a:tc>
                  <a:txBody>
                    <a:bodyPr/>
                    <a:lstStyle/>
                    <a:p>
                      <a:pPr algn="ctr"/>
                      <a:r>
                        <a:rPr lang="en-US" altLang="zh-CN" dirty="0" smtClean="0"/>
                        <a:t>180</a:t>
                      </a:r>
                      <a:r>
                        <a:rPr lang="zh-CN" altLang="en-US" dirty="0" smtClean="0"/>
                        <a:t>*</a:t>
                      </a:r>
                      <a:r>
                        <a:rPr lang="en-US" altLang="zh-CN" dirty="0" smtClean="0"/>
                        <a:t>144</a:t>
                      </a:r>
                      <a:endParaRPr lang="zh-CN" altLang="en-US" dirty="0"/>
                    </a:p>
                  </a:txBody>
                  <a:tcPr/>
                </a:tc>
                <a:tc>
                  <a:txBody>
                    <a:bodyPr/>
                    <a:lstStyle/>
                    <a:p>
                      <a:pPr algn="ctr"/>
                      <a:r>
                        <a:rPr lang="en-US" altLang="zh-CN" dirty="0" smtClean="0"/>
                        <a:t>180</a:t>
                      </a:r>
                      <a:r>
                        <a:rPr lang="zh-CN" altLang="en-US" dirty="0" smtClean="0"/>
                        <a:t>*</a:t>
                      </a:r>
                      <a:r>
                        <a:rPr lang="en-US" altLang="zh-CN" dirty="0" smtClean="0"/>
                        <a:t>120</a:t>
                      </a:r>
                      <a:endParaRPr lang="zh-CN" altLang="en-US" dirty="0"/>
                    </a:p>
                  </a:txBody>
                  <a:tcPr/>
                </a:tc>
                <a:tc>
                  <a:txBody>
                    <a:bodyPr/>
                    <a:lstStyle/>
                    <a:p>
                      <a:pPr algn="ctr"/>
                      <a:r>
                        <a:rPr lang="en-US" altLang="zh-CN" dirty="0" smtClean="0"/>
                        <a:t>176</a:t>
                      </a:r>
                      <a:r>
                        <a:rPr lang="zh-CN" altLang="en-US" dirty="0" smtClean="0"/>
                        <a:t>*</a:t>
                      </a:r>
                      <a:r>
                        <a:rPr lang="en-US" altLang="zh-CN" dirty="0" smtClean="0"/>
                        <a:t>144</a:t>
                      </a:r>
                      <a:endParaRPr lang="zh-CN" altLang="en-US" dirty="0"/>
                    </a:p>
                  </a:txBody>
                  <a:tcPr/>
                </a:tc>
                <a:tc>
                  <a:txBody>
                    <a:bodyPr/>
                    <a:lstStyle/>
                    <a:p>
                      <a:pPr algn="ctr"/>
                      <a:r>
                        <a:rPr lang="en-US" altLang="zh-CN" dirty="0" smtClean="0"/>
                        <a:t>88</a:t>
                      </a:r>
                      <a:r>
                        <a:rPr lang="zh-CN" altLang="en-US" dirty="0" smtClean="0"/>
                        <a:t>*</a:t>
                      </a:r>
                      <a:r>
                        <a:rPr lang="en-US" altLang="zh-CN" dirty="0" smtClean="0"/>
                        <a:t>72</a:t>
                      </a:r>
                      <a:endParaRPr lang="zh-CN" altLang="en-US" dirty="0"/>
                    </a:p>
                  </a:txBody>
                  <a:tcPr/>
                </a:tc>
              </a:tr>
            </a:tbl>
          </a:graphicData>
        </a:graphic>
      </p:graphicFrame>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码流数据结构</a:t>
            </a:r>
          </a:p>
        </p:txBody>
      </p:sp>
      <p:sp>
        <p:nvSpPr>
          <p:cNvPr id="17305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3060" name="Picture 2"/>
          <p:cNvPicPr>
            <a:picLocks noChangeAspect="1" noChangeArrowheads="1"/>
          </p:cNvPicPr>
          <p:nvPr/>
        </p:nvPicPr>
        <p:blipFill>
          <a:blip r:embed="rId3" cstate="print"/>
          <a:srcRect/>
          <a:stretch>
            <a:fillRect/>
          </a:stretch>
        </p:blipFill>
        <p:spPr bwMode="auto">
          <a:xfrm>
            <a:off x="1428750" y="1285875"/>
            <a:ext cx="6467475" cy="3071813"/>
          </a:xfrm>
          <a:prstGeom prst="rect">
            <a:avLst/>
          </a:prstGeom>
          <a:noFill/>
          <a:ln w="9525">
            <a:noFill/>
            <a:miter lim="800000"/>
            <a:headEnd/>
            <a:tailEnd/>
          </a:ln>
        </p:spPr>
      </p:pic>
      <p:sp>
        <p:nvSpPr>
          <p:cNvPr id="173061" name="TextBox 5"/>
          <p:cNvSpPr txBox="1">
            <a:spLocks noChangeArrowheads="1"/>
          </p:cNvSpPr>
          <p:nvPr/>
        </p:nvSpPr>
        <p:spPr bwMode="auto">
          <a:xfrm>
            <a:off x="785813" y="4643438"/>
            <a:ext cx="7715250" cy="1570037"/>
          </a:xfrm>
          <a:prstGeom prst="rect">
            <a:avLst/>
          </a:prstGeom>
          <a:noFill/>
          <a:ln w="9525">
            <a:noFill/>
            <a:miter lim="800000"/>
            <a:headEnd/>
            <a:tailEnd/>
          </a:ln>
        </p:spPr>
        <p:txBody>
          <a:bodyPr>
            <a:spAutoFit/>
          </a:bodyPr>
          <a:lstStyle/>
          <a:p>
            <a:r>
              <a:rPr lang="zh-CN" altLang="en-US"/>
              <a:t>一帧</a:t>
            </a:r>
            <a:r>
              <a:rPr lang="en-US" altLang="zh-CN"/>
              <a:t>CIF</a:t>
            </a:r>
            <a:r>
              <a:rPr lang="zh-CN" altLang="en-US"/>
              <a:t>分成</a:t>
            </a:r>
            <a:r>
              <a:rPr lang="en-US" altLang="zh-CN"/>
              <a:t>12</a:t>
            </a:r>
            <a:r>
              <a:rPr lang="zh-CN" altLang="en-US"/>
              <a:t>个</a:t>
            </a:r>
            <a:r>
              <a:rPr lang="en-US" altLang="zh-CN"/>
              <a:t>GOB</a:t>
            </a:r>
            <a:r>
              <a:rPr lang="zh-CN" altLang="en-US"/>
              <a:t>，一个</a:t>
            </a:r>
            <a:r>
              <a:rPr lang="en-US" altLang="zh-CN"/>
              <a:t>GOB</a:t>
            </a:r>
            <a:r>
              <a:rPr lang="zh-CN" altLang="en-US"/>
              <a:t>包含</a:t>
            </a:r>
            <a:r>
              <a:rPr lang="en-US" altLang="zh-CN"/>
              <a:t>11</a:t>
            </a:r>
            <a:r>
              <a:rPr lang="zh-CN" altLang="en-US"/>
              <a:t>*</a:t>
            </a:r>
            <a:r>
              <a:rPr lang="en-US" altLang="zh-CN"/>
              <a:t>3</a:t>
            </a:r>
            <a:r>
              <a:rPr lang="zh-CN" altLang="en-US"/>
              <a:t>个</a:t>
            </a:r>
            <a:r>
              <a:rPr lang="en-US" altLang="zh-CN"/>
              <a:t>MB</a:t>
            </a:r>
            <a:r>
              <a:rPr lang="zh-CN" altLang="en-US"/>
              <a:t>，</a:t>
            </a:r>
            <a:r>
              <a:rPr lang="en-US" altLang="zh-CN"/>
              <a:t>1</a:t>
            </a:r>
            <a:r>
              <a:rPr lang="zh-CN" altLang="en-US"/>
              <a:t>个</a:t>
            </a:r>
            <a:r>
              <a:rPr lang="en-US" altLang="zh-CN"/>
              <a:t>MB</a:t>
            </a:r>
            <a:r>
              <a:rPr lang="zh-CN" altLang="en-US"/>
              <a:t>包含</a:t>
            </a:r>
            <a:r>
              <a:rPr lang="en-US" altLang="zh-CN"/>
              <a:t>6</a:t>
            </a:r>
            <a:r>
              <a:rPr lang="zh-CN" altLang="en-US"/>
              <a:t>个像块（</a:t>
            </a:r>
            <a:r>
              <a:rPr lang="en-US" altLang="zh-CN"/>
              <a:t>4</a:t>
            </a:r>
            <a:r>
              <a:rPr lang="zh-CN" altLang="en-US"/>
              <a:t>个亮度像块和</a:t>
            </a:r>
            <a:r>
              <a:rPr lang="en-US" altLang="zh-CN"/>
              <a:t>2</a:t>
            </a:r>
            <a:r>
              <a:rPr lang="zh-CN" altLang="en-US"/>
              <a:t>个色度像块），</a:t>
            </a:r>
            <a:r>
              <a:rPr lang="en-US" altLang="zh-CN"/>
              <a:t>1</a:t>
            </a:r>
            <a:r>
              <a:rPr lang="zh-CN" altLang="en-US"/>
              <a:t>个像块由</a:t>
            </a:r>
            <a:r>
              <a:rPr lang="en-US" altLang="zh-CN"/>
              <a:t>8*8</a:t>
            </a:r>
            <a:r>
              <a:rPr lang="zh-CN" altLang="en-US"/>
              <a:t>个样点组成</a:t>
            </a:r>
            <a:endParaRPr lang="en-US" altLang="zh-CN"/>
          </a:p>
          <a:p>
            <a:r>
              <a:rPr lang="zh-CN" altLang="en-US"/>
              <a:t>一帧</a:t>
            </a:r>
            <a:r>
              <a:rPr lang="en-US" altLang="zh-CN"/>
              <a:t>QCIF</a:t>
            </a:r>
            <a:r>
              <a:rPr lang="zh-CN" altLang="en-US"/>
              <a:t>多少个</a:t>
            </a:r>
            <a:r>
              <a:rPr lang="en-US" altLang="zh-CN"/>
              <a:t>GOB</a:t>
            </a:r>
            <a:r>
              <a:rPr lang="zh-CN" altLang="en-US"/>
              <a:t>？</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标题 1"/>
          <p:cNvSpPr>
            <a:spLocks noGrp="1"/>
          </p:cNvSpPr>
          <p:nvPr>
            <p:ph type="title"/>
          </p:nvPr>
        </p:nvSpPr>
        <p:spPr/>
        <p:txBody>
          <a:bodyPr/>
          <a:lstStyle/>
          <a:p>
            <a:r>
              <a:rPr lang="zh-CN" altLang="en-US" smtClean="0">
                <a:ea typeface="宋体" pitchFamily="2" charset="-122"/>
              </a:rPr>
              <a:t>平均码长</a:t>
            </a:r>
          </a:p>
        </p:txBody>
      </p:sp>
      <p:sp>
        <p:nvSpPr>
          <p:cNvPr id="9220" name="内容占位符 2"/>
          <p:cNvSpPr>
            <a:spLocks noGrp="1"/>
          </p:cNvSpPr>
          <p:nvPr>
            <p:ph idx="1"/>
          </p:nvPr>
        </p:nvSpPr>
        <p:spPr>
          <a:xfrm>
            <a:off x="1066800" y="1143000"/>
            <a:ext cx="7620000" cy="4700588"/>
          </a:xfrm>
        </p:spPr>
        <p:txBody>
          <a:bodyPr/>
          <a:lstStyle/>
          <a:p>
            <a:pPr eaLnBrk="1" hangingPunct="1"/>
            <a:r>
              <a:rPr lang="zh-CN" altLang="en-US" sz="2800" smtClean="0">
                <a:ea typeface="宋体" pitchFamily="2" charset="-122"/>
              </a:rPr>
              <a:t>在编码中用熵值来衡量是否为最佳编码。若以</a:t>
            </a:r>
            <a:r>
              <a:rPr lang="en-US" altLang="zh-CN" sz="2800" smtClean="0">
                <a:ea typeface="宋体" pitchFamily="2" charset="-122"/>
              </a:rPr>
              <a:t>Lc</a:t>
            </a:r>
            <a:r>
              <a:rPr lang="zh-CN" altLang="en-US" sz="2800" smtClean="0">
                <a:ea typeface="宋体" pitchFamily="2" charset="-122"/>
              </a:rPr>
              <a:t>表示编码器输出码字的平均码长，则当</a:t>
            </a:r>
          </a:p>
          <a:p>
            <a:pPr eaLnBrk="1" hangingPunct="1">
              <a:buFont typeface="Wingdings" pitchFamily="2" charset="2"/>
              <a:buNone/>
            </a:pPr>
            <a:r>
              <a:rPr lang="en-US" altLang="zh-CN" sz="2800" smtClean="0">
                <a:ea typeface="宋体" pitchFamily="2" charset="-122"/>
              </a:rPr>
              <a:t>Lc≥H(X)    </a:t>
            </a:r>
            <a:r>
              <a:rPr lang="zh-CN" altLang="en-US" sz="2800" smtClean="0">
                <a:ea typeface="宋体" pitchFamily="2" charset="-122"/>
              </a:rPr>
              <a:t>有冗余，不是最佳。</a:t>
            </a:r>
          </a:p>
          <a:p>
            <a:pPr eaLnBrk="1" hangingPunct="1">
              <a:buFont typeface="Wingdings" pitchFamily="2" charset="2"/>
              <a:buNone/>
            </a:pPr>
            <a:r>
              <a:rPr lang="en-US" altLang="zh-CN" sz="2800" smtClean="0">
                <a:ea typeface="宋体" pitchFamily="2" charset="-122"/>
              </a:rPr>
              <a:t>Lc</a:t>
            </a:r>
            <a:r>
              <a:rPr lang="zh-CN" altLang="en-US" sz="2800" smtClean="0">
                <a:ea typeface="宋体" pitchFamily="2" charset="-122"/>
              </a:rPr>
              <a:t>＜</a:t>
            </a:r>
            <a:r>
              <a:rPr lang="en-US" altLang="zh-CN" sz="2800" smtClean="0">
                <a:ea typeface="宋体" pitchFamily="2" charset="-122"/>
              </a:rPr>
              <a:t>H(X)    </a:t>
            </a:r>
            <a:r>
              <a:rPr lang="zh-CN" altLang="en-US" sz="2800" smtClean="0">
                <a:ea typeface="宋体" pitchFamily="2" charset="-122"/>
              </a:rPr>
              <a:t>不可能。</a:t>
            </a:r>
          </a:p>
          <a:p>
            <a:pPr eaLnBrk="1" hangingPunct="1">
              <a:buFont typeface="Wingdings" pitchFamily="2" charset="2"/>
              <a:buNone/>
            </a:pPr>
            <a:r>
              <a:rPr lang="en-US" altLang="zh-CN" sz="2800" smtClean="0">
                <a:ea typeface="宋体" pitchFamily="2" charset="-122"/>
              </a:rPr>
              <a:t>Lc</a:t>
            </a:r>
            <a:r>
              <a:rPr lang="zh-CN" altLang="en-US" sz="2800" smtClean="0">
                <a:ea typeface="宋体" pitchFamily="2" charset="-122"/>
              </a:rPr>
              <a:t>＝</a:t>
            </a:r>
            <a:r>
              <a:rPr lang="en-US" altLang="zh-CN" sz="2800" smtClean="0">
                <a:ea typeface="宋体" pitchFamily="2" charset="-122"/>
              </a:rPr>
              <a:t>H(X)    </a:t>
            </a:r>
            <a:r>
              <a:rPr lang="zh-CN" altLang="en-US" sz="2800" smtClean="0">
                <a:ea typeface="宋体" pitchFamily="2" charset="-122"/>
              </a:rPr>
              <a:t>最佳编码（</a:t>
            </a:r>
            <a:r>
              <a:rPr lang="en-US" altLang="zh-CN" sz="2800" smtClean="0">
                <a:ea typeface="宋体" pitchFamily="2" charset="-122"/>
              </a:rPr>
              <a:t>Lc</a:t>
            </a:r>
            <a:r>
              <a:rPr lang="zh-CN" altLang="en-US" sz="2800" smtClean="0">
                <a:ea typeface="宋体" pitchFamily="2" charset="-122"/>
              </a:rPr>
              <a:t>稍大于</a:t>
            </a:r>
            <a:r>
              <a:rPr lang="en-US" altLang="zh-CN" sz="2800" smtClean="0">
                <a:ea typeface="宋体" pitchFamily="2" charset="-122"/>
              </a:rPr>
              <a:t>H(X)</a:t>
            </a:r>
            <a:r>
              <a:rPr lang="zh-CN" altLang="en-US" sz="2800" smtClean="0">
                <a:ea typeface="宋体" pitchFamily="2" charset="-122"/>
              </a:rPr>
              <a:t>）。</a:t>
            </a:r>
          </a:p>
          <a:p>
            <a:pPr eaLnBrk="1" hangingPunct="1">
              <a:buFont typeface="Wingdings" pitchFamily="2" charset="2"/>
              <a:buNone/>
            </a:pPr>
            <a:r>
              <a:rPr lang="zh-CN" altLang="en-US" sz="2800" smtClean="0">
                <a:ea typeface="宋体" pitchFamily="2" charset="-122"/>
              </a:rPr>
              <a:t>熵值为平均码长</a:t>
            </a:r>
            <a:r>
              <a:rPr lang="en-US" altLang="zh-CN" sz="2800" smtClean="0">
                <a:ea typeface="宋体" pitchFamily="2" charset="-122"/>
              </a:rPr>
              <a:t>Lc</a:t>
            </a:r>
            <a:r>
              <a:rPr lang="zh-CN" altLang="en-US" sz="2800" smtClean="0">
                <a:ea typeface="宋体" pitchFamily="2" charset="-122"/>
              </a:rPr>
              <a:t>的下限。</a:t>
            </a:r>
          </a:p>
          <a:p>
            <a:r>
              <a:rPr lang="zh-CN" altLang="en-US" sz="2800" smtClean="0">
                <a:ea typeface="宋体" pitchFamily="2" charset="-122"/>
              </a:rPr>
              <a:t>平均码长</a:t>
            </a:r>
            <a:r>
              <a:rPr lang="en-US" altLang="zh-CN" sz="2800" smtClean="0">
                <a:ea typeface="宋体" pitchFamily="2" charset="-122"/>
              </a:rPr>
              <a:t>Lc</a:t>
            </a:r>
            <a:r>
              <a:rPr lang="zh-CN" altLang="en-US" sz="2800" smtClean="0">
                <a:ea typeface="宋体" pitchFamily="2" charset="-122"/>
              </a:rPr>
              <a:t>的计算公式为</a:t>
            </a:r>
            <a:endParaRPr lang="en-US" altLang="zh-CN" sz="2800" smtClean="0">
              <a:ea typeface="宋体" pitchFamily="2" charset="-122"/>
            </a:endParaRPr>
          </a:p>
          <a:p>
            <a:pPr>
              <a:buFont typeface="Wingdings" pitchFamily="2" charset="2"/>
              <a:buNone/>
            </a:pPr>
            <a:endParaRPr lang="en-US" altLang="zh-CN" sz="2800" smtClean="0">
              <a:ea typeface="宋体" pitchFamily="2" charset="-122"/>
            </a:endParaRPr>
          </a:p>
          <a:p>
            <a:pPr>
              <a:buFont typeface="Wingdings" pitchFamily="2" charset="2"/>
              <a:buNone/>
            </a:pPr>
            <a:r>
              <a:rPr lang="zh-CN" altLang="en-US" sz="2800" smtClean="0">
                <a:ea typeface="宋体" pitchFamily="2" charset="-122"/>
              </a:rPr>
              <a:t>                               </a:t>
            </a:r>
            <a:r>
              <a:rPr lang="en-US" altLang="zh-CN" sz="2800" smtClean="0">
                <a:ea typeface="宋体" pitchFamily="2" charset="-122"/>
              </a:rPr>
              <a:t>j=1,2,</a:t>
            </a:r>
            <a:r>
              <a:rPr lang="en-US" altLang="zh-CN" sz="2800" smtClean="0">
                <a:latin typeface="Times New Roman" pitchFamily="18" charset="0"/>
                <a:ea typeface="宋体" pitchFamily="2" charset="-122"/>
              </a:rPr>
              <a:t>…</a:t>
            </a:r>
            <a:r>
              <a:rPr lang="en-US" altLang="zh-CN" sz="2800" smtClean="0">
                <a:ea typeface="宋体" pitchFamily="2" charset="-122"/>
              </a:rPr>
              <a:t>,n</a:t>
            </a:r>
          </a:p>
          <a:p>
            <a:pPr>
              <a:buFont typeface="Wingdings" pitchFamily="2" charset="2"/>
              <a:buNone/>
            </a:pPr>
            <a:r>
              <a:rPr lang="zh-CN" altLang="en-US" sz="2800" smtClean="0">
                <a:ea typeface="宋体" pitchFamily="2" charset="-122"/>
              </a:rPr>
              <a:t>其中：</a:t>
            </a:r>
            <a:r>
              <a:rPr lang="en-US" altLang="zh-CN" sz="2800" smtClean="0">
                <a:ea typeface="宋体" pitchFamily="2" charset="-122"/>
              </a:rPr>
              <a:t>P(x</a:t>
            </a:r>
            <a:r>
              <a:rPr lang="en-US" altLang="zh-CN" sz="2800" baseline="-25000" smtClean="0">
                <a:ea typeface="宋体" pitchFamily="2" charset="-122"/>
              </a:rPr>
              <a:t>j</a:t>
            </a:r>
            <a:r>
              <a:rPr lang="en-US" altLang="zh-CN" sz="2800" smtClean="0">
                <a:ea typeface="宋体" pitchFamily="2" charset="-122"/>
              </a:rPr>
              <a:t>) </a:t>
            </a:r>
            <a:r>
              <a:rPr lang="zh-CN" altLang="en-US" sz="2800" smtClean="0">
                <a:ea typeface="宋体" pitchFamily="2" charset="-122"/>
              </a:rPr>
              <a:t>是信源</a:t>
            </a:r>
            <a:r>
              <a:rPr lang="en-US" altLang="zh-CN" sz="2800" smtClean="0">
                <a:ea typeface="宋体" pitchFamily="2" charset="-122"/>
              </a:rPr>
              <a:t>X</a:t>
            </a:r>
            <a:r>
              <a:rPr lang="zh-CN" altLang="en-US" sz="2800" smtClean="0">
                <a:ea typeface="宋体" pitchFamily="2" charset="-122"/>
              </a:rPr>
              <a:t>发出</a:t>
            </a:r>
            <a:r>
              <a:rPr lang="en-US" altLang="zh-CN" sz="2800" smtClean="0">
                <a:ea typeface="宋体" pitchFamily="2" charset="-122"/>
              </a:rPr>
              <a:t>x</a:t>
            </a:r>
            <a:r>
              <a:rPr lang="en-US" altLang="zh-CN" sz="2800" baseline="-25000" smtClean="0">
                <a:ea typeface="宋体" pitchFamily="2" charset="-122"/>
              </a:rPr>
              <a:t>j</a:t>
            </a:r>
            <a:r>
              <a:rPr lang="zh-CN" altLang="en-US" sz="2800" smtClean="0">
                <a:ea typeface="宋体" pitchFamily="2" charset="-122"/>
              </a:rPr>
              <a:t>的概率，</a:t>
            </a:r>
            <a:r>
              <a:rPr lang="en-US" altLang="zh-CN" sz="2800" smtClean="0">
                <a:ea typeface="宋体" pitchFamily="2" charset="-122"/>
              </a:rPr>
              <a:t>L(x</a:t>
            </a:r>
            <a:r>
              <a:rPr lang="en-US" altLang="zh-CN" sz="2800" baseline="-25000" smtClean="0">
                <a:ea typeface="宋体" pitchFamily="2" charset="-122"/>
              </a:rPr>
              <a:t>j</a:t>
            </a:r>
            <a:r>
              <a:rPr lang="en-US" altLang="zh-CN" sz="2800" smtClean="0">
                <a:ea typeface="宋体" pitchFamily="2" charset="-122"/>
              </a:rPr>
              <a:t>)</a:t>
            </a:r>
            <a:r>
              <a:rPr lang="zh-CN" altLang="en-US" sz="2800" smtClean="0">
                <a:ea typeface="宋体" pitchFamily="2" charset="-122"/>
              </a:rPr>
              <a:t>为</a:t>
            </a:r>
            <a:r>
              <a:rPr lang="en-US" altLang="zh-CN" sz="2800" smtClean="0">
                <a:ea typeface="宋体" pitchFamily="2" charset="-122"/>
              </a:rPr>
              <a:t>x</a:t>
            </a:r>
            <a:r>
              <a:rPr lang="en-US" altLang="zh-CN" sz="2800" baseline="-25000" smtClean="0">
                <a:ea typeface="宋体" pitchFamily="2" charset="-122"/>
              </a:rPr>
              <a:t>j</a:t>
            </a:r>
            <a:r>
              <a:rPr lang="zh-CN" altLang="en-US" sz="2800" smtClean="0">
                <a:ea typeface="宋体" pitchFamily="2" charset="-122"/>
              </a:rPr>
              <a:t>的编码长。</a:t>
            </a:r>
          </a:p>
          <a:p>
            <a:endParaRPr lang="zh-CN" altLang="en-US" smtClean="0">
              <a:ea typeface="宋体" pitchFamily="2" charset="-122"/>
            </a:endParaRPr>
          </a:p>
        </p:txBody>
      </p:sp>
      <p:sp>
        <p:nvSpPr>
          <p:cNvPr id="922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9218" name="Object 5"/>
          <p:cNvGraphicFramePr>
            <a:graphicFrameLocks noChangeAspect="1"/>
          </p:cNvGraphicFramePr>
          <p:nvPr/>
        </p:nvGraphicFramePr>
        <p:xfrm>
          <a:off x="1214438" y="4714875"/>
          <a:ext cx="3482975" cy="1000125"/>
        </p:xfrm>
        <a:graphic>
          <a:graphicData uri="http://schemas.openxmlformats.org/presentationml/2006/ole">
            <p:oleObj spid="_x0000_s9218" name="公式" r:id="rId3" imgW="1244600" imgH="444500" progId="Equation.3">
              <p:embed/>
            </p:oleObj>
          </a:graphicData>
        </a:graphic>
      </p:graphicFrame>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解决的问题</a:t>
            </a:r>
          </a:p>
        </p:txBody>
      </p:sp>
      <p:sp>
        <p:nvSpPr>
          <p:cNvPr id="174083" name="内容占位符 2"/>
          <p:cNvSpPr>
            <a:spLocks noGrp="1"/>
          </p:cNvSpPr>
          <p:nvPr>
            <p:ph idx="1"/>
          </p:nvPr>
        </p:nvSpPr>
        <p:spPr/>
        <p:txBody>
          <a:bodyPr/>
          <a:lstStyle/>
          <a:p>
            <a:r>
              <a:rPr lang="zh-CN" altLang="en-US" smtClean="0">
                <a:ea typeface="宋体" pitchFamily="2" charset="-122"/>
              </a:rPr>
              <a:t>编码算法问题：算法能够实时操作，解码延时短</a:t>
            </a:r>
            <a:endParaRPr lang="en-US" altLang="zh-CN" smtClean="0">
              <a:ea typeface="宋体" pitchFamily="2" charset="-122"/>
            </a:endParaRPr>
          </a:p>
          <a:p>
            <a:r>
              <a:rPr lang="zh-CN" altLang="en-US" smtClean="0">
                <a:ea typeface="宋体" pitchFamily="2" charset="-122"/>
              </a:rPr>
              <a:t>与</a:t>
            </a:r>
            <a:r>
              <a:rPr lang="en-US" altLang="zh-CN" smtClean="0">
                <a:ea typeface="宋体" pitchFamily="2" charset="-122"/>
              </a:rPr>
              <a:t>PCM</a:t>
            </a:r>
            <a:r>
              <a:rPr lang="zh-CN" altLang="en-US" smtClean="0">
                <a:ea typeface="宋体" pitchFamily="2" charset="-122"/>
              </a:rPr>
              <a:t>标准兼容</a:t>
            </a:r>
            <a:endParaRPr lang="en-US" altLang="zh-CN" smtClean="0">
              <a:ea typeface="宋体" pitchFamily="2" charset="-122"/>
            </a:endParaRPr>
          </a:p>
          <a:p>
            <a:r>
              <a:rPr lang="zh-CN" altLang="en-US" smtClean="0">
                <a:ea typeface="宋体" pitchFamily="2" charset="-122"/>
              </a:rPr>
              <a:t>解决电视制式不同的问题。为了使同一标准既能用于</a:t>
            </a:r>
            <a:r>
              <a:rPr lang="en-US" altLang="zh-CN" smtClean="0">
                <a:ea typeface="宋体" pitchFamily="2" charset="-122"/>
              </a:rPr>
              <a:t>PAL</a:t>
            </a:r>
            <a:r>
              <a:rPr lang="zh-CN" altLang="en-US" smtClean="0">
                <a:ea typeface="宋体" pitchFamily="2" charset="-122"/>
              </a:rPr>
              <a:t>又能用于</a:t>
            </a:r>
            <a:r>
              <a:rPr lang="en-US" altLang="zh-CN" smtClean="0">
                <a:ea typeface="宋体" pitchFamily="2" charset="-122"/>
              </a:rPr>
              <a:t>NTSC</a:t>
            </a:r>
            <a:r>
              <a:rPr lang="zh-CN" altLang="en-US" smtClean="0">
                <a:ea typeface="宋体" pitchFamily="2" charset="-122"/>
              </a:rPr>
              <a:t>，源编码基于中间格式</a:t>
            </a:r>
            <a:r>
              <a:rPr lang="en-US" altLang="zh-CN" smtClean="0">
                <a:ea typeface="宋体" pitchFamily="2" charset="-122"/>
              </a:rPr>
              <a:t>CIF</a:t>
            </a:r>
            <a:r>
              <a:rPr lang="zh-CN" altLang="en-US" smtClean="0">
                <a:ea typeface="宋体" pitchFamily="2" charset="-122"/>
              </a:rPr>
              <a:t>，输入必须经过</a:t>
            </a:r>
            <a:r>
              <a:rPr lang="en-US" altLang="zh-CN" smtClean="0">
                <a:ea typeface="宋体" pitchFamily="2" charset="-122"/>
              </a:rPr>
              <a:t>CIF/QCIF</a:t>
            </a:r>
            <a:r>
              <a:rPr lang="zh-CN" altLang="en-US" smtClean="0">
                <a:ea typeface="宋体" pitchFamily="2" charset="-122"/>
              </a:rPr>
              <a:t>再进行源编码</a:t>
            </a:r>
          </a:p>
        </p:txBody>
      </p:sp>
      <p:sp>
        <p:nvSpPr>
          <p:cNvPr id="174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标题 1"/>
          <p:cNvSpPr>
            <a:spLocks noGrp="1"/>
          </p:cNvSpPr>
          <p:nvPr>
            <p:ph type="title"/>
          </p:nvPr>
        </p:nvSpPr>
        <p:spPr/>
        <p:txBody>
          <a:bodyPr/>
          <a:lstStyle/>
          <a:p>
            <a:r>
              <a:rPr lang="en-US" altLang="zh-CN" smtClean="0">
                <a:ea typeface="宋体" pitchFamily="2" charset="-122"/>
              </a:rPr>
              <a:t>H.261</a:t>
            </a:r>
            <a:r>
              <a:rPr lang="zh-CN" altLang="en-US" smtClean="0">
                <a:ea typeface="宋体" pitchFamily="2" charset="-122"/>
              </a:rPr>
              <a:t>与</a:t>
            </a:r>
            <a:r>
              <a:rPr lang="en-US" altLang="zh-CN" smtClean="0">
                <a:ea typeface="宋体" pitchFamily="2" charset="-122"/>
              </a:rPr>
              <a:t>MPEG-1</a:t>
            </a:r>
            <a:r>
              <a:rPr lang="zh-CN" altLang="en-US" smtClean="0">
                <a:ea typeface="宋体" pitchFamily="2" charset="-122"/>
              </a:rPr>
              <a:t>的对比</a:t>
            </a:r>
          </a:p>
        </p:txBody>
      </p:sp>
      <p:sp>
        <p:nvSpPr>
          <p:cNvPr id="17510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75108" name="Picture 4"/>
          <p:cNvPicPr>
            <a:picLocks noChangeAspect="1" noChangeArrowheads="1"/>
          </p:cNvPicPr>
          <p:nvPr/>
        </p:nvPicPr>
        <p:blipFill>
          <a:blip r:embed="rId2" cstate="print"/>
          <a:srcRect t="5463"/>
          <a:stretch>
            <a:fillRect/>
          </a:stretch>
        </p:blipFill>
        <p:spPr bwMode="auto">
          <a:xfrm>
            <a:off x="71438" y="1643063"/>
            <a:ext cx="8934450" cy="3790950"/>
          </a:xfrm>
          <a:prstGeom prst="rect">
            <a:avLst/>
          </a:prstGeom>
          <a:noFill/>
          <a:ln w="9525">
            <a:noFill/>
            <a:miter lim="800000"/>
            <a:headEnd/>
            <a:tailEnd/>
          </a:ln>
        </p:spPr>
      </p:pic>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标题 1"/>
          <p:cNvSpPr>
            <a:spLocks noGrp="1"/>
          </p:cNvSpPr>
          <p:nvPr>
            <p:ph type="title"/>
          </p:nvPr>
        </p:nvSpPr>
        <p:spPr/>
        <p:txBody>
          <a:bodyPr/>
          <a:lstStyle/>
          <a:p>
            <a:r>
              <a:rPr lang="en-US" altLang="zh-CN" smtClean="0">
                <a:ea typeface="宋体" pitchFamily="2" charset="-122"/>
              </a:rPr>
              <a:t>H.263</a:t>
            </a:r>
            <a:r>
              <a:rPr lang="zh-CN" altLang="en-US" smtClean="0">
                <a:ea typeface="宋体" pitchFamily="2" charset="-122"/>
              </a:rPr>
              <a:t>标准</a:t>
            </a:r>
          </a:p>
        </p:txBody>
      </p:sp>
      <p:sp>
        <p:nvSpPr>
          <p:cNvPr id="176131" name="内容占位符 2"/>
          <p:cNvSpPr>
            <a:spLocks noGrp="1"/>
          </p:cNvSpPr>
          <p:nvPr>
            <p:ph idx="1"/>
          </p:nvPr>
        </p:nvSpPr>
        <p:spPr>
          <a:xfrm>
            <a:off x="1066800" y="1268760"/>
            <a:ext cx="7620000" cy="4303380"/>
          </a:xfrm>
        </p:spPr>
        <p:txBody>
          <a:bodyPr/>
          <a:lstStyle/>
          <a:p>
            <a:r>
              <a:rPr lang="en-US" sz="2400" dirty="0" smtClean="0"/>
              <a:t>H.263 </a:t>
            </a:r>
            <a:r>
              <a:rPr lang="zh-CN" altLang="en-US" sz="2400" dirty="0" smtClean="0"/>
              <a:t>目的：低码率图像压缩标准，在技术上是</a:t>
            </a:r>
            <a:r>
              <a:rPr lang="en-US" sz="2400" dirty="0" smtClean="0"/>
              <a:t>H.261</a:t>
            </a:r>
            <a:r>
              <a:rPr lang="zh-CN" altLang="en-US" sz="2400" dirty="0" smtClean="0"/>
              <a:t>的改进和扩充，支持码率小于</a:t>
            </a:r>
            <a:r>
              <a:rPr lang="en-US" sz="2400" dirty="0" smtClean="0"/>
              <a:t>64kbit/s</a:t>
            </a:r>
            <a:r>
              <a:rPr lang="zh-CN" altLang="en-US" sz="2400" dirty="0" smtClean="0"/>
              <a:t>的应用</a:t>
            </a:r>
            <a:endParaRPr lang="en-US" altLang="zh-CN" sz="2400" dirty="0" smtClean="0"/>
          </a:p>
          <a:p>
            <a:r>
              <a:rPr lang="zh-CN" altLang="en-US" sz="2400" dirty="0" smtClean="0">
                <a:ea typeface="宋体" pitchFamily="2" charset="-122"/>
              </a:rPr>
              <a:t>实际：</a:t>
            </a:r>
            <a:r>
              <a:rPr lang="zh-CN" altLang="en-US" sz="2400" dirty="0" smtClean="0"/>
              <a:t>支持全码率应用，支持众多的图像格式，如</a:t>
            </a:r>
            <a:r>
              <a:rPr lang="en-US" sz="2400" dirty="0" smtClean="0"/>
              <a:t>Sub-QCIF</a:t>
            </a:r>
            <a:r>
              <a:rPr lang="zh-CN" altLang="en-US" sz="2400" dirty="0" smtClean="0"/>
              <a:t>（</a:t>
            </a:r>
            <a:r>
              <a:rPr lang="en-US" altLang="zh-CN" sz="2400" dirty="0" smtClean="0">
                <a:ea typeface="宋体" pitchFamily="2" charset="-122"/>
              </a:rPr>
              <a:t> 128</a:t>
            </a:r>
            <a:r>
              <a:rPr lang="zh-CN" altLang="en-US" sz="2400" dirty="0" smtClean="0">
                <a:ea typeface="宋体" pitchFamily="2" charset="-122"/>
              </a:rPr>
              <a:t>*</a:t>
            </a:r>
            <a:r>
              <a:rPr lang="en-US" altLang="zh-CN" sz="2400" dirty="0" smtClean="0">
                <a:ea typeface="宋体" pitchFamily="2" charset="-122"/>
              </a:rPr>
              <a:t>96 </a:t>
            </a:r>
            <a:r>
              <a:rPr lang="zh-CN" altLang="en-US" sz="2400" dirty="0" smtClean="0"/>
              <a:t>）、</a:t>
            </a:r>
            <a:r>
              <a:rPr lang="en-US" sz="2400" dirty="0" smtClean="0"/>
              <a:t>QCIF</a:t>
            </a:r>
            <a:r>
              <a:rPr lang="zh-CN" altLang="en-US" sz="2400" dirty="0" smtClean="0"/>
              <a:t>、</a:t>
            </a:r>
            <a:r>
              <a:rPr lang="en-US" sz="2400" dirty="0" smtClean="0"/>
              <a:t>CIF</a:t>
            </a:r>
            <a:r>
              <a:rPr lang="zh-CN" altLang="en-US" sz="2400" dirty="0" smtClean="0"/>
              <a:t>、</a:t>
            </a:r>
            <a:r>
              <a:rPr lang="en-US" sz="2400" dirty="0" smtClean="0"/>
              <a:t>4CIF</a:t>
            </a:r>
            <a:r>
              <a:rPr lang="zh-CN" altLang="en-US" sz="2400" dirty="0" smtClean="0"/>
              <a:t>甚至</a:t>
            </a:r>
            <a:r>
              <a:rPr lang="en-US" sz="2400" dirty="0" smtClean="0"/>
              <a:t>16CIF</a:t>
            </a:r>
            <a:r>
              <a:rPr lang="zh-CN" altLang="en-US" sz="2400" dirty="0" smtClean="0"/>
              <a:t>等格式</a:t>
            </a:r>
            <a:endParaRPr lang="en-US" altLang="zh-CN" sz="2400" dirty="0" smtClean="0">
              <a:ea typeface="宋体" pitchFamily="2" charset="-122"/>
            </a:endParaRPr>
          </a:p>
          <a:p>
            <a:r>
              <a:rPr lang="zh-CN" altLang="en-US" sz="2400" dirty="0" smtClean="0">
                <a:ea typeface="宋体" pitchFamily="2" charset="-122"/>
              </a:rPr>
              <a:t>基于公共模拟电话网上传输甚低比特率</a:t>
            </a:r>
            <a:endParaRPr lang="en-US" altLang="zh-CN" sz="2400" dirty="0" smtClean="0">
              <a:ea typeface="宋体" pitchFamily="2" charset="-122"/>
            </a:endParaRPr>
          </a:p>
          <a:p>
            <a:r>
              <a:rPr lang="zh-CN" altLang="en-US" sz="2400" dirty="0" smtClean="0">
                <a:ea typeface="宋体" pitchFamily="2" charset="-122"/>
              </a:rPr>
              <a:t>一帧</a:t>
            </a:r>
            <a:r>
              <a:rPr lang="en-US" altLang="zh-CN" sz="2400" dirty="0" smtClean="0">
                <a:ea typeface="宋体" pitchFamily="2" charset="-122"/>
              </a:rPr>
              <a:t>QCIF</a:t>
            </a:r>
            <a:r>
              <a:rPr lang="zh-CN" altLang="en-US" sz="2400" dirty="0" smtClean="0">
                <a:ea typeface="宋体" pitchFamily="2" charset="-122"/>
              </a:rPr>
              <a:t>定义了</a:t>
            </a:r>
            <a:r>
              <a:rPr lang="en-US" altLang="zh-CN" sz="2400" dirty="0" smtClean="0">
                <a:ea typeface="宋体" pitchFamily="2" charset="-122"/>
              </a:rPr>
              <a:t>9</a:t>
            </a:r>
            <a:r>
              <a:rPr lang="zh-CN" altLang="en-US" sz="2400" dirty="0" smtClean="0">
                <a:ea typeface="宋体" pitchFamily="2" charset="-122"/>
              </a:rPr>
              <a:t>个</a:t>
            </a:r>
            <a:r>
              <a:rPr lang="en-US" altLang="zh-CN" sz="2400" dirty="0" smtClean="0">
                <a:ea typeface="宋体" pitchFamily="2" charset="-122"/>
              </a:rPr>
              <a:t>GOB</a:t>
            </a:r>
            <a:r>
              <a:rPr lang="zh-CN" altLang="en-US" sz="2400" dirty="0" smtClean="0">
                <a:ea typeface="宋体" pitchFamily="2" charset="-122"/>
              </a:rPr>
              <a:t>，</a:t>
            </a:r>
            <a:r>
              <a:rPr lang="en-US" altLang="zh-CN" sz="2400" dirty="0" smtClean="0">
                <a:ea typeface="宋体" pitchFamily="2" charset="-122"/>
              </a:rPr>
              <a:t>11</a:t>
            </a:r>
            <a:r>
              <a:rPr lang="zh-CN" altLang="en-US" sz="2400" dirty="0" smtClean="0">
                <a:ea typeface="宋体" pitchFamily="2" charset="-122"/>
              </a:rPr>
              <a:t>个</a:t>
            </a:r>
            <a:r>
              <a:rPr lang="en-US" altLang="zh-CN" sz="2400" dirty="0" smtClean="0">
                <a:ea typeface="宋体" pitchFamily="2" charset="-122"/>
              </a:rPr>
              <a:t>MB/GOB</a:t>
            </a:r>
          </a:p>
          <a:p>
            <a:r>
              <a:rPr lang="zh-CN" altLang="en-US" sz="2400" dirty="0" smtClean="0">
                <a:ea typeface="宋体" pitchFamily="2" charset="-122"/>
              </a:rPr>
              <a:t>运动估值精度采用半像素精度</a:t>
            </a:r>
            <a:endParaRPr lang="en-US" altLang="zh-CN" sz="2400" dirty="0" smtClean="0">
              <a:ea typeface="宋体" pitchFamily="2" charset="-122"/>
            </a:endParaRPr>
          </a:p>
          <a:p>
            <a:r>
              <a:rPr lang="zh-CN" altLang="en-US" sz="2400" dirty="0" smtClean="0">
                <a:ea typeface="宋体" pitchFamily="2" charset="-122"/>
              </a:rPr>
              <a:t>不提供任何误码的校验与纠错</a:t>
            </a:r>
          </a:p>
        </p:txBody>
      </p:sp>
      <p:sp>
        <p:nvSpPr>
          <p:cNvPr id="17613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H.261</a:t>
            </a:r>
            <a:r>
              <a:rPr lang="zh-CN" altLang="en-US" dirty="0" smtClean="0"/>
              <a:t>与</a:t>
            </a:r>
            <a:r>
              <a:rPr lang="en-US" altLang="zh-CN" dirty="0" smtClean="0"/>
              <a:t>H.263</a:t>
            </a:r>
            <a:r>
              <a:rPr lang="zh-CN" altLang="en-US" dirty="0" smtClean="0"/>
              <a:t>的图像格式</a:t>
            </a:r>
            <a:endParaRPr lang="zh-CN" altLang="en-US" dirty="0"/>
          </a:p>
        </p:txBody>
      </p:sp>
      <p:graphicFrame>
        <p:nvGraphicFramePr>
          <p:cNvPr id="5" name="内容占位符 4"/>
          <p:cNvGraphicFramePr>
            <a:graphicFrameLocks noGrp="1"/>
          </p:cNvGraphicFramePr>
          <p:nvPr>
            <p:ph idx="1"/>
          </p:nvPr>
        </p:nvGraphicFramePr>
        <p:xfrm>
          <a:off x="323527" y="1781610"/>
          <a:ext cx="8568952" cy="2871526"/>
        </p:xfrm>
        <a:graphic>
          <a:graphicData uri="http://schemas.openxmlformats.org/drawingml/2006/table">
            <a:tbl>
              <a:tblPr/>
              <a:tblGrid>
                <a:gridCol w="1713791"/>
                <a:gridCol w="2011840"/>
                <a:gridCol w="2160867"/>
                <a:gridCol w="1266715"/>
                <a:gridCol w="1415739"/>
              </a:tblGrid>
              <a:tr h="430224">
                <a:tc>
                  <a:txBody>
                    <a:bodyPr/>
                    <a:lstStyle/>
                    <a:p>
                      <a:pPr indent="266700">
                        <a:lnSpc>
                          <a:spcPct val="125000"/>
                        </a:lnSpc>
                        <a:spcAft>
                          <a:spcPts val="0"/>
                        </a:spcAft>
                      </a:pPr>
                      <a:r>
                        <a:rPr lang="zh-CN" sz="2400" b="1" kern="100">
                          <a:latin typeface="Times New Roman"/>
                          <a:ea typeface="宋体"/>
                          <a:cs typeface="Times New Roman"/>
                        </a:rPr>
                        <a:t>视频格式</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亮度分辨率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zh-CN" sz="2400" b="1" kern="100">
                          <a:latin typeface="Times New Roman"/>
                          <a:ea typeface="宋体"/>
                          <a:cs typeface="Times New Roman"/>
                        </a:rPr>
                        <a:t>色度分辨率</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H.261</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en-US" sz="2400" b="1" kern="100">
                          <a:latin typeface="Times New Roman"/>
                          <a:ea typeface="宋体"/>
                          <a:cs typeface="Times New Roman"/>
                        </a:rPr>
                        <a:t>H.263</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SQCIF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128</a:t>
                      </a:r>
                      <a:r>
                        <a:rPr lang="zh-CN" sz="2400" b="1" kern="100">
                          <a:latin typeface="Times New Roman"/>
                          <a:ea typeface="宋体"/>
                          <a:cs typeface="Times New Roman"/>
                        </a:rPr>
                        <a:t>×</a:t>
                      </a:r>
                      <a:r>
                        <a:rPr lang="en-US" sz="2400" b="1" kern="100">
                          <a:latin typeface="Times New Roman"/>
                          <a:ea typeface="宋体"/>
                          <a:cs typeface="Times New Roman"/>
                        </a:rPr>
                        <a:t>96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64</a:t>
                      </a:r>
                      <a:r>
                        <a:rPr lang="zh-CN" sz="2400" b="1" kern="100">
                          <a:latin typeface="Times New Roman"/>
                          <a:ea typeface="宋体"/>
                          <a:cs typeface="Times New Roman"/>
                        </a:rPr>
                        <a:t>×</a:t>
                      </a:r>
                      <a:r>
                        <a:rPr lang="en-US" sz="2400" b="1" kern="100">
                          <a:latin typeface="Times New Roman"/>
                          <a:ea typeface="宋体"/>
                          <a:cs typeface="Times New Roman"/>
                        </a:rPr>
                        <a:t>48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QCIF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88</a:t>
                      </a:r>
                      <a:r>
                        <a:rPr lang="zh-CN" sz="2400" b="1" kern="100">
                          <a:latin typeface="Times New Roman"/>
                          <a:ea typeface="宋体"/>
                          <a:cs typeface="Times New Roman"/>
                        </a:rPr>
                        <a:t>×</a:t>
                      </a:r>
                      <a:r>
                        <a:rPr lang="en-US" sz="2400" b="1" kern="100">
                          <a:latin typeface="Times New Roman"/>
                          <a:ea typeface="宋体"/>
                          <a:cs typeface="Times New Roman"/>
                        </a:rPr>
                        <a:t>72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176</a:t>
                      </a:r>
                      <a:r>
                        <a:rPr lang="zh-CN" sz="2400" b="1" kern="100">
                          <a:latin typeface="Times New Roman"/>
                          <a:ea typeface="宋体"/>
                          <a:cs typeface="Times New Roman"/>
                        </a:rPr>
                        <a:t>×</a:t>
                      </a:r>
                      <a:r>
                        <a:rPr lang="en-US" sz="2400" b="1" kern="100">
                          <a:latin typeface="Times New Roman"/>
                          <a:ea typeface="宋体"/>
                          <a:cs typeface="Times New Roman"/>
                        </a:rPr>
                        <a:t>144</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支持</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0224">
                <a:tc>
                  <a:txBody>
                    <a:bodyPr/>
                    <a:lstStyle/>
                    <a:p>
                      <a:pPr indent="266700">
                        <a:lnSpc>
                          <a:spcPct val="125000"/>
                        </a:lnSpc>
                        <a:spcAft>
                          <a:spcPts val="0"/>
                        </a:spcAft>
                      </a:pPr>
                      <a:r>
                        <a:rPr lang="en-US" sz="2400" b="1" kern="100">
                          <a:latin typeface="Times New Roman"/>
                          <a:ea typeface="宋体"/>
                          <a:cs typeface="Times New Roman"/>
                        </a:rPr>
                        <a:t>4CIF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352</a:t>
                      </a:r>
                      <a:r>
                        <a:rPr lang="zh-CN" sz="2400" b="1" kern="100">
                          <a:latin typeface="Times New Roman"/>
                          <a:ea typeface="宋体"/>
                          <a:cs typeface="Times New Roman"/>
                        </a:rPr>
                        <a:t>×</a:t>
                      </a:r>
                      <a:r>
                        <a:rPr lang="en-US" sz="2400" b="1" kern="100">
                          <a:latin typeface="Times New Roman"/>
                          <a:ea typeface="宋体"/>
                          <a:cs typeface="Times New Roman"/>
                        </a:rPr>
                        <a:t>288</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gn="ctr">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a:latin typeface="Times New Roman"/>
                          <a:ea typeface="宋体"/>
                          <a:cs typeface="Times New Roman"/>
                        </a:rPr>
                        <a:t>可选</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5526">
                <a:tc>
                  <a:txBody>
                    <a:bodyPr/>
                    <a:lstStyle/>
                    <a:p>
                      <a:pPr indent="266700">
                        <a:lnSpc>
                          <a:spcPct val="125000"/>
                        </a:lnSpc>
                        <a:spcAft>
                          <a:spcPts val="0"/>
                        </a:spcAft>
                      </a:pPr>
                      <a:r>
                        <a:rPr lang="en-US" sz="2400" b="1" kern="100">
                          <a:latin typeface="Times New Roman"/>
                          <a:ea typeface="宋体"/>
                          <a:cs typeface="Times New Roman"/>
                        </a:rPr>
                        <a:t>16CIF</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1408</a:t>
                      </a:r>
                      <a:r>
                        <a:rPr lang="zh-CN" sz="2400" b="1" kern="100">
                          <a:latin typeface="Times New Roman"/>
                          <a:ea typeface="宋体"/>
                          <a:cs typeface="Times New Roman"/>
                        </a:rPr>
                        <a:t>×</a:t>
                      </a:r>
                      <a:r>
                        <a:rPr lang="en-US" sz="2400" b="1" kern="100">
                          <a:latin typeface="Times New Roman"/>
                          <a:ea typeface="宋体"/>
                          <a:cs typeface="Times New Roman"/>
                        </a:rPr>
                        <a:t>1152</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r>
                        <a:rPr lang="en-US" sz="2400" b="1" kern="100">
                          <a:latin typeface="Times New Roman"/>
                          <a:ea typeface="宋体"/>
                          <a:cs typeface="Times New Roman"/>
                        </a:rPr>
                        <a:t>704</a:t>
                      </a:r>
                      <a:r>
                        <a:rPr lang="zh-CN" sz="2400" b="1" kern="100">
                          <a:latin typeface="Times New Roman"/>
                          <a:ea typeface="宋体"/>
                          <a:cs typeface="Times New Roman"/>
                        </a:rPr>
                        <a:t>×</a:t>
                      </a:r>
                      <a:r>
                        <a:rPr lang="en-US" sz="2400" b="1" kern="100">
                          <a:latin typeface="Times New Roman"/>
                          <a:ea typeface="宋体"/>
                          <a:cs typeface="Times New Roman"/>
                        </a:rPr>
                        <a:t>576</a:t>
                      </a: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266700">
                        <a:lnSpc>
                          <a:spcPct val="125000"/>
                        </a:lnSpc>
                        <a:spcAft>
                          <a:spcPts val="0"/>
                        </a:spcAft>
                      </a:pPr>
                      <a:endParaRPr lang="zh-CN" sz="2400" kern="10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1905" algn="ctr">
                        <a:lnSpc>
                          <a:spcPct val="125000"/>
                        </a:lnSpc>
                        <a:spcAft>
                          <a:spcPts val="0"/>
                        </a:spcAft>
                      </a:pPr>
                      <a:r>
                        <a:rPr lang="zh-CN" sz="2400" b="1" kern="100" dirty="0">
                          <a:latin typeface="Times New Roman"/>
                          <a:ea typeface="宋体"/>
                          <a:cs typeface="Times New Roman"/>
                        </a:rPr>
                        <a:t>可选</a:t>
                      </a:r>
                      <a:endParaRPr lang="zh-CN" sz="2400" kern="100" dirty="0">
                        <a:latin typeface="Times New Roman"/>
                        <a:ea typeface="宋体"/>
                        <a:cs typeface="Times New Roman"/>
                      </a:endParaRPr>
                    </a:p>
                  </a:txBody>
                  <a:tcPr marL="32022" marR="32022"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491442" cy="563563"/>
          </a:xfrm>
        </p:spPr>
        <p:txBody>
          <a:bodyPr/>
          <a:lstStyle/>
          <a:p>
            <a:r>
              <a:rPr lang="en-US" altLang="zh-CN" dirty="0" smtClean="0"/>
              <a:t>H.264</a:t>
            </a:r>
            <a:r>
              <a:rPr lang="zh-CN" altLang="en-US" dirty="0" smtClean="0"/>
              <a:t> </a:t>
            </a:r>
            <a:r>
              <a:rPr lang="en-US" altLang="zh-CN" dirty="0" smtClean="0"/>
              <a:t>MPEG-4</a:t>
            </a:r>
            <a:r>
              <a:rPr lang="zh-CN" altLang="en-US" dirty="0" smtClean="0"/>
              <a:t> </a:t>
            </a:r>
            <a:r>
              <a:rPr lang="en-US" altLang="zh-CN" dirty="0" smtClean="0"/>
              <a:t>part10/AVC</a:t>
            </a:r>
            <a:endParaRPr lang="zh-CN" altLang="en-US" dirty="0"/>
          </a:p>
        </p:txBody>
      </p:sp>
      <p:sp>
        <p:nvSpPr>
          <p:cNvPr id="3" name="内容占位符 2"/>
          <p:cNvSpPr>
            <a:spLocks noGrp="1"/>
          </p:cNvSpPr>
          <p:nvPr>
            <p:ph idx="1"/>
          </p:nvPr>
        </p:nvSpPr>
        <p:spPr>
          <a:xfrm>
            <a:off x="642910" y="1071546"/>
            <a:ext cx="8215370" cy="5000642"/>
          </a:xfrm>
        </p:spPr>
        <p:txBody>
          <a:bodyPr/>
          <a:lstStyle/>
          <a:p>
            <a:r>
              <a:rPr lang="zh-CN" altLang="en-US" sz="2400" dirty="0" smtClean="0"/>
              <a:t>是</a:t>
            </a:r>
            <a:r>
              <a:rPr lang="en-US" altLang="zh-CN" sz="2400" dirty="0" smtClean="0"/>
              <a:t>ITU-T</a:t>
            </a:r>
            <a:r>
              <a:rPr lang="zh-CN" altLang="en-US" sz="2400" dirty="0" smtClean="0"/>
              <a:t>的视频编码专家组（</a:t>
            </a:r>
            <a:r>
              <a:rPr lang="en-US" altLang="zh-CN" sz="2400" dirty="0" smtClean="0"/>
              <a:t>VCEG</a:t>
            </a:r>
            <a:r>
              <a:rPr lang="zh-CN" altLang="en-US" sz="2400" dirty="0" smtClean="0"/>
              <a:t>）和</a:t>
            </a:r>
            <a:r>
              <a:rPr lang="en-US" altLang="zh-CN" sz="2400" dirty="0" smtClean="0"/>
              <a:t>ISO/IEC</a:t>
            </a:r>
            <a:r>
              <a:rPr lang="zh-CN" altLang="en-US" sz="2400" dirty="0" smtClean="0"/>
              <a:t>运动图像专家组（</a:t>
            </a:r>
            <a:r>
              <a:rPr lang="en-US" altLang="zh-CN" sz="2400" dirty="0" smtClean="0"/>
              <a:t>MPEG</a:t>
            </a:r>
            <a:r>
              <a:rPr lang="zh-CN" altLang="en-US" sz="2400" dirty="0" smtClean="0"/>
              <a:t>）联合制定的新一代视频压缩标准</a:t>
            </a:r>
            <a:endParaRPr lang="en-US" altLang="zh-CN" sz="2400" dirty="0" smtClean="0"/>
          </a:p>
          <a:p>
            <a:r>
              <a:rPr lang="en-US" sz="2400" dirty="0" smtClean="0"/>
              <a:t>2001</a:t>
            </a:r>
            <a:r>
              <a:rPr lang="zh-CN" altLang="en-US" sz="2400" dirty="0" smtClean="0"/>
              <a:t>年</a:t>
            </a:r>
            <a:r>
              <a:rPr lang="en-US" sz="2400" dirty="0" smtClean="0"/>
              <a:t>5</a:t>
            </a:r>
            <a:r>
              <a:rPr lang="zh-CN" altLang="en-US" sz="2400" dirty="0" smtClean="0"/>
              <a:t>月制定了其测试模式</a:t>
            </a:r>
            <a:r>
              <a:rPr lang="en-US" sz="2400" dirty="0" smtClean="0"/>
              <a:t>TML-8</a:t>
            </a:r>
            <a:r>
              <a:rPr lang="zh-CN" altLang="en-US" sz="2400" dirty="0" smtClean="0"/>
              <a:t>，</a:t>
            </a:r>
            <a:r>
              <a:rPr lang="en-US" sz="2400" dirty="0" smtClean="0"/>
              <a:t>2003</a:t>
            </a:r>
            <a:r>
              <a:rPr lang="zh-CN" altLang="en-US" sz="2400" dirty="0" smtClean="0"/>
              <a:t>年</a:t>
            </a:r>
            <a:r>
              <a:rPr lang="en-US" sz="2400" dirty="0" smtClean="0"/>
              <a:t>3</a:t>
            </a:r>
            <a:r>
              <a:rPr lang="zh-CN" altLang="en-US" sz="2400" dirty="0" smtClean="0"/>
              <a:t>月正式发布。 为适应高清视频压缩的需求，</a:t>
            </a:r>
            <a:r>
              <a:rPr lang="en-US" altLang="zh-CN" sz="2400" dirty="0" smtClean="0"/>
              <a:t>2004 </a:t>
            </a:r>
            <a:r>
              <a:rPr lang="zh-CN" altLang="en-US" sz="2400" dirty="0" smtClean="0"/>
              <a:t>年又增加了</a:t>
            </a:r>
            <a:r>
              <a:rPr lang="en-US" altLang="zh-CN" sz="2400" dirty="0" err="1" smtClean="0"/>
              <a:t>FRExt</a:t>
            </a:r>
            <a:r>
              <a:rPr lang="en-US" altLang="zh-CN" sz="2400" dirty="0" smtClean="0"/>
              <a:t> </a:t>
            </a:r>
            <a:r>
              <a:rPr lang="zh-CN" altLang="en-US" sz="2400" dirty="0" smtClean="0"/>
              <a:t>部分；为适应不同码率及质量的需求，</a:t>
            </a:r>
            <a:r>
              <a:rPr lang="en-US" altLang="zh-CN" sz="2400" dirty="0" smtClean="0"/>
              <a:t>2006 </a:t>
            </a:r>
            <a:r>
              <a:rPr lang="zh-CN" altLang="en-US" sz="2400" dirty="0" smtClean="0"/>
              <a:t>年又增加了可伸缩编码 </a:t>
            </a:r>
            <a:r>
              <a:rPr lang="en-US" altLang="zh-CN" sz="2400" dirty="0" smtClean="0"/>
              <a:t>SVC</a:t>
            </a:r>
          </a:p>
          <a:p>
            <a:r>
              <a:rPr lang="en-US" altLang="zh-CN" sz="2400" dirty="0" smtClean="0"/>
              <a:t>H.264</a:t>
            </a:r>
            <a:r>
              <a:rPr lang="zh-CN" altLang="en-US" sz="2400" dirty="0" smtClean="0"/>
              <a:t>的目标</a:t>
            </a:r>
            <a:endParaRPr lang="en-US" altLang="zh-CN" sz="2400" dirty="0" smtClean="0"/>
          </a:p>
          <a:p>
            <a:pPr lvl="1"/>
            <a:r>
              <a:rPr lang="zh-CN" altLang="en-US" sz="2000" dirty="0" smtClean="0"/>
              <a:t>高效压缩，在某一特定的视频质量下，与采用任何其它视频标准相比，可以使比特率平均降低</a:t>
            </a:r>
            <a:r>
              <a:rPr lang="en-US" altLang="zh-CN" sz="2000" dirty="0" smtClean="0"/>
              <a:t>50%</a:t>
            </a:r>
            <a:endParaRPr lang="zh-CN" altLang="en-US" sz="2000" dirty="0" smtClean="0"/>
          </a:p>
          <a:p>
            <a:pPr lvl="1"/>
            <a:r>
              <a:rPr lang="zh-CN" altLang="en-US" sz="2000" dirty="0" smtClean="0"/>
              <a:t>更强大的容错能力，能够纠正各种网络的传输错误</a:t>
            </a:r>
          </a:p>
          <a:p>
            <a:pPr lvl="1"/>
            <a:r>
              <a:rPr lang="zh-CN" altLang="en-US" sz="2000" dirty="0" smtClean="0"/>
              <a:t>低时延功能，并能够在更高时延的情况下提供更高质量的图像</a:t>
            </a:r>
          </a:p>
          <a:p>
            <a:pPr lvl="1"/>
            <a:r>
              <a:rPr lang="zh-CN" altLang="en-US" sz="2000" dirty="0" smtClean="0"/>
              <a:t>精确匹配解码，严格规定了编码器和解码器如何进行数值计算，以避免错误累积</a:t>
            </a:r>
            <a:endParaRPr lang="en-US" altLang="zh-CN" sz="2000" dirty="0" smtClean="0"/>
          </a:p>
          <a:p>
            <a:pPr lvl="1"/>
            <a:r>
              <a:rPr lang="zh-CN" altLang="en-US" sz="2000" dirty="0" smtClean="0"/>
              <a:t>灵活地支持有着不同比特率：</a:t>
            </a:r>
            <a:r>
              <a:rPr lang="en-US" altLang="zh-CN" sz="2000" dirty="0" smtClean="0"/>
              <a:t>10Mbps~32kbps</a:t>
            </a:r>
            <a:endParaRPr lang="zh-CN" altLang="en-US" sz="2000" dirty="0"/>
          </a:p>
        </p:txBody>
      </p:sp>
      <p:sp>
        <p:nvSpPr>
          <p:cNvPr id="4" name="日期占位符 3"/>
          <p:cNvSpPr>
            <a:spLocks noGrp="1"/>
          </p:cNvSpPr>
          <p:nvPr>
            <p:ph type="dt" sz="half" idx="10"/>
          </p:nvPr>
        </p:nvSpPr>
        <p:spPr/>
        <p:txBody>
          <a:bodyPr/>
          <a:lstStyle/>
          <a:p>
            <a:pPr>
              <a:defRPr/>
            </a:pPr>
            <a:r>
              <a:rPr lang="zh-CN" altLang="en-US" dirty="0" smtClean="0"/>
              <a:t>多媒体技术基础</a:t>
            </a:r>
            <a:endParaRPr lang="en-US" altLang="zh-CN"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42976" y="457200"/>
            <a:ext cx="7572428" cy="563563"/>
          </a:xfrm>
        </p:spPr>
        <p:txBody>
          <a:bodyPr/>
          <a:lstStyle/>
          <a:p>
            <a:r>
              <a:rPr lang="zh-CN" altLang="en-US" dirty="0" smtClean="0"/>
              <a:t>相同图像质量不同标准的比特率对比</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571472" y="1228326"/>
            <a:ext cx="6000792" cy="4772442"/>
          </a:xfrm>
          <a:prstGeom prst="rect">
            <a:avLst/>
          </a:prstGeom>
          <a:noFill/>
          <a:ln w="9525">
            <a:noFill/>
            <a:miter lim="800000"/>
            <a:headEnd/>
            <a:tailEnd/>
          </a:ln>
          <a:effectLst/>
        </p:spPr>
      </p:pic>
      <p:sp>
        <p:nvSpPr>
          <p:cNvPr id="6" name="TextBox 5"/>
          <p:cNvSpPr txBox="1"/>
          <p:nvPr/>
        </p:nvSpPr>
        <p:spPr>
          <a:xfrm>
            <a:off x="6715140" y="1500174"/>
            <a:ext cx="2214578" cy="3693319"/>
          </a:xfrm>
          <a:prstGeom prst="rect">
            <a:avLst/>
          </a:prstGeom>
          <a:noFill/>
        </p:spPr>
        <p:txBody>
          <a:bodyPr wrap="square" rtlCol="0">
            <a:spAutoFit/>
          </a:bodyPr>
          <a:lstStyle/>
          <a:p>
            <a:r>
              <a:rPr lang="zh-CN" altLang="en-US" sz="1800" dirty="0" smtClean="0"/>
              <a:t>对于视频序列样本来说，使用</a:t>
            </a:r>
            <a:r>
              <a:rPr lang="en-US" altLang="zh-CN" sz="1800" dirty="0" smtClean="0"/>
              <a:t>H.264</a:t>
            </a:r>
            <a:r>
              <a:rPr lang="zh-CN" altLang="en-US" sz="1800" dirty="0" smtClean="0"/>
              <a:t>编码器能够比使用有运动补偿的</a:t>
            </a:r>
            <a:r>
              <a:rPr lang="en-US" altLang="zh-CN" sz="1800" dirty="0" smtClean="0"/>
              <a:t>MPEG-4</a:t>
            </a:r>
            <a:r>
              <a:rPr lang="zh-CN" altLang="en-US" sz="1800" dirty="0" smtClean="0"/>
              <a:t>编码器降低</a:t>
            </a:r>
            <a:r>
              <a:rPr lang="en-US" altLang="zh-CN" sz="1800" dirty="0" smtClean="0"/>
              <a:t>50%</a:t>
            </a:r>
            <a:r>
              <a:rPr lang="zh-CN" altLang="en-US" sz="1800" dirty="0" smtClean="0"/>
              <a:t>的比特率</a:t>
            </a:r>
            <a:r>
              <a:rPr lang="en-US" altLang="zh-CN" sz="1800" dirty="0" smtClean="0"/>
              <a:t>(bps)</a:t>
            </a:r>
            <a:r>
              <a:rPr lang="zh-CN" altLang="en-US" sz="1800" dirty="0" smtClean="0"/>
              <a:t>。在没有运动补偿的情况下，</a:t>
            </a:r>
            <a:r>
              <a:rPr lang="en-US" altLang="zh-CN" sz="1800" dirty="0" smtClean="0"/>
              <a:t>H.264</a:t>
            </a:r>
            <a:r>
              <a:rPr lang="zh-CN" altLang="en-US" sz="1800" dirty="0" smtClean="0"/>
              <a:t>编码器的效率至少比</a:t>
            </a:r>
            <a:r>
              <a:rPr lang="en-US" altLang="zh-CN" sz="1800" dirty="0" smtClean="0"/>
              <a:t>MPEG-4</a:t>
            </a:r>
            <a:r>
              <a:rPr lang="zh-CN" altLang="en-US" sz="1800" dirty="0" smtClean="0"/>
              <a:t>编码器高</a:t>
            </a:r>
            <a:r>
              <a:rPr lang="en-US" altLang="zh-CN" sz="1800" dirty="0" smtClean="0"/>
              <a:t>3</a:t>
            </a:r>
            <a:r>
              <a:rPr lang="zh-CN" altLang="en-US" sz="1800" dirty="0" smtClean="0"/>
              <a:t>倍，比</a:t>
            </a:r>
            <a:r>
              <a:rPr lang="en-US" altLang="zh-CN" sz="1800" dirty="0" smtClean="0"/>
              <a:t>M-JPEG</a:t>
            </a:r>
            <a:r>
              <a:rPr lang="zh-CN" altLang="en-US" sz="1800" dirty="0" smtClean="0"/>
              <a:t>编码器高</a:t>
            </a:r>
            <a:r>
              <a:rPr lang="en-US" altLang="zh-CN" sz="1800" dirty="0" smtClean="0"/>
              <a:t>6</a:t>
            </a:r>
            <a:r>
              <a:rPr lang="zh-CN" altLang="en-US" sz="1800" dirty="0" smtClean="0"/>
              <a:t>倍</a:t>
            </a:r>
            <a:endParaRPr lang="zh-CN" altLang="en-US" sz="1800" dirty="0"/>
          </a:p>
        </p:txBody>
      </p:sp>
    </p:spTree>
  </p:cSld>
  <p:clrMapOvr>
    <a:masterClrMapping/>
  </p:clrMapOvr>
  <p:timing>
    <p:tnLst>
      <p:par>
        <p:cTn id="1" dur="indefinite" restart="never" nodeType="tmRoot"/>
      </p:par>
    </p:tn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的类别与等级</a:t>
            </a:r>
            <a:endParaRPr lang="zh-CN" altLang="en-US" dirty="0"/>
          </a:p>
        </p:txBody>
      </p:sp>
      <p:sp>
        <p:nvSpPr>
          <p:cNvPr id="3" name="内容占位符 2"/>
          <p:cNvSpPr>
            <a:spLocks noGrp="1"/>
          </p:cNvSpPr>
          <p:nvPr>
            <p:ph idx="1"/>
          </p:nvPr>
        </p:nvSpPr>
        <p:spPr/>
        <p:txBody>
          <a:bodyPr/>
          <a:lstStyle/>
          <a:p>
            <a:r>
              <a:rPr lang="en-US" altLang="zh-CN" sz="2400" dirty="0" smtClean="0"/>
              <a:t>7</a:t>
            </a:r>
            <a:r>
              <a:rPr lang="zh-CN" altLang="en-US" sz="2400" dirty="0" smtClean="0"/>
              <a:t>个类别：每个类别都针对某一类特定的应用。此外，每个类别都定义了编码器能够使用哪些特性集，并限制了解码器在实施方面的复杂性</a:t>
            </a:r>
            <a:endParaRPr lang="en-US" altLang="zh-CN" sz="2400" dirty="0" smtClean="0"/>
          </a:p>
          <a:p>
            <a:pPr lvl="1"/>
            <a:r>
              <a:rPr lang="zh-CN" altLang="en-US" sz="2000" dirty="0" smtClean="0"/>
              <a:t>基准类中没有使用</a:t>
            </a:r>
            <a:r>
              <a:rPr lang="en-US" altLang="zh-CN" sz="2000" dirty="0" smtClean="0"/>
              <a:t>B</a:t>
            </a:r>
            <a:r>
              <a:rPr lang="zh-CN" altLang="en-US" sz="2000" smtClean="0"/>
              <a:t>帧，可以实现低时延</a:t>
            </a:r>
            <a:endParaRPr lang="en-US" altLang="zh-CN" sz="2000" dirty="0" smtClean="0"/>
          </a:p>
          <a:p>
            <a:r>
              <a:rPr lang="en-US" altLang="zh-CN" sz="2400" dirty="0" smtClean="0"/>
              <a:t>11</a:t>
            </a:r>
            <a:r>
              <a:rPr lang="zh-CN" altLang="en-US" sz="2400" dirty="0" smtClean="0"/>
              <a:t>个等级：，对性能、带宽和内存需求进行了限制。每个等级都规定了从</a:t>
            </a:r>
            <a:r>
              <a:rPr lang="en-US" altLang="zh-CN" sz="2400" dirty="0" smtClean="0"/>
              <a:t>QCIF</a:t>
            </a:r>
            <a:r>
              <a:rPr lang="zh-CN" altLang="en-US" sz="2400" dirty="0" smtClean="0"/>
              <a:t>到</a:t>
            </a:r>
            <a:r>
              <a:rPr lang="en-US" altLang="zh-CN" sz="2400" dirty="0" smtClean="0"/>
              <a:t>HDTV</a:t>
            </a:r>
            <a:r>
              <a:rPr lang="zh-CN" altLang="en-US" sz="2400" dirty="0" smtClean="0"/>
              <a:t>等各种分辨率所对应的比特率和编码速率（每秒宏块数）。分辨率越高，要求的等级就越高</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214282" y="1142984"/>
            <a:ext cx="8643998" cy="1571636"/>
          </a:xfrm>
        </p:spPr>
        <p:txBody>
          <a:bodyPr/>
          <a:lstStyle/>
          <a:p>
            <a:r>
              <a:rPr lang="zh-CN" altLang="en-US" sz="2400" dirty="0" smtClean="0"/>
              <a:t>通过新的高级帧内预测方法对</a:t>
            </a:r>
            <a:r>
              <a:rPr lang="en-US" altLang="zh-CN" sz="2400" dirty="0" smtClean="0"/>
              <a:t>I</a:t>
            </a:r>
            <a:r>
              <a:rPr lang="zh-CN" altLang="en-US" sz="2400" dirty="0" smtClean="0"/>
              <a:t>帧进行编码：可通过在与进行帧内编码的新</a:t>
            </a:r>
            <a:r>
              <a:rPr lang="en-US" altLang="zh-CN" sz="2400" dirty="0" smtClean="0"/>
              <a:t>4×4</a:t>
            </a:r>
            <a:r>
              <a:rPr lang="zh-CN" altLang="en-US" sz="2400" dirty="0" smtClean="0"/>
              <a:t>像素块相邻接的前几个编码像素中，寻找匹配的像素来实现。通过重复利用已编码的像素值，可以极大地减少需要编码的位数</a:t>
            </a:r>
            <a:endParaRPr lang="en-US" altLang="zh-CN" sz="2400" dirty="0" smtClean="0"/>
          </a:p>
          <a:p>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5810" name="Picture 2"/>
          <p:cNvPicPr>
            <a:picLocks noChangeAspect="1" noChangeArrowheads="1"/>
          </p:cNvPicPr>
          <p:nvPr/>
        </p:nvPicPr>
        <p:blipFill>
          <a:blip r:embed="rId2" cstate="print"/>
          <a:srcRect/>
          <a:stretch>
            <a:fillRect/>
          </a:stretch>
        </p:blipFill>
        <p:spPr bwMode="auto">
          <a:xfrm>
            <a:off x="-32" y="2928934"/>
            <a:ext cx="2938176" cy="2143140"/>
          </a:xfrm>
          <a:prstGeom prst="rect">
            <a:avLst/>
          </a:prstGeom>
          <a:noFill/>
          <a:ln w="9525">
            <a:noFill/>
            <a:miter lim="800000"/>
            <a:headEnd/>
            <a:tailEnd/>
          </a:ln>
          <a:effectLst/>
        </p:spPr>
      </p:pic>
      <p:pic>
        <p:nvPicPr>
          <p:cNvPr id="375811" name="Picture 3"/>
          <p:cNvPicPr>
            <a:picLocks noChangeAspect="1" noChangeArrowheads="1"/>
          </p:cNvPicPr>
          <p:nvPr/>
        </p:nvPicPr>
        <p:blipFill>
          <a:blip r:embed="rId3" cstate="print"/>
          <a:srcRect/>
          <a:stretch>
            <a:fillRect/>
          </a:stretch>
        </p:blipFill>
        <p:spPr bwMode="auto">
          <a:xfrm>
            <a:off x="3000364" y="2928934"/>
            <a:ext cx="2902065" cy="2142000"/>
          </a:xfrm>
          <a:prstGeom prst="rect">
            <a:avLst/>
          </a:prstGeom>
          <a:noFill/>
          <a:ln w="9525">
            <a:noFill/>
            <a:miter lim="800000"/>
            <a:headEnd/>
            <a:tailEnd/>
          </a:ln>
          <a:effectLst/>
        </p:spPr>
      </p:pic>
      <p:pic>
        <p:nvPicPr>
          <p:cNvPr id="375812" name="Picture 4"/>
          <p:cNvPicPr>
            <a:picLocks noChangeAspect="1" noChangeArrowheads="1"/>
          </p:cNvPicPr>
          <p:nvPr/>
        </p:nvPicPr>
        <p:blipFill>
          <a:blip r:embed="rId4" cstate="print"/>
          <a:srcRect/>
          <a:stretch>
            <a:fillRect/>
          </a:stretch>
        </p:blipFill>
        <p:spPr bwMode="auto">
          <a:xfrm>
            <a:off x="5897792" y="2930074"/>
            <a:ext cx="2960488" cy="2142000"/>
          </a:xfrm>
          <a:prstGeom prst="rect">
            <a:avLst/>
          </a:prstGeom>
          <a:noFill/>
          <a:ln w="9525">
            <a:noFill/>
            <a:miter lim="800000"/>
            <a:headEnd/>
            <a:tailEnd/>
          </a:ln>
          <a:effectLst/>
        </p:spPr>
      </p:pic>
      <p:sp>
        <p:nvSpPr>
          <p:cNvPr id="8" name="TextBox 7"/>
          <p:cNvSpPr txBox="1"/>
          <p:nvPr/>
        </p:nvSpPr>
        <p:spPr>
          <a:xfrm>
            <a:off x="2857488" y="2702478"/>
            <a:ext cx="3671198" cy="369332"/>
          </a:xfrm>
          <a:prstGeom prst="rect">
            <a:avLst/>
          </a:prstGeom>
          <a:noFill/>
        </p:spPr>
        <p:txBody>
          <a:bodyPr wrap="none" rtlCol="0">
            <a:spAutoFit/>
          </a:bodyPr>
          <a:lstStyle/>
          <a:p>
            <a:r>
              <a:rPr lang="zh-CN" altLang="en-US" sz="1800" dirty="0" smtClean="0"/>
              <a:t>帧内预测所采用的几种模式的图示</a:t>
            </a:r>
            <a:endParaRPr lang="zh-CN" altLang="en-US" sz="1800" dirty="0"/>
          </a:p>
        </p:txBody>
      </p:sp>
      <p:sp>
        <p:nvSpPr>
          <p:cNvPr id="9" name="TextBox 8"/>
          <p:cNvSpPr txBox="1"/>
          <p:nvPr/>
        </p:nvSpPr>
        <p:spPr>
          <a:xfrm>
            <a:off x="214282" y="5072074"/>
            <a:ext cx="2428892" cy="1323439"/>
          </a:xfrm>
          <a:prstGeom prst="rect">
            <a:avLst/>
          </a:prstGeom>
          <a:noFill/>
        </p:spPr>
        <p:txBody>
          <a:bodyPr wrap="square" rtlCol="0">
            <a:spAutoFit/>
          </a:bodyPr>
          <a:lstStyle/>
          <a:p>
            <a:r>
              <a:rPr lang="zh-CN" altLang="en-US" sz="2000" dirty="0" smtClean="0"/>
              <a:t>上方像素块中的四个底部像素被垂直拷贝至经过帧内编码的宏块中</a:t>
            </a:r>
            <a:endParaRPr lang="zh-CN" altLang="en-US" sz="2000" dirty="0"/>
          </a:p>
        </p:txBody>
      </p:sp>
      <p:sp>
        <p:nvSpPr>
          <p:cNvPr id="10" name="TextBox 9"/>
          <p:cNvSpPr txBox="1"/>
          <p:nvPr/>
        </p:nvSpPr>
        <p:spPr>
          <a:xfrm>
            <a:off x="2928926" y="5072074"/>
            <a:ext cx="2428892" cy="1323439"/>
          </a:xfrm>
          <a:prstGeom prst="rect">
            <a:avLst/>
          </a:prstGeom>
          <a:noFill/>
        </p:spPr>
        <p:txBody>
          <a:bodyPr wrap="square" rtlCol="0">
            <a:spAutoFit/>
          </a:bodyPr>
          <a:lstStyle/>
          <a:p>
            <a:r>
              <a:rPr lang="zh-CN" altLang="en-US" sz="2000" dirty="0" smtClean="0"/>
              <a:t>左边像素块中的最</a:t>
            </a:r>
          </a:p>
          <a:p>
            <a:r>
              <a:rPr lang="zh-CN" altLang="en-US" sz="2000" dirty="0" smtClean="0"/>
              <a:t>右侧四个像素被水平拷贝至经过帧</a:t>
            </a:r>
          </a:p>
          <a:p>
            <a:r>
              <a:rPr lang="zh-CN" altLang="en-US" sz="2000" dirty="0" smtClean="0"/>
              <a:t>内编码的宏块中</a:t>
            </a:r>
            <a:endParaRPr lang="zh-CN" altLang="en-US" sz="2000" dirty="0"/>
          </a:p>
        </p:txBody>
      </p:sp>
      <p:sp>
        <p:nvSpPr>
          <p:cNvPr id="11" name="TextBox 10"/>
          <p:cNvSpPr txBox="1"/>
          <p:nvPr/>
        </p:nvSpPr>
        <p:spPr>
          <a:xfrm>
            <a:off x="6143636" y="5072074"/>
            <a:ext cx="2500330" cy="1323439"/>
          </a:xfrm>
          <a:prstGeom prst="rect">
            <a:avLst/>
          </a:prstGeom>
          <a:noFill/>
        </p:spPr>
        <p:txBody>
          <a:bodyPr wrap="square" rtlCol="0">
            <a:spAutoFit/>
          </a:bodyPr>
          <a:lstStyle/>
          <a:p>
            <a:r>
              <a:rPr lang="zh-CN" altLang="en-US" sz="2000" dirty="0" smtClean="0"/>
              <a:t>上方像素块中的八个底部像素被沿对角线方向拷贝至经过帧内编码的宏块中</a:t>
            </a:r>
            <a:endParaRPr lang="zh-CN" altLang="en-US" sz="2000" dirty="0"/>
          </a:p>
        </p:txBody>
      </p:sp>
    </p:spTree>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的效率（</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500034" y="1071546"/>
            <a:ext cx="8429684" cy="2643206"/>
          </a:xfrm>
        </p:spPr>
        <p:txBody>
          <a:bodyPr/>
          <a:lstStyle/>
          <a:p>
            <a:r>
              <a:rPr lang="zh-CN" altLang="en-US" sz="2400" dirty="0" smtClean="0"/>
              <a:t>对</a:t>
            </a:r>
            <a:r>
              <a:rPr lang="en-US" altLang="zh-CN" sz="2400" dirty="0" smtClean="0"/>
              <a:t>P</a:t>
            </a:r>
            <a:r>
              <a:rPr lang="zh-CN" altLang="en-US" sz="2400" dirty="0" smtClean="0"/>
              <a:t>帧和</a:t>
            </a:r>
            <a:r>
              <a:rPr lang="en-US" altLang="zh-CN" sz="2400" dirty="0" smtClean="0"/>
              <a:t>B</a:t>
            </a:r>
            <a:r>
              <a:rPr lang="zh-CN" altLang="en-US" sz="2400" dirty="0" smtClean="0"/>
              <a:t>帧：进行编码时所采用的基于块的运动补偿，在</a:t>
            </a:r>
            <a:r>
              <a:rPr lang="en-US" altLang="zh-CN" sz="2400" dirty="0" smtClean="0"/>
              <a:t>H.264</a:t>
            </a:r>
            <a:r>
              <a:rPr lang="zh-CN" altLang="en-US" sz="2400" dirty="0" smtClean="0"/>
              <a:t>中也得到了改进</a:t>
            </a:r>
            <a:endParaRPr lang="en-US" altLang="zh-CN" sz="2400" dirty="0" smtClean="0"/>
          </a:p>
          <a:p>
            <a:pPr lvl="1"/>
            <a:r>
              <a:rPr lang="en-US" altLang="zh-CN" sz="2000" dirty="0" smtClean="0"/>
              <a:t>H.264</a:t>
            </a:r>
            <a:r>
              <a:rPr lang="zh-CN" altLang="en-US" sz="2000" dirty="0" smtClean="0"/>
              <a:t>编码器可以在一个或多个参考帧的少数或众多区域内，以低至子像素的精度搜索匹配的块。</a:t>
            </a:r>
            <a:endParaRPr lang="en-US" altLang="zh-CN" sz="2000" dirty="0" smtClean="0"/>
          </a:p>
          <a:p>
            <a:pPr lvl="1"/>
            <a:r>
              <a:rPr lang="zh-CN" altLang="en-US" sz="2000" dirty="0" smtClean="0"/>
              <a:t>为了提高匹配率，可以对块的大小和形状进行调整。</a:t>
            </a:r>
            <a:endParaRPr lang="en-US" altLang="zh-CN" sz="2000" dirty="0" smtClean="0"/>
          </a:p>
          <a:p>
            <a:pPr lvl="1"/>
            <a:r>
              <a:rPr lang="zh-CN" altLang="en-US" sz="2000" dirty="0" smtClean="0"/>
              <a:t>在参考帧中，对于找不到匹配块的区域，将会使用帧内编码的宏块</a:t>
            </a:r>
            <a:endParaRPr lang="en-US" altLang="zh-CN" sz="2000" dirty="0" smtClean="0"/>
          </a:p>
          <a:p>
            <a:r>
              <a:rPr lang="zh-CN" altLang="en-US" sz="2400" dirty="0" smtClean="0"/>
              <a:t>低码率时的去块效应滤波器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376834" name="Picture 2"/>
          <p:cNvPicPr>
            <a:picLocks noChangeAspect="1" noChangeArrowheads="1"/>
          </p:cNvPicPr>
          <p:nvPr/>
        </p:nvPicPr>
        <p:blipFill>
          <a:blip r:embed="rId2" cstate="print"/>
          <a:srcRect/>
          <a:stretch>
            <a:fillRect/>
          </a:stretch>
        </p:blipFill>
        <p:spPr bwMode="auto">
          <a:xfrm>
            <a:off x="1571604" y="3729060"/>
            <a:ext cx="2533650" cy="2914650"/>
          </a:xfrm>
          <a:prstGeom prst="rect">
            <a:avLst/>
          </a:prstGeom>
          <a:noFill/>
          <a:ln w="9525">
            <a:noFill/>
            <a:miter lim="800000"/>
            <a:headEnd/>
            <a:tailEnd/>
          </a:ln>
          <a:effectLst/>
        </p:spPr>
      </p:pic>
      <p:pic>
        <p:nvPicPr>
          <p:cNvPr id="376835" name="Picture 3"/>
          <p:cNvPicPr>
            <a:picLocks noChangeAspect="1" noChangeArrowheads="1"/>
          </p:cNvPicPr>
          <p:nvPr/>
        </p:nvPicPr>
        <p:blipFill>
          <a:blip r:embed="rId3" cstate="print"/>
          <a:srcRect/>
          <a:stretch>
            <a:fillRect/>
          </a:stretch>
        </p:blipFill>
        <p:spPr bwMode="auto">
          <a:xfrm>
            <a:off x="5214942" y="3657622"/>
            <a:ext cx="2533650" cy="291465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H.264</a:t>
            </a:r>
            <a:r>
              <a:rPr lang="zh-CN" altLang="en-US" dirty="0" smtClean="0"/>
              <a:t>分层设计</a:t>
            </a:r>
            <a:endParaRPr lang="zh-CN" altLang="en-US" dirty="0"/>
          </a:p>
        </p:txBody>
      </p:sp>
      <p:sp>
        <p:nvSpPr>
          <p:cNvPr id="3" name="内容占位符 2"/>
          <p:cNvSpPr>
            <a:spLocks noGrp="1"/>
          </p:cNvSpPr>
          <p:nvPr>
            <p:ph idx="1"/>
          </p:nvPr>
        </p:nvSpPr>
        <p:spPr/>
        <p:txBody>
          <a:bodyPr/>
          <a:lstStyle/>
          <a:p>
            <a:r>
              <a:rPr lang="zh-CN" altLang="en-US" sz="2800" dirty="0" smtClean="0"/>
              <a:t>视频编码层（</a:t>
            </a:r>
            <a:r>
              <a:rPr lang="en-US" sz="2800" dirty="0" smtClean="0"/>
              <a:t>VCL</a:t>
            </a:r>
            <a:r>
              <a:rPr lang="zh-CN" altLang="en-US" sz="2800" dirty="0" smtClean="0"/>
              <a:t>，</a:t>
            </a:r>
            <a:r>
              <a:rPr lang="en-US" sz="2800" dirty="0" smtClean="0"/>
              <a:t>Video Coding Layer</a:t>
            </a:r>
            <a:r>
              <a:rPr lang="zh-CN" altLang="en-US" sz="2800" dirty="0" smtClean="0"/>
              <a:t>）：负责高效的视频内容表示，实现高效的编码效率</a:t>
            </a:r>
            <a:endParaRPr lang="en-US" altLang="zh-CN" sz="2800" dirty="0" smtClean="0"/>
          </a:p>
          <a:p>
            <a:r>
              <a:rPr lang="zh-CN" altLang="en-US" sz="2800" dirty="0" smtClean="0"/>
              <a:t>网络提取层（</a:t>
            </a:r>
            <a:r>
              <a:rPr lang="en-US" sz="2800" dirty="0" smtClean="0"/>
              <a:t>NAL</a:t>
            </a:r>
            <a:r>
              <a:rPr lang="zh-CN" altLang="en-US" sz="2800" dirty="0" smtClean="0"/>
              <a:t>，</a:t>
            </a:r>
            <a:r>
              <a:rPr lang="en-US" sz="2800" dirty="0" smtClean="0"/>
              <a:t>Network Abstraction Layer</a:t>
            </a:r>
            <a:r>
              <a:rPr lang="zh-CN" altLang="en-US" sz="2800" dirty="0" smtClean="0"/>
              <a:t>）：负责以网络所要求的恰当的方式对数据进行打包和传送，实现网络的友好性</a:t>
            </a:r>
            <a:endParaRPr lang="en-US" altLang="zh-CN" sz="2800" dirty="0" smtClean="0"/>
          </a:p>
          <a:p>
            <a:pPr lvl="1"/>
            <a:r>
              <a:rPr lang="zh-CN" altLang="en-US" sz="2400" dirty="0" smtClean="0"/>
              <a:t>基于分组方式的接口：在</a:t>
            </a:r>
            <a:r>
              <a:rPr lang="en-US" sz="2400" dirty="0" smtClean="0"/>
              <a:t>VCL</a:t>
            </a:r>
            <a:r>
              <a:rPr lang="zh-CN" altLang="en-US" sz="2400" dirty="0" smtClean="0"/>
              <a:t>和</a:t>
            </a:r>
            <a:r>
              <a:rPr lang="en-US" sz="2400" dirty="0" smtClean="0"/>
              <a:t>NAL</a:t>
            </a:r>
            <a:r>
              <a:rPr lang="zh-CN" altLang="en-US" sz="2400" dirty="0" smtClean="0"/>
              <a:t>之间，打包和相应的信令属于</a:t>
            </a:r>
            <a:r>
              <a:rPr lang="en-US" sz="2400" dirty="0" smtClean="0"/>
              <a:t>NAL</a:t>
            </a:r>
            <a:r>
              <a:rPr lang="zh-CN" altLang="en-US" sz="2400" dirty="0" smtClean="0"/>
              <a:t>的一部分</a:t>
            </a:r>
            <a:endParaRPr lang="en-US" altLang="zh-CN" sz="2400" dirty="0" smtClean="0"/>
          </a:p>
          <a:p>
            <a:pPr lvl="1"/>
            <a:r>
              <a:rPr lang="en-US" sz="2400" dirty="0" smtClean="0"/>
              <a:t>NAL</a:t>
            </a:r>
            <a:r>
              <a:rPr lang="zh-CN" altLang="en-US" sz="2400" dirty="0" smtClean="0"/>
              <a:t>包括自己的头部信息、段结构信息和实际载荷信息，即上层的</a:t>
            </a:r>
            <a:r>
              <a:rPr lang="en-US" sz="2400" dirty="0" smtClean="0"/>
              <a:t>VCL</a:t>
            </a:r>
            <a:r>
              <a:rPr lang="zh-CN" altLang="en-US" sz="2400" dirty="0" smtClean="0"/>
              <a:t>数据</a:t>
            </a:r>
            <a:endParaRPr lang="en-US" altLang="zh-CN" sz="2400"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标题 1"/>
          <p:cNvSpPr>
            <a:spLocks noGrp="1"/>
          </p:cNvSpPr>
          <p:nvPr>
            <p:ph type="title"/>
          </p:nvPr>
        </p:nvSpPr>
        <p:spPr/>
        <p:txBody>
          <a:bodyPr/>
          <a:lstStyle/>
          <a:p>
            <a:r>
              <a:rPr lang="zh-CN" altLang="en-US" smtClean="0">
                <a:latin typeface="Times New Roman" pitchFamily="18" charset="0"/>
                <a:ea typeface="宋体" pitchFamily="2" charset="-122"/>
              </a:rPr>
              <a:t>冗余度、编码效率与压缩比</a:t>
            </a:r>
            <a:endParaRPr lang="zh-CN" altLang="en-US" smtClean="0">
              <a:ea typeface="宋体" pitchFamily="2" charset="-122"/>
            </a:endParaRPr>
          </a:p>
        </p:txBody>
      </p:sp>
      <p:sp>
        <p:nvSpPr>
          <p:cNvPr id="10246" name="内容占位符 2"/>
          <p:cNvSpPr>
            <a:spLocks noGrp="1"/>
          </p:cNvSpPr>
          <p:nvPr>
            <p:ph idx="1"/>
          </p:nvPr>
        </p:nvSpPr>
        <p:spPr/>
        <p:txBody>
          <a:bodyPr/>
          <a:lstStyle/>
          <a:p>
            <a:r>
              <a:rPr lang="zh-CN" altLang="en-US" sz="2800" smtClean="0">
                <a:ea typeface="宋体" pitchFamily="2" charset="-122"/>
              </a:rPr>
              <a:t>在数字图像通信系统中，冗余度、编码效率与压缩比是衡量信源特性以及编解码设备性能的重要指标</a:t>
            </a:r>
            <a:endParaRPr lang="en-US" altLang="zh-CN" sz="2800" smtClean="0">
              <a:ea typeface="宋体" pitchFamily="2" charset="-122"/>
            </a:endParaRPr>
          </a:p>
          <a:p>
            <a:r>
              <a:rPr lang="zh-CN" altLang="en-US" sz="2800" smtClean="0">
                <a:latin typeface="Times New Roman" pitchFamily="18" charset="0"/>
                <a:ea typeface="宋体" pitchFamily="2" charset="-122"/>
              </a:rPr>
              <a:t>设原图像的平均码长为</a:t>
            </a:r>
            <a:r>
              <a:rPr lang="en-US" altLang="zh-CN" sz="2800" smtClean="0">
                <a:ea typeface="宋体" pitchFamily="2" charset="-122"/>
              </a:rPr>
              <a:t>L</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熵为</a:t>
            </a:r>
            <a:r>
              <a:rPr lang="en-US" altLang="zh-CN" sz="2800" smtClean="0">
                <a:ea typeface="宋体" pitchFamily="2" charset="-122"/>
              </a:rPr>
              <a:t>H(X)</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压缩后图像的平均码长为</a:t>
            </a:r>
            <a:r>
              <a:rPr lang="en-US" altLang="zh-CN" sz="2800" smtClean="0">
                <a:ea typeface="宋体" pitchFamily="2" charset="-122"/>
              </a:rPr>
              <a:t>Lc</a:t>
            </a:r>
            <a:r>
              <a:rPr lang="en-US" altLang="zh-CN" sz="2800" smtClean="0">
                <a:latin typeface="Times New Roman" pitchFamily="18" charset="0"/>
                <a:ea typeface="宋体" pitchFamily="2" charset="-122"/>
              </a:rPr>
              <a:t>，</a:t>
            </a:r>
            <a:r>
              <a:rPr lang="zh-CN" altLang="en-US" sz="2800" smtClean="0">
                <a:latin typeface="Times New Roman" pitchFamily="18" charset="0"/>
                <a:ea typeface="宋体" pitchFamily="2" charset="-122"/>
              </a:rPr>
              <a:t>则定义冗余度为</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编码效率</a:t>
            </a:r>
            <a:endParaRPr lang="en-US" altLang="zh-CN" sz="2800" smtClean="0">
              <a:latin typeface="Times New Roman" pitchFamily="18" charset="0"/>
              <a:ea typeface="宋体" pitchFamily="2" charset="-122"/>
            </a:endParaRPr>
          </a:p>
          <a:p>
            <a:endParaRPr lang="en-US" altLang="zh-CN" sz="2800" smtClean="0">
              <a:latin typeface="Times New Roman" pitchFamily="18" charset="0"/>
              <a:ea typeface="宋体" pitchFamily="2" charset="-122"/>
            </a:endParaRPr>
          </a:p>
          <a:p>
            <a:r>
              <a:rPr lang="zh-CN" altLang="en-US" sz="2800" smtClean="0">
                <a:latin typeface="Times New Roman" pitchFamily="18" charset="0"/>
                <a:ea typeface="宋体" pitchFamily="2" charset="-122"/>
              </a:rPr>
              <a:t>压缩比</a:t>
            </a:r>
            <a:endParaRPr lang="zh-CN" altLang="en-US" sz="2800" smtClean="0">
              <a:ea typeface="宋体" pitchFamily="2" charset="-122"/>
            </a:endParaRPr>
          </a:p>
        </p:txBody>
      </p:sp>
      <p:sp>
        <p:nvSpPr>
          <p:cNvPr id="1024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0242" name="Object 5"/>
          <p:cNvGraphicFramePr>
            <a:graphicFrameLocks noChangeAspect="1"/>
          </p:cNvGraphicFramePr>
          <p:nvPr/>
        </p:nvGraphicFramePr>
        <p:xfrm>
          <a:off x="1738313" y="3775075"/>
          <a:ext cx="1630362" cy="809625"/>
        </p:xfrm>
        <a:graphic>
          <a:graphicData uri="http://schemas.openxmlformats.org/presentationml/2006/ole">
            <p:oleObj spid="_x0000_s10242" name="公式" r:id="rId3" imgW="876240" imgH="431640" progId="Equation.3">
              <p:embed/>
            </p:oleObj>
          </a:graphicData>
        </a:graphic>
      </p:graphicFrame>
      <p:graphicFrame>
        <p:nvGraphicFramePr>
          <p:cNvPr id="10243" name="Object 7"/>
          <p:cNvGraphicFramePr>
            <a:graphicFrameLocks noChangeAspect="1"/>
          </p:cNvGraphicFramePr>
          <p:nvPr/>
        </p:nvGraphicFramePr>
        <p:xfrm>
          <a:off x="3422650" y="4605338"/>
          <a:ext cx="2298700" cy="869950"/>
        </p:xfrm>
        <a:graphic>
          <a:graphicData uri="http://schemas.openxmlformats.org/presentationml/2006/ole">
            <p:oleObj spid="_x0000_s10243" name="公式" r:id="rId4" imgW="1117440" imgH="431640" progId="Equation.3">
              <p:embed/>
            </p:oleObj>
          </a:graphicData>
        </a:graphic>
      </p:graphicFrame>
      <p:graphicFrame>
        <p:nvGraphicFramePr>
          <p:cNvPr id="10244" name="Object 9"/>
          <p:cNvGraphicFramePr>
            <a:graphicFrameLocks noChangeAspect="1"/>
          </p:cNvGraphicFramePr>
          <p:nvPr/>
        </p:nvGraphicFramePr>
        <p:xfrm>
          <a:off x="2928938" y="5622925"/>
          <a:ext cx="1071562" cy="877888"/>
        </p:xfrm>
        <a:graphic>
          <a:graphicData uri="http://schemas.openxmlformats.org/presentationml/2006/ole">
            <p:oleObj spid="_x0000_s10244" name="公式" r:id="rId5" imgW="482391" imgH="393529" progId="Equation.3">
              <p:embed/>
            </p:oleObj>
          </a:graphicData>
        </a:graphic>
      </p:graphicFrame>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28604"/>
            <a:ext cx="7086600" cy="563563"/>
          </a:xfrm>
        </p:spPr>
        <p:txBody>
          <a:bodyPr/>
          <a:lstStyle/>
          <a:p>
            <a:r>
              <a:rPr lang="zh-CN" altLang="en-US" dirty="0" smtClean="0"/>
              <a:t>高精度、多模式运动估计</a:t>
            </a:r>
            <a:endParaRPr lang="zh-CN" altLang="en-US" dirty="0"/>
          </a:p>
        </p:txBody>
      </p:sp>
      <p:sp>
        <p:nvSpPr>
          <p:cNvPr id="3" name="内容占位符 2"/>
          <p:cNvSpPr>
            <a:spLocks noGrp="1"/>
          </p:cNvSpPr>
          <p:nvPr>
            <p:ph idx="1"/>
          </p:nvPr>
        </p:nvSpPr>
        <p:spPr>
          <a:xfrm>
            <a:off x="642910" y="1000108"/>
            <a:ext cx="8215370" cy="5286412"/>
          </a:xfrm>
        </p:spPr>
        <p:txBody>
          <a:bodyPr/>
          <a:lstStyle/>
          <a:p>
            <a:r>
              <a:rPr lang="zh-CN" altLang="en-US" sz="2400" dirty="0" smtClean="0"/>
              <a:t>支持</a:t>
            </a:r>
            <a:r>
              <a:rPr lang="en-US" sz="2400" dirty="0" smtClean="0"/>
              <a:t>1/4</a:t>
            </a:r>
            <a:r>
              <a:rPr lang="zh-CN" altLang="en-US" sz="2400" dirty="0" smtClean="0"/>
              <a:t>或</a:t>
            </a:r>
            <a:r>
              <a:rPr lang="en-US" sz="2400" dirty="0" smtClean="0"/>
              <a:t>1/8</a:t>
            </a:r>
            <a:r>
              <a:rPr lang="zh-CN" altLang="en-US" sz="2400" dirty="0" smtClean="0"/>
              <a:t>像素精度的运动矢量</a:t>
            </a:r>
            <a:endParaRPr lang="en-US" altLang="zh-CN" sz="2400" dirty="0" smtClean="0"/>
          </a:p>
          <a:p>
            <a:r>
              <a:rPr lang="zh-CN" altLang="en-US" sz="2400" dirty="0" smtClean="0"/>
              <a:t>一个宏块（</a:t>
            </a:r>
            <a:r>
              <a:rPr lang="en-US" sz="2400" dirty="0" smtClean="0"/>
              <a:t>MB</a:t>
            </a:r>
            <a:r>
              <a:rPr lang="zh-CN" altLang="en-US" sz="2400" dirty="0" smtClean="0"/>
              <a:t>）可以按图被分为不同的子块，形成</a:t>
            </a:r>
            <a:r>
              <a:rPr lang="en-US" sz="2400" dirty="0" smtClean="0"/>
              <a:t>7</a:t>
            </a:r>
            <a:r>
              <a:rPr lang="zh-CN" altLang="en-US" sz="2400" dirty="0" smtClean="0"/>
              <a:t>种不同模式的块尺寸</a:t>
            </a:r>
            <a:endParaRPr lang="en-US" altLang="zh-CN" sz="2400" dirty="0" smtClean="0"/>
          </a:p>
          <a:p>
            <a:pPr lvl="1"/>
            <a:r>
              <a:rPr lang="zh-CN" altLang="en-US" sz="2000" dirty="0" smtClean="0"/>
              <a:t>这种多模式的灵活和细致的划分，更切合图像中实际运动物体的形状，大大提高了运动估计的精确程度</a:t>
            </a:r>
            <a:endParaRPr lang="en-US" altLang="zh-CN" sz="2000" dirty="0" smtClean="0"/>
          </a:p>
          <a:p>
            <a:pPr lvl="1"/>
            <a:r>
              <a:rPr lang="zh-CN" altLang="en-US" sz="2000" dirty="0" smtClean="0"/>
              <a:t>在这种方式下，在每个宏块中可以包含有</a:t>
            </a:r>
            <a:r>
              <a:rPr lang="en-US" sz="2000" dirty="0" smtClean="0"/>
              <a:t>1</a:t>
            </a:r>
            <a:r>
              <a:rPr lang="zh-CN" altLang="en-US" sz="2000" dirty="0" smtClean="0"/>
              <a:t>、</a:t>
            </a:r>
            <a:r>
              <a:rPr lang="en-US" sz="2000" dirty="0" smtClean="0"/>
              <a:t>2</a:t>
            </a:r>
            <a:r>
              <a:rPr lang="zh-CN" altLang="en-US" sz="2000" dirty="0" smtClean="0"/>
              <a:t>、</a:t>
            </a:r>
            <a:r>
              <a:rPr lang="en-US" sz="2000" dirty="0" smtClean="0"/>
              <a:t>4</a:t>
            </a:r>
            <a:r>
              <a:rPr lang="zh-CN" altLang="en-US" sz="2000" dirty="0" smtClean="0"/>
              <a:t>、</a:t>
            </a:r>
            <a:r>
              <a:rPr lang="en-US" sz="2000" dirty="0" smtClean="0"/>
              <a:t>8</a:t>
            </a:r>
            <a:r>
              <a:rPr lang="zh-CN" altLang="en-US" sz="2000" dirty="0" smtClean="0"/>
              <a:t>或</a:t>
            </a:r>
            <a:r>
              <a:rPr lang="en-US" sz="2000" dirty="0" smtClean="0"/>
              <a:t>16</a:t>
            </a:r>
            <a:r>
              <a:rPr lang="zh-CN" altLang="en-US" sz="2000" dirty="0" smtClean="0"/>
              <a:t>个运动矢量</a:t>
            </a:r>
            <a:endParaRPr lang="en-US" altLang="zh-CN" sz="2000" dirty="0" smtClean="0"/>
          </a:p>
          <a:p>
            <a:pPr lvl="1"/>
            <a:endParaRPr lang="en-US" altLang="zh-CN" sz="2000" dirty="0" smtClean="0"/>
          </a:p>
          <a:p>
            <a:pPr lvl="1"/>
            <a:endParaRPr lang="en-US" altLang="zh-CN" sz="2000" dirty="0" smtClean="0"/>
          </a:p>
          <a:p>
            <a:pPr lvl="1"/>
            <a:endParaRPr lang="en-US" altLang="zh-CN" sz="2000" dirty="0" smtClean="0"/>
          </a:p>
          <a:p>
            <a:pPr>
              <a:spcBef>
                <a:spcPts val="2400"/>
              </a:spcBef>
            </a:pPr>
            <a:r>
              <a:rPr lang="zh-CN" altLang="en-US" sz="2400" dirty="0" smtClean="0"/>
              <a:t>多帧参考技术：允许编码器使用多于一帧的先前帧用于运动估计</a:t>
            </a:r>
            <a:endParaRPr lang="en-US" altLang="zh-CN" sz="2400" dirty="0" smtClean="0"/>
          </a:p>
          <a:p>
            <a:pPr lvl="1"/>
            <a:r>
              <a:rPr lang="zh-CN" altLang="en-US" sz="2000" dirty="0" smtClean="0"/>
              <a:t>例如</a:t>
            </a:r>
            <a:r>
              <a:rPr lang="en-US" sz="2000" dirty="0" smtClean="0"/>
              <a:t>2</a:t>
            </a:r>
            <a:r>
              <a:rPr lang="zh-CN" altLang="en-US" sz="2000" dirty="0" smtClean="0"/>
              <a:t>帧或</a:t>
            </a:r>
            <a:r>
              <a:rPr lang="en-US" sz="2000" dirty="0" smtClean="0"/>
              <a:t>3</a:t>
            </a:r>
            <a:r>
              <a:rPr lang="zh-CN" altLang="en-US" sz="2000" dirty="0" smtClean="0"/>
              <a:t>帧刚刚编码好的参考帧，编码器将选择对每个目标宏块能给出更好的预测帧，并为每一宏块指示是哪一帧被用于预测</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6" name="图片 5" descr="v4.jpg"/>
          <p:cNvPicPr>
            <a:picLocks noChangeAspect="1"/>
          </p:cNvPicPr>
          <p:nvPr/>
        </p:nvPicPr>
        <p:blipFill>
          <a:blip r:embed="rId2" cstate="print"/>
          <a:stretch>
            <a:fillRect/>
          </a:stretch>
        </p:blipFill>
        <p:spPr>
          <a:xfrm>
            <a:off x="3643306" y="3326745"/>
            <a:ext cx="3143272" cy="1602453"/>
          </a:xfrm>
          <a:prstGeom prst="rect">
            <a:avLst/>
          </a:prstGeom>
        </p:spPr>
      </p:pic>
    </p:spTree>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t>4×4</a:t>
            </a:r>
            <a:r>
              <a:rPr lang="zh-CN" altLang="en-US" dirty="0" smtClean="0"/>
              <a:t>块的整数变换</a:t>
            </a:r>
            <a:endParaRPr lang="zh-CN" altLang="en-US" dirty="0"/>
          </a:p>
        </p:txBody>
      </p:sp>
      <p:sp>
        <p:nvSpPr>
          <p:cNvPr id="3" name="内容占位符 2"/>
          <p:cNvSpPr>
            <a:spLocks noGrp="1"/>
          </p:cNvSpPr>
          <p:nvPr>
            <p:ph idx="1"/>
          </p:nvPr>
        </p:nvSpPr>
        <p:spPr>
          <a:xfrm>
            <a:off x="1066800" y="1371600"/>
            <a:ext cx="7720042" cy="4700588"/>
          </a:xfrm>
        </p:spPr>
        <p:txBody>
          <a:bodyPr/>
          <a:lstStyle/>
          <a:p>
            <a:r>
              <a:rPr lang="zh-CN" altLang="en-US" sz="2800" dirty="0" smtClean="0"/>
              <a:t>对残差采用基于块的变换编码，但变换是整数操作而不是实数运算</a:t>
            </a:r>
            <a:endParaRPr lang="en-US" altLang="zh-CN" sz="2800" dirty="0" smtClean="0"/>
          </a:p>
          <a:p>
            <a:r>
              <a:rPr lang="zh-CN" altLang="en-US" sz="2800" dirty="0" smtClean="0"/>
              <a:t>优点：</a:t>
            </a:r>
            <a:endParaRPr lang="en-US" altLang="zh-CN" sz="2800" dirty="0" smtClean="0"/>
          </a:p>
          <a:p>
            <a:pPr lvl="1"/>
            <a:r>
              <a:rPr lang="zh-CN" altLang="en-US" sz="2400" dirty="0" smtClean="0"/>
              <a:t>没有</a:t>
            </a:r>
            <a:r>
              <a:rPr lang="en-US" sz="2400" dirty="0" smtClean="0"/>
              <a:t>"</a:t>
            </a:r>
            <a:r>
              <a:rPr lang="zh-CN" altLang="en-US" sz="2400" dirty="0" smtClean="0"/>
              <a:t>反变换误差</a:t>
            </a:r>
            <a:r>
              <a:rPr lang="en-US" sz="2400" dirty="0" smtClean="0"/>
              <a:t>"</a:t>
            </a:r>
            <a:endParaRPr lang="en-US" altLang="zh-CN" sz="2400" dirty="0" smtClean="0"/>
          </a:p>
          <a:p>
            <a:pPr lvl="1"/>
            <a:r>
              <a:rPr lang="en-US" sz="2400" dirty="0" smtClean="0"/>
              <a:t>8×8</a:t>
            </a:r>
            <a:r>
              <a:rPr lang="zh-CN" altLang="en-US" sz="2400" dirty="0" smtClean="0"/>
              <a:t>块变为</a:t>
            </a:r>
            <a:r>
              <a:rPr lang="en-US" sz="2400" dirty="0" smtClean="0"/>
              <a:t>4×4</a:t>
            </a:r>
            <a:r>
              <a:rPr lang="zh-CN" altLang="en-US" sz="2400" dirty="0" smtClean="0"/>
              <a:t>块：变换块的尺寸缩小，使运动物体的划分更精确，这样，不但变换计算量比较小，而且在运动物体边缘处的衔接误差也大为减小</a:t>
            </a:r>
            <a:endParaRPr lang="en-US" altLang="zh-CN" sz="2400" dirty="0" smtClean="0"/>
          </a:p>
          <a:p>
            <a:r>
              <a:rPr lang="zh-CN" altLang="en-US" sz="2800" dirty="0" smtClean="0"/>
              <a:t>量化步长的变化的幅度控制在</a:t>
            </a:r>
            <a:r>
              <a:rPr lang="en-US" altLang="en-US" sz="2800" dirty="0" smtClean="0"/>
              <a:t>12.5%</a:t>
            </a:r>
            <a:r>
              <a:rPr lang="zh-CN" altLang="en-US" sz="2800" dirty="0" smtClean="0"/>
              <a:t>左右，而不是以不变的增幅变化：提高了码率的控制能力</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latin typeface="Times New Roman" pitchFamily="18" charset="0"/>
                <a:ea typeface="宋体" pitchFamily="2" charset="-122"/>
              </a:rPr>
              <a:t>信息熵编码</a:t>
            </a:r>
            <a:endParaRPr lang="zh-CN" altLang="en-US" smtClean="0">
              <a:ea typeface="宋体" pitchFamily="2" charset="-122"/>
            </a:endParaRPr>
          </a:p>
        </p:txBody>
      </p:sp>
      <p:sp>
        <p:nvSpPr>
          <p:cNvPr id="40963" name="内容占位符 2"/>
          <p:cNvSpPr>
            <a:spLocks noGrp="1"/>
          </p:cNvSpPr>
          <p:nvPr>
            <p:ph idx="1"/>
          </p:nvPr>
        </p:nvSpPr>
        <p:spPr>
          <a:xfrm>
            <a:off x="285750" y="1214438"/>
            <a:ext cx="8401050" cy="4700587"/>
          </a:xfrm>
        </p:spPr>
        <p:txBody>
          <a:bodyPr/>
          <a:lstStyle/>
          <a:p>
            <a:r>
              <a:rPr lang="zh-CN" altLang="en-US" smtClean="0">
                <a:latin typeface="Times New Roman" pitchFamily="18" charset="0"/>
                <a:ea typeface="宋体" pitchFamily="2" charset="-122"/>
              </a:rPr>
              <a:t>信息熵编码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也称为统计编码，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利用信息源出现的概率来进行编码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目前比较常见的信息熵编码包括霍夫曼编码、香农</a:t>
            </a:r>
            <a:r>
              <a:rPr lang="zh-CN" altLang="en-US" smtClean="0">
                <a:latin typeface="Arial" pitchFamily="34" charset="0"/>
                <a:ea typeface="宋体" pitchFamily="2" charset="-122"/>
              </a:rPr>
              <a:t>-</a:t>
            </a:r>
            <a:r>
              <a:rPr lang="zh-CN" altLang="en-US" smtClean="0">
                <a:latin typeface="Times New Roman" pitchFamily="18" charset="0"/>
                <a:ea typeface="宋体" pitchFamily="2" charset="-122"/>
              </a:rPr>
              <a:t>范诺编码、行程编码和算术统计编码等</a:t>
            </a:r>
            <a:r>
              <a:rPr lang="zh-CN" altLang="en-US" smtClean="0">
                <a:latin typeface="Arial" pitchFamily="34" charset="0"/>
                <a:ea typeface="宋体" pitchFamily="2" charset="-122"/>
              </a:rPr>
              <a:t> </a:t>
            </a:r>
            <a:endParaRPr lang="en-US" altLang="zh-CN" smtClean="0">
              <a:latin typeface="Arial" pitchFamily="34" charset="0"/>
              <a:ea typeface="宋体" pitchFamily="2" charset="-122"/>
            </a:endParaRPr>
          </a:p>
          <a:p>
            <a:r>
              <a:rPr lang="zh-CN" altLang="en-US" smtClean="0">
                <a:ea typeface="宋体" pitchFamily="2" charset="-122"/>
              </a:rPr>
              <a:t>霍夫曼编码的基本原理：</a:t>
            </a:r>
            <a:endParaRPr lang="en-US" altLang="zh-CN" smtClean="0">
              <a:ea typeface="宋体" pitchFamily="2" charset="-122"/>
            </a:endParaRPr>
          </a:p>
          <a:p>
            <a:pPr lvl="1"/>
            <a:r>
              <a:rPr lang="zh-CN" altLang="en-US" smtClean="0">
                <a:latin typeface="Times New Roman" pitchFamily="18" charset="0"/>
                <a:ea typeface="宋体" pitchFamily="2" charset="-122"/>
              </a:rPr>
              <a:t>依据信源字符出现的概率大小来构造代码</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对出现概率较大的信源字符，给予较短码长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对于出现概率较小的信源字符，给予较长的码长</a:t>
            </a:r>
            <a:endParaRPr lang="en-US" altLang="zh-CN" smtClean="0">
              <a:latin typeface="Times New Roman" pitchFamily="18" charset="0"/>
              <a:ea typeface="宋体" pitchFamily="2" charset="-122"/>
            </a:endParaRPr>
          </a:p>
          <a:p>
            <a:pPr lvl="1"/>
            <a:r>
              <a:rPr lang="zh-CN" altLang="en-US" smtClean="0">
                <a:latin typeface="Times New Roman" pitchFamily="18" charset="0"/>
                <a:ea typeface="宋体" pitchFamily="2" charset="-122"/>
              </a:rPr>
              <a:t>最后使得编码的平均码字最短</a:t>
            </a:r>
            <a:endParaRPr lang="zh-CN" altLang="en-US" smtClean="0">
              <a:latin typeface="Arial" pitchFamily="34" charset="0"/>
              <a:ea typeface="宋体" pitchFamily="2" charset="-122"/>
            </a:endParaRPr>
          </a:p>
          <a:p>
            <a:endParaRPr lang="zh-CN" altLang="en-US" smtClean="0">
              <a:ea typeface="宋体" pitchFamily="2" charset="-122"/>
            </a:endParaRPr>
          </a:p>
        </p:txBody>
      </p:sp>
      <p:sp>
        <p:nvSpPr>
          <p:cNvPr id="409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标题 1"/>
          <p:cNvSpPr>
            <a:spLocks noGrp="1"/>
          </p:cNvSpPr>
          <p:nvPr>
            <p:ph type="title"/>
          </p:nvPr>
        </p:nvSpPr>
        <p:spPr/>
        <p:txBody>
          <a:bodyPr/>
          <a:lstStyle/>
          <a:p>
            <a:r>
              <a:rPr lang="zh-CN" altLang="en-US" smtClean="0">
                <a:ea typeface="宋体" pitchFamily="2" charset="-122"/>
              </a:rPr>
              <a:t>霍夫曼编码的步骤</a:t>
            </a:r>
          </a:p>
        </p:txBody>
      </p:sp>
      <p:sp>
        <p:nvSpPr>
          <p:cNvPr id="41987" name="内容占位符 2"/>
          <p:cNvSpPr>
            <a:spLocks noGrp="1"/>
          </p:cNvSpPr>
          <p:nvPr>
            <p:ph idx="1"/>
          </p:nvPr>
        </p:nvSpPr>
        <p:spPr>
          <a:xfrm>
            <a:off x="642938" y="1371600"/>
            <a:ext cx="8043862" cy="4700588"/>
          </a:xfrm>
        </p:spPr>
        <p:txBody>
          <a:bodyPr/>
          <a:lstStyle/>
          <a:p>
            <a:pPr marL="609600" indent="-609600">
              <a:lnSpc>
                <a:spcPct val="90000"/>
              </a:lnSpc>
            </a:pPr>
            <a:r>
              <a:rPr lang="zh-CN" altLang="en-US" smtClean="0">
                <a:ea typeface="楷体_GB2312" pitchFamily="49" charset="-122"/>
              </a:rPr>
              <a:t>将信源符号按概率递减顺序排列；</a:t>
            </a:r>
          </a:p>
          <a:p>
            <a:pPr marL="609600" indent="-609600">
              <a:lnSpc>
                <a:spcPct val="90000"/>
              </a:lnSpc>
            </a:pPr>
            <a:r>
              <a:rPr lang="zh-CN" altLang="en-US" smtClean="0">
                <a:ea typeface="楷体_GB2312" pitchFamily="49" charset="-122"/>
              </a:rPr>
              <a:t>把两个最小的概率加起来，作为新符号的概率；</a:t>
            </a:r>
          </a:p>
          <a:p>
            <a:pPr marL="609600" indent="-609600">
              <a:lnSpc>
                <a:spcPct val="90000"/>
              </a:lnSpc>
            </a:pPr>
            <a:r>
              <a:rPr lang="zh-CN" altLang="en-US" smtClean="0">
                <a:ea typeface="楷体_GB2312" pitchFamily="49" charset="-122"/>
              </a:rPr>
              <a:t>重复前两步，直到概率和达到</a:t>
            </a:r>
            <a:r>
              <a:rPr lang="en-US" altLang="zh-CN" smtClean="0">
                <a:ea typeface="楷体_GB2312" pitchFamily="49" charset="-122"/>
              </a:rPr>
              <a:t>1</a:t>
            </a:r>
            <a:r>
              <a:rPr lang="zh-CN" altLang="en-US" smtClean="0">
                <a:ea typeface="楷体_GB2312" pitchFamily="49" charset="-122"/>
              </a:rPr>
              <a:t>为止；</a:t>
            </a:r>
          </a:p>
          <a:p>
            <a:pPr marL="609600" indent="-609600">
              <a:lnSpc>
                <a:spcPct val="90000"/>
              </a:lnSpc>
            </a:pPr>
            <a:r>
              <a:rPr lang="zh-CN" altLang="en-US" smtClean="0">
                <a:ea typeface="楷体_GB2312" pitchFamily="49" charset="-122"/>
              </a:rPr>
              <a:t>在每次合并消息时，将被合并的消息赋予</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或</a:t>
            </a:r>
            <a:r>
              <a:rPr lang="en-US" altLang="zh-CN" smtClean="0">
                <a:ea typeface="楷体_GB2312" pitchFamily="49" charset="-122"/>
              </a:rPr>
              <a:t>0</a:t>
            </a:r>
            <a:r>
              <a:rPr lang="zh-CN" altLang="en-US" smtClean="0">
                <a:ea typeface="楷体_GB2312" pitchFamily="49" charset="-122"/>
              </a:rPr>
              <a:t>和</a:t>
            </a:r>
            <a:r>
              <a:rPr lang="en-US" altLang="zh-CN" smtClean="0">
                <a:ea typeface="楷体_GB2312" pitchFamily="49" charset="-122"/>
              </a:rPr>
              <a:t>1</a:t>
            </a:r>
            <a:r>
              <a:rPr lang="zh-CN" altLang="en-US" smtClean="0">
                <a:ea typeface="楷体_GB2312" pitchFamily="49" charset="-122"/>
              </a:rPr>
              <a:t>；</a:t>
            </a:r>
          </a:p>
          <a:p>
            <a:pPr marL="609600" indent="-609600">
              <a:lnSpc>
                <a:spcPct val="90000"/>
              </a:lnSpc>
            </a:pPr>
            <a:r>
              <a:rPr lang="zh-CN" altLang="en-US" smtClean="0">
                <a:ea typeface="楷体_GB2312" pitchFamily="49" charset="-122"/>
              </a:rPr>
              <a:t>寻找从每一信源符号到概率为</a:t>
            </a:r>
            <a:r>
              <a:rPr lang="en-US" altLang="zh-CN" smtClean="0">
                <a:ea typeface="楷体_GB2312" pitchFamily="49" charset="-122"/>
              </a:rPr>
              <a:t>1</a:t>
            </a:r>
            <a:r>
              <a:rPr lang="zh-CN" altLang="en-US" smtClean="0">
                <a:ea typeface="楷体_GB2312" pitchFamily="49" charset="-122"/>
              </a:rPr>
              <a:t>的路径，记录下路径上的</a:t>
            </a:r>
            <a:r>
              <a:rPr lang="en-US" altLang="zh-CN" smtClean="0">
                <a:ea typeface="楷体_GB2312" pitchFamily="49" charset="-122"/>
              </a:rPr>
              <a:t>1</a:t>
            </a:r>
            <a:r>
              <a:rPr lang="zh-CN" altLang="en-US" smtClean="0">
                <a:ea typeface="楷体_GB2312" pitchFamily="49" charset="-122"/>
              </a:rPr>
              <a:t>和</a:t>
            </a:r>
            <a:r>
              <a:rPr lang="en-US" altLang="zh-CN" smtClean="0">
                <a:ea typeface="楷体_GB2312" pitchFamily="49" charset="-122"/>
              </a:rPr>
              <a:t>0</a:t>
            </a:r>
            <a:r>
              <a:rPr lang="zh-CN" altLang="en-US" smtClean="0">
                <a:ea typeface="楷体_GB2312" pitchFamily="49" charset="-122"/>
              </a:rPr>
              <a:t>；</a:t>
            </a:r>
          </a:p>
          <a:p>
            <a:pPr marL="609600" indent="-609600">
              <a:lnSpc>
                <a:spcPct val="90000"/>
              </a:lnSpc>
            </a:pPr>
            <a:r>
              <a:rPr lang="zh-CN" altLang="en-US" smtClean="0">
                <a:ea typeface="楷体_GB2312" pitchFamily="49" charset="-122"/>
              </a:rPr>
              <a:t>对每一符号写出从码树的根到中节点</a:t>
            </a:r>
            <a:r>
              <a:rPr lang="en-US" altLang="zh-CN" smtClean="0">
                <a:ea typeface="楷体_GB2312" pitchFamily="49" charset="-122"/>
              </a:rPr>
              <a:t>1</a:t>
            </a:r>
            <a:r>
              <a:rPr lang="zh-CN" altLang="en-US" smtClean="0">
                <a:ea typeface="楷体_GB2312" pitchFamily="49" charset="-122"/>
              </a:rPr>
              <a:t>、</a:t>
            </a:r>
            <a:r>
              <a:rPr lang="en-US" altLang="zh-CN" smtClean="0">
                <a:ea typeface="楷体_GB2312" pitchFamily="49" charset="-122"/>
              </a:rPr>
              <a:t>0</a:t>
            </a:r>
            <a:r>
              <a:rPr lang="zh-CN" altLang="en-US" smtClean="0">
                <a:ea typeface="楷体_GB2312" pitchFamily="49" charset="-122"/>
              </a:rPr>
              <a:t>序列</a:t>
            </a:r>
            <a:endParaRPr lang="zh-CN" altLang="en-US" smtClean="0">
              <a:ea typeface="宋体" pitchFamily="2" charset="-122"/>
            </a:endParaRPr>
          </a:p>
        </p:txBody>
      </p:sp>
      <p:sp>
        <p:nvSpPr>
          <p:cNvPr id="419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1</a:t>
            </a:r>
            <a:endParaRPr lang="zh-CN" altLang="en-US" smtClean="0">
              <a:ea typeface="宋体" pitchFamily="2" charset="-122"/>
            </a:endParaRPr>
          </a:p>
        </p:txBody>
      </p:sp>
      <p:sp>
        <p:nvSpPr>
          <p:cNvPr id="43011" name="内容占位符 2"/>
          <p:cNvSpPr>
            <a:spLocks noGrp="1"/>
          </p:cNvSpPr>
          <p:nvPr>
            <p:ph idx="1"/>
          </p:nvPr>
        </p:nvSpPr>
        <p:spPr>
          <a:xfrm>
            <a:off x="428625" y="1371600"/>
            <a:ext cx="8358188" cy="4700588"/>
          </a:xfrm>
        </p:spPr>
        <p:txBody>
          <a:bodyPr/>
          <a:lstStyle/>
          <a:p>
            <a:r>
              <a:rPr lang="zh-CN" altLang="en-US" sz="2800" smtClean="0">
                <a:latin typeface="Times New Roman" pitchFamily="18" charset="0"/>
                <a:ea typeface="宋体" pitchFamily="2" charset="-122"/>
              </a:rPr>
              <a:t>设输入图像的灰度级</a:t>
            </a:r>
            <a:r>
              <a:rPr lang="zh-CN" altLang="en-US" sz="2800" smtClean="0">
                <a:ea typeface="宋体" pitchFamily="2" charset="-122"/>
              </a:rPr>
              <a:t>{</a:t>
            </a:r>
            <a:r>
              <a:rPr lang="en-US" altLang="zh-CN" sz="2800" smtClean="0">
                <a:ea typeface="宋体" pitchFamily="2" charset="-122"/>
              </a:rPr>
              <a:t>a1,a2,a3,a4,a5,a6}</a:t>
            </a:r>
            <a:r>
              <a:rPr lang="zh-CN" altLang="en-US" sz="2800" smtClean="0">
                <a:latin typeface="Times New Roman" pitchFamily="18" charset="0"/>
                <a:ea typeface="宋体" pitchFamily="2" charset="-122"/>
              </a:rPr>
              <a:t>出现的概率分别是</a:t>
            </a:r>
            <a:r>
              <a:rPr lang="zh-CN" altLang="en-US" sz="2800" smtClean="0">
                <a:ea typeface="宋体" pitchFamily="2" charset="-122"/>
              </a:rPr>
              <a:t>0.4</a:t>
            </a:r>
            <a:r>
              <a:rPr lang="zh-CN" altLang="en-US" sz="2800" smtClean="0">
                <a:latin typeface="Times New Roman" pitchFamily="18" charset="0"/>
                <a:ea typeface="宋体" pitchFamily="2" charset="-122"/>
              </a:rPr>
              <a:t>、</a:t>
            </a:r>
            <a:r>
              <a:rPr lang="zh-CN" altLang="en-US" sz="2800" smtClean="0">
                <a:ea typeface="宋体" pitchFamily="2" charset="-122"/>
              </a:rPr>
              <a:t>0.2</a:t>
            </a:r>
            <a:r>
              <a:rPr lang="zh-CN" altLang="en-US" sz="2800" smtClean="0">
                <a:latin typeface="Times New Roman" pitchFamily="18" charset="0"/>
                <a:ea typeface="宋体" pitchFamily="2" charset="-122"/>
              </a:rPr>
              <a:t>、</a:t>
            </a:r>
            <a:r>
              <a:rPr lang="zh-CN" altLang="en-US" sz="2800" smtClean="0">
                <a:ea typeface="宋体" pitchFamily="2" charset="-122"/>
              </a:rPr>
              <a:t>0.12</a:t>
            </a:r>
            <a:r>
              <a:rPr lang="zh-CN" altLang="en-US" sz="2800" smtClean="0">
                <a:latin typeface="Times New Roman" pitchFamily="18" charset="0"/>
                <a:ea typeface="宋体" pitchFamily="2" charset="-122"/>
              </a:rPr>
              <a:t>、</a:t>
            </a:r>
            <a:r>
              <a:rPr lang="zh-CN" altLang="en-US" sz="2800" smtClean="0">
                <a:ea typeface="宋体" pitchFamily="2" charset="-122"/>
              </a:rPr>
              <a:t>0.15</a:t>
            </a:r>
            <a:r>
              <a:rPr lang="zh-CN" altLang="en-US" sz="2800" smtClean="0">
                <a:latin typeface="Times New Roman" pitchFamily="18" charset="0"/>
                <a:ea typeface="宋体" pitchFamily="2" charset="-122"/>
              </a:rPr>
              <a:t>、</a:t>
            </a:r>
            <a:r>
              <a:rPr lang="zh-CN" altLang="en-US" sz="2800" smtClean="0">
                <a:ea typeface="宋体" pitchFamily="2" charset="-122"/>
              </a:rPr>
              <a:t>0.1</a:t>
            </a:r>
            <a:r>
              <a:rPr lang="zh-CN" altLang="en-US" sz="2800" smtClean="0">
                <a:latin typeface="Times New Roman" pitchFamily="18" charset="0"/>
                <a:ea typeface="宋体" pitchFamily="2" charset="-122"/>
              </a:rPr>
              <a:t>、</a:t>
            </a:r>
            <a:r>
              <a:rPr lang="zh-CN" altLang="en-US" sz="2800" smtClean="0">
                <a:ea typeface="宋体" pitchFamily="2" charset="-122"/>
              </a:rPr>
              <a:t>0.03</a:t>
            </a:r>
            <a:r>
              <a:rPr lang="zh-CN" altLang="en-US" sz="2800" smtClean="0">
                <a:latin typeface="Times New Roman" pitchFamily="18" charset="0"/>
                <a:ea typeface="宋体" pitchFamily="2" charset="-122"/>
              </a:rPr>
              <a:t>。试进行哈夫曼编码，并计算编码效率、压缩比、冗余度</a:t>
            </a:r>
            <a:endParaRPr lang="zh-CN" altLang="en-US" sz="2800" smtClean="0">
              <a:ea typeface="宋体" pitchFamily="2" charset="-122"/>
            </a:endParaRPr>
          </a:p>
        </p:txBody>
      </p:sp>
      <p:sp>
        <p:nvSpPr>
          <p:cNvPr id="430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标题 1"/>
          <p:cNvSpPr>
            <a:spLocks noGrp="1"/>
          </p:cNvSpPr>
          <p:nvPr>
            <p:ph type="title"/>
          </p:nvPr>
        </p:nvSpPr>
        <p:spPr/>
        <p:txBody>
          <a:bodyPr/>
          <a:lstStyle/>
          <a:p>
            <a:r>
              <a:rPr lang="zh-CN" altLang="en-US" smtClean="0">
                <a:ea typeface="宋体" pitchFamily="2" charset="-122"/>
              </a:rPr>
              <a:t>编码步骤</a:t>
            </a:r>
          </a:p>
        </p:txBody>
      </p:sp>
      <p:sp>
        <p:nvSpPr>
          <p:cNvPr id="44035" name="内容占位符 2"/>
          <p:cNvSpPr>
            <a:spLocks noGrp="1"/>
          </p:cNvSpPr>
          <p:nvPr>
            <p:ph idx="1"/>
          </p:nvPr>
        </p:nvSpPr>
        <p:spPr>
          <a:xfrm>
            <a:off x="642938" y="1371600"/>
            <a:ext cx="8043862" cy="4700588"/>
          </a:xfrm>
        </p:spPr>
        <p:txBody>
          <a:bodyPr/>
          <a:lstStyle/>
          <a:p>
            <a:pPr indent="269875">
              <a:tabLst>
                <a:tab pos="1933575" algn="l"/>
                <a:tab pos="2733675" algn="l"/>
              </a:tabLst>
            </a:pPr>
            <a:r>
              <a:rPr lang="zh-CN" altLang="en-US" sz="2800" smtClean="0">
                <a:latin typeface="宋体" pitchFamily="2" charset="-122"/>
                <a:ea typeface="宋体" pitchFamily="2" charset="-122"/>
              </a:rPr>
              <a:t>初始化，根据符号概率的大小按由大到小顺序对符号进行排序，如图所示。</a:t>
            </a:r>
          </a:p>
          <a:p>
            <a:pPr indent="269875">
              <a:tabLst>
                <a:tab pos="1933575" algn="l"/>
                <a:tab pos="2733675" algn="l"/>
              </a:tabLst>
            </a:pPr>
            <a:r>
              <a:rPr lang="zh-CN" altLang="en-US" sz="2800" smtClean="0">
                <a:latin typeface="宋体" pitchFamily="2" charset="-122"/>
                <a:ea typeface="宋体" pitchFamily="2" charset="-122"/>
              </a:rPr>
              <a:t>把概率小的两个符号组成一个节点，如图中的</a:t>
            </a:r>
            <a:r>
              <a:rPr lang="en-US" altLang="zh-CN" sz="2800" smtClean="0">
                <a:latin typeface="宋体" pitchFamily="2" charset="-122"/>
                <a:ea typeface="宋体" pitchFamily="2" charset="-122"/>
              </a:rPr>
              <a:t>a5</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a6</a:t>
            </a:r>
            <a:r>
              <a:rPr lang="zh-CN" altLang="en-US" sz="2800" smtClean="0">
                <a:latin typeface="宋体" pitchFamily="2" charset="-122"/>
                <a:ea typeface="宋体" pitchFamily="2" charset="-122"/>
              </a:rPr>
              <a:t>组成节点</a:t>
            </a:r>
            <a:r>
              <a:rPr lang="en-US" altLang="zh-CN" sz="2800" smtClean="0">
                <a:latin typeface="宋体" pitchFamily="2" charset="-122"/>
                <a:ea typeface="宋体" pitchFamily="2" charset="-122"/>
              </a:rPr>
              <a:t>P1</a:t>
            </a:r>
            <a:r>
              <a:rPr lang="zh-CN" altLang="en-US" sz="2800" smtClean="0">
                <a:latin typeface="宋体" pitchFamily="2" charset="-122"/>
                <a:ea typeface="宋体" pitchFamily="2" charset="-122"/>
              </a:rPr>
              <a:t>。</a:t>
            </a:r>
          </a:p>
          <a:p>
            <a:pPr indent="269875">
              <a:tabLst>
                <a:tab pos="1933575" algn="l"/>
                <a:tab pos="2733675" algn="l"/>
              </a:tabLst>
            </a:pPr>
            <a:r>
              <a:rPr lang="zh-CN" altLang="en-US" sz="2800" smtClean="0">
                <a:latin typeface="宋体" pitchFamily="2" charset="-122"/>
                <a:ea typeface="宋体" pitchFamily="2" charset="-122"/>
              </a:rPr>
              <a:t>重复步骤</a:t>
            </a:r>
            <a:r>
              <a:rPr lang="en-US" altLang="zh-CN" sz="2800" smtClean="0">
                <a:latin typeface="宋体" pitchFamily="2" charset="-122"/>
                <a:ea typeface="宋体" pitchFamily="2" charset="-122"/>
              </a:rPr>
              <a:t>2</a:t>
            </a:r>
            <a:r>
              <a:rPr lang="zh-CN" altLang="en-US" sz="2800" smtClean="0">
                <a:latin typeface="宋体" pitchFamily="2" charset="-122"/>
                <a:ea typeface="宋体" pitchFamily="2" charset="-122"/>
              </a:rPr>
              <a:t>，得到节点</a:t>
            </a:r>
            <a:r>
              <a:rPr lang="en-US" altLang="zh-CN" sz="2800" smtClean="0">
                <a:latin typeface="宋体" pitchFamily="2" charset="-122"/>
                <a:ea typeface="宋体" pitchFamily="2" charset="-122"/>
              </a:rPr>
              <a:t>P2</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P3</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P4</a:t>
            </a:r>
            <a:r>
              <a:rPr lang="zh-CN" altLang="en-US" sz="2800" smtClean="0">
                <a:latin typeface="宋体" pitchFamily="2" charset="-122"/>
                <a:ea typeface="宋体" pitchFamily="2" charset="-122"/>
              </a:rPr>
              <a:t>、</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，形成一棵</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，其中</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为根节点。</a:t>
            </a:r>
          </a:p>
          <a:p>
            <a:pPr indent="269875">
              <a:tabLst>
                <a:tab pos="1933575" algn="l"/>
                <a:tab pos="2733675" algn="l"/>
              </a:tabLst>
            </a:pPr>
            <a:r>
              <a:rPr lang="zh-CN" altLang="en-US" sz="2800" smtClean="0">
                <a:latin typeface="宋体" pitchFamily="2" charset="-122"/>
                <a:ea typeface="宋体" pitchFamily="2" charset="-122"/>
              </a:rPr>
              <a:t>从根节点</a:t>
            </a:r>
            <a:r>
              <a:rPr lang="en-US" altLang="zh-CN" sz="2800" smtClean="0">
                <a:latin typeface="宋体" pitchFamily="2" charset="-122"/>
                <a:ea typeface="宋体" pitchFamily="2" charset="-122"/>
              </a:rPr>
              <a:t>P5</a:t>
            </a:r>
            <a:r>
              <a:rPr lang="zh-CN" altLang="en-US" sz="2800" smtClean="0">
                <a:latin typeface="宋体" pitchFamily="2" charset="-122"/>
                <a:ea typeface="宋体" pitchFamily="2" charset="-122"/>
              </a:rPr>
              <a:t>开始到相应于每个符号的</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树叶</a:t>
            </a:r>
            <a:r>
              <a:rPr lang="zh-CN" altLang="en-US" sz="2800" smtClean="0">
                <a:latin typeface="Times New Roman" pitchFamily="18" charset="0"/>
                <a:ea typeface="宋体" pitchFamily="2" charset="-122"/>
              </a:rPr>
              <a:t>”</a:t>
            </a:r>
            <a:r>
              <a:rPr lang="zh-CN" altLang="en-US" sz="2800" smtClean="0">
                <a:latin typeface="宋体" pitchFamily="2" charset="-122"/>
                <a:ea typeface="宋体" pitchFamily="2" charset="-122"/>
              </a:rPr>
              <a:t>，从上到下标上</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（上枝）或者</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（下枝），至于哪个为</a:t>
            </a:r>
            <a:r>
              <a:rPr lang="en-US" altLang="zh-CN" sz="2800" smtClean="0">
                <a:latin typeface="宋体" pitchFamily="2" charset="-122"/>
                <a:ea typeface="宋体" pitchFamily="2" charset="-122"/>
              </a:rPr>
              <a:t>1</a:t>
            </a:r>
            <a:r>
              <a:rPr lang="zh-CN" altLang="en-US" sz="2800" smtClean="0">
                <a:latin typeface="宋体" pitchFamily="2" charset="-122"/>
                <a:ea typeface="宋体" pitchFamily="2" charset="-122"/>
              </a:rPr>
              <a:t>哪个为</a:t>
            </a:r>
            <a:r>
              <a:rPr lang="en-US" altLang="zh-CN" sz="2800" smtClean="0">
                <a:latin typeface="宋体" pitchFamily="2" charset="-122"/>
                <a:ea typeface="宋体" pitchFamily="2" charset="-122"/>
              </a:rPr>
              <a:t>0</a:t>
            </a:r>
            <a:r>
              <a:rPr lang="zh-CN" altLang="en-US" sz="2800" smtClean="0">
                <a:latin typeface="宋体" pitchFamily="2" charset="-122"/>
                <a:ea typeface="宋体" pitchFamily="2" charset="-122"/>
              </a:rPr>
              <a:t>则无关紧要，最后的结果仅仅是分配的代码不同，而代码的平均长度是相同的。</a:t>
            </a:r>
          </a:p>
          <a:p>
            <a:pPr indent="269875">
              <a:tabLst>
                <a:tab pos="1933575" algn="l"/>
                <a:tab pos="2733675" algn="l"/>
              </a:tabLst>
            </a:pPr>
            <a:endParaRPr lang="zh-CN" altLang="en-US" sz="2800" smtClean="0">
              <a:ea typeface="宋体" pitchFamily="2" charset="-122"/>
            </a:endParaRPr>
          </a:p>
        </p:txBody>
      </p:sp>
      <p:sp>
        <p:nvSpPr>
          <p:cNvPr id="440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itchFamily="2" charset="-122"/>
              </a:rPr>
              <a:t>什么是数据压缩</a:t>
            </a:r>
          </a:p>
        </p:txBody>
      </p:sp>
      <p:sp>
        <p:nvSpPr>
          <p:cNvPr id="23555" name="内容占位符 2"/>
          <p:cNvSpPr>
            <a:spLocks noGrp="1"/>
          </p:cNvSpPr>
          <p:nvPr>
            <p:ph idx="1"/>
          </p:nvPr>
        </p:nvSpPr>
        <p:spPr>
          <a:xfrm>
            <a:off x="571500" y="1371600"/>
            <a:ext cx="8115300" cy="1200150"/>
          </a:xfrm>
        </p:spPr>
        <p:txBody>
          <a:bodyPr/>
          <a:lstStyle/>
          <a:p>
            <a:r>
              <a:rPr kumimoji="1" lang="zh-CN" altLang="en-US" b="0" smtClean="0">
                <a:latin typeface="Times New Roman" pitchFamily="18" charset="0"/>
                <a:ea typeface="楷体_GB2312" pitchFamily="49" charset="-122"/>
              </a:rPr>
              <a:t>数据压缩就是在一定的精度损失条件下，以最少的数码表示信源所发出的信号</a:t>
            </a:r>
            <a:endParaRPr lang="zh-CN" altLang="en-US" smtClean="0">
              <a:ea typeface="宋体" pitchFamily="2" charset="-122"/>
            </a:endParaRPr>
          </a:p>
        </p:txBody>
      </p:sp>
      <p:sp>
        <p:nvSpPr>
          <p:cNvPr id="235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3557" name="Group 6"/>
          <p:cNvGrpSpPr>
            <a:grpSpLocks/>
          </p:cNvGrpSpPr>
          <p:nvPr/>
        </p:nvGrpSpPr>
        <p:grpSpPr bwMode="auto">
          <a:xfrm>
            <a:off x="2133600" y="2727325"/>
            <a:ext cx="4953000" cy="3581400"/>
            <a:chOff x="1248" y="1488"/>
            <a:chExt cx="3312" cy="2544"/>
          </a:xfrm>
        </p:grpSpPr>
        <p:sp>
          <p:nvSpPr>
            <p:cNvPr id="23558" name="Line 7"/>
            <p:cNvSpPr>
              <a:spLocks noChangeShapeType="1"/>
            </p:cNvSpPr>
            <p:nvPr/>
          </p:nvSpPr>
          <p:spPr bwMode="auto">
            <a:xfrm>
              <a:off x="2064" y="1872"/>
              <a:ext cx="480" cy="0"/>
            </a:xfrm>
            <a:prstGeom prst="line">
              <a:avLst/>
            </a:prstGeom>
            <a:noFill/>
            <a:ln w="19050">
              <a:solidFill>
                <a:srgbClr val="FF0000"/>
              </a:solidFill>
              <a:round/>
              <a:headEnd/>
              <a:tailEnd type="triangle" w="med" len="med"/>
            </a:ln>
          </p:spPr>
          <p:txBody>
            <a:bodyPr/>
            <a:lstStyle/>
            <a:p>
              <a:endParaRPr lang="zh-CN" altLang="en-US"/>
            </a:p>
          </p:txBody>
        </p:sp>
        <p:sp>
          <p:nvSpPr>
            <p:cNvPr id="23559" name="Rectangle 8"/>
            <p:cNvSpPr>
              <a:spLocks noChangeArrowheads="1"/>
            </p:cNvSpPr>
            <p:nvPr/>
          </p:nvSpPr>
          <p:spPr bwMode="auto">
            <a:xfrm>
              <a:off x="2544"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编码</a:t>
              </a:r>
            </a:p>
          </p:txBody>
        </p:sp>
        <p:sp>
          <p:nvSpPr>
            <p:cNvPr id="23560" name="Line 9"/>
            <p:cNvSpPr>
              <a:spLocks noChangeShapeType="1"/>
            </p:cNvSpPr>
            <p:nvPr/>
          </p:nvSpPr>
          <p:spPr bwMode="auto">
            <a:xfrm>
              <a:off x="3360" y="1872"/>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1" name="Rectangle 10"/>
            <p:cNvSpPr>
              <a:spLocks noChangeArrowheads="1"/>
            </p:cNvSpPr>
            <p:nvPr/>
          </p:nvSpPr>
          <p:spPr bwMode="auto">
            <a:xfrm>
              <a:off x="3792"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dirty="0">
                  <a:latin typeface="Times New Roman" pitchFamily="18" charset="0"/>
                  <a:ea typeface="楷体_GB2312" pitchFamily="49" charset="-122"/>
                </a:rPr>
                <a:t>信道</a:t>
              </a:r>
            </a:p>
            <a:p>
              <a:pPr algn="ctr" eaLnBrk="0" hangingPunct="0">
                <a:spcBef>
                  <a:spcPct val="20000"/>
                </a:spcBef>
              </a:pPr>
              <a:r>
                <a:rPr kumimoji="1" lang="zh-CN" altLang="en-US" sz="3200" b="0" dirty="0">
                  <a:latin typeface="Times New Roman" pitchFamily="18" charset="0"/>
                  <a:ea typeface="楷体_GB2312" pitchFamily="49" charset="-122"/>
                </a:rPr>
                <a:t>编码</a:t>
              </a:r>
            </a:p>
          </p:txBody>
        </p:sp>
        <p:sp>
          <p:nvSpPr>
            <p:cNvPr id="23562" name="Line 11"/>
            <p:cNvSpPr>
              <a:spLocks noChangeShapeType="1"/>
            </p:cNvSpPr>
            <p:nvPr/>
          </p:nvSpPr>
          <p:spPr bwMode="auto">
            <a:xfrm>
              <a:off x="4176" y="2256"/>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3" name="Rectangle 12"/>
            <p:cNvSpPr>
              <a:spLocks noChangeArrowheads="1"/>
            </p:cNvSpPr>
            <p:nvPr/>
          </p:nvSpPr>
          <p:spPr bwMode="auto">
            <a:xfrm>
              <a:off x="3792" y="2496"/>
              <a:ext cx="768" cy="52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p:txBody>
        </p:sp>
        <p:sp>
          <p:nvSpPr>
            <p:cNvPr id="23564" name="Line 13"/>
            <p:cNvSpPr>
              <a:spLocks noChangeShapeType="1"/>
            </p:cNvSpPr>
            <p:nvPr/>
          </p:nvSpPr>
          <p:spPr bwMode="auto">
            <a:xfrm>
              <a:off x="4176" y="3024"/>
              <a:ext cx="0" cy="240"/>
            </a:xfrm>
            <a:prstGeom prst="line">
              <a:avLst/>
            </a:prstGeom>
            <a:noFill/>
            <a:ln w="19050">
              <a:solidFill>
                <a:srgbClr val="FF0000"/>
              </a:solidFill>
              <a:round/>
              <a:headEnd/>
              <a:tailEnd type="triangle" w="med" len="med"/>
            </a:ln>
          </p:spPr>
          <p:txBody>
            <a:bodyPr/>
            <a:lstStyle/>
            <a:p>
              <a:endParaRPr lang="zh-CN" altLang="en-US"/>
            </a:p>
          </p:txBody>
        </p:sp>
        <p:sp>
          <p:nvSpPr>
            <p:cNvPr id="23565" name="Rectangle 14"/>
            <p:cNvSpPr>
              <a:spLocks noChangeArrowheads="1"/>
            </p:cNvSpPr>
            <p:nvPr/>
          </p:nvSpPr>
          <p:spPr bwMode="auto">
            <a:xfrm>
              <a:off x="3792"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信道</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6" name="Line 15"/>
            <p:cNvSpPr>
              <a:spLocks noChangeShapeType="1"/>
            </p:cNvSpPr>
            <p:nvPr/>
          </p:nvSpPr>
          <p:spPr bwMode="auto">
            <a:xfrm flipH="1">
              <a:off x="3312"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7" name="Rectangle 16"/>
            <p:cNvSpPr>
              <a:spLocks noChangeArrowheads="1"/>
            </p:cNvSpPr>
            <p:nvPr/>
          </p:nvSpPr>
          <p:spPr bwMode="auto">
            <a:xfrm>
              <a:off x="2544"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a:p>
              <a:pPr algn="ctr" eaLnBrk="0" hangingPunct="0">
                <a:spcBef>
                  <a:spcPct val="20000"/>
                </a:spcBef>
              </a:pPr>
              <a:r>
                <a:rPr kumimoji="1" lang="zh-CN" altLang="en-US" sz="3200" b="0">
                  <a:latin typeface="Times New Roman" pitchFamily="18" charset="0"/>
                  <a:ea typeface="楷体_GB2312" pitchFamily="49" charset="-122"/>
                </a:rPr>
                <a:t>译码</a:t>
              </a:r>
            </a:p>
          </p:txBody>
        </p:sp>
        <p:sp>
          <p:nvSpPr>
            <p:cNvPr id="23568" name="Line 17"/>
            <p:cNvSpPr>
              <a:spLocks noChangeShapeType="1"/>
            </p:cNvSpPr>
            <p:nvPr/>
          </p:nvSpPr>
          <p:spPr bwMode="auto">
            <a:xfrm flipH="1">
              <a:off x="2064" y="3648"/>
              <a:ext cx="432" cy="0"/>
            </a:xfrm>
            <a:prstGeom prst="line">
              <a:avLst/>
            </a:prstGeom>
            <a:noFill/>
            <a:ln w="19050">
              <a:solidFill>
                <a:srgbClr val="FF0000"/>
              </a:solidFill>
              <a:round/>
              <a:headEnd/>
              <a:tailEnd type="triangle" w="med" len="med"/>
            </a:ln>
          </p:spPr>
          <p:txBody>
            <a:bodyPr/>
            <a:lstStyle/>
            <a:p>
              <a:endParaRPr lang="zh-CN" altLang="en-US"/>
            </a:p>
          </p:txBody>
        </p:sp>
        <p:sp>
          <p:nvSpPr>
            <p:cNvPr id="23569" name="Rectangle 18"/>
            <p:cNvSpPr>
              <a:spLocks noChangeArrowheads="1"/>
            </p:cNvSpPr>
            <p:nvPr/>
          </p:nvSpPr>
          <p:spPr bwMode="auto">
            <a:xfrm>
              <a:off x="1248" y="1488"/>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信源</a:t>
              </a:r>
            </a:p>
          </p:txBody>
        </p:sp>
        <p:sp>
          <p:nvSpPr>
            <p:cNvPr id="23570" name="Rectangle 19"/>
            <p:cNvSpPr>
              <a:spLocks noChangeArrowheads="1"/>
            </p:cNvSpPr>
            <p:nvPr/>
          </p:nvSpPr>
          <p:spPr bwMode="auto">
            <a:xfrm>
              <a:off x="1248" y="3264"/>
              <a:ext cx="768" cy="768"/>
            </a:xfrm>
            <a:prstGeom prst="rect">
              <a:avLst/>
            </a:prstGeom>
            <a:solidFill>
              <a:srgbClr val="CCFFFF"/>
            </a:solidFill>
            <a:ln w="19050">
              <a:solidFill>
                <a:srgbClr val="FF6600"/>
              </a:solidFill>
              <a:miter lim="800000"/>
              <a:headEnd/>
              <a:tailEnd/>
            </a:ln>
          </p:spPr>
          <p:txBody>
            <a:bodyPr wrap="none" anchor="ctr"/>
            <a:lstStyle/>
            <a:p>
              <a:pPr algn="ctr" eaLnBrk="0" hangingPunct="0">
                <a:spcBef>
                  <a:spcPct val="20000"/>
                </a:spcBef>
              </a:pPr>
              <a:r>
                <a:rPr kumimoji="1" lang="zh-CN" altLang="en-US" sz="3200" b="0">
                  <a:latin typeface="Times New Roman" pitchFamily="18" charset="0"/>
                  <a:ea typeface="楷体_GB2312" pitchFamily="49" charset="-122"/>
                </a:rPr>
                <a:t>信宿</a:t>
              </a: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标题 1"/>
          <p:cNvSpPr>
            <a:spLocks noGrp="1"/>
          </p:cNvSpPr>
          <p:nvPr>
            <p:ph type="title"/>
          </p:nvPr>
        </p:nvSpPr>
        <p:spPr/>
        <p:txBody>
          <a:bodyPr/>
          <a:lstStyle/>
          <a:p>
            <a:r>
              <a:rPr lang="zh-CN" altLang="en-US" smtClean="0">
                <a:ea typeface="宋体" pitchFamily="2" charset="-122"/>
              </a:rPr>
              <a:t>画图</a:t>
            </a:r>
          </a:p>
        </p:txBody>
      </p:sp>
      <p:sp>
        <p:nvSpPr>
          <p:cNvPr id="11268" name="内容占位符 2"/>
          <p:cNvSpPr>
            <a:spLocks noGrp="1"/>
          </p:cNvSpPr>
          <p:nvPr>
            <p:ph idx="1"/>
          </p:nvPr>
        </p:nvSpPr>
        <p:spPr>
          <a:xfrm>
            <a:off x="571500" y="1371600"/>
            <a:ext cx="3143250" cy="4700588"/>
          </a:xfrm>
        </p:spPr>
        <p:txBody>
          <a:bodyPr/>
          <a:lstStyle/>
          <a:p>
            <a:pPr>
              <a:buFont typeface="Wingdings" pitchFamily="2" charset="2"/>
              <a:buNone/>
            </a:pPr>
            <a:r>
              <a:rPr lang="zh-CN" altLang="en-US" sz="2800" smtClean="0">
                <a:latin typeface="宋体" pitchFamily="2" charset="-122"/>
                <a:ea typeface="宋体" pitchFamily="2" charset="-122"/>
              </a:rPr>
              <a:t>最终编码结果为</a:t>
            </a:r>
            <a:endParaRPr lang="en-US" altLang="zh-CN" sz="2800" smtClean="0">
              <a:latin typeface="宋体" pitchFamily="2" charset="-122"/>
              <a:ea typeface="宋体" pitchFamily="2" charset="-122"/>
            </a:endParaRPr>
          </a:p>
          <a:p>
            <a:pPr>
              <a:buFont typeface="Wingdings" pitchFamily="2" charset="2"/>
              <a:buNone/>
            </a:pPr>
            <a:r>
              <a:rPr lang="en-US" altLang="zh-CN" sz="2800" smtClean="0">
                <a:latin typeface="宋体" pitchFamily="2" charset="-122"/>
                <a:ea typeface="宋体" pitchFamily="2" charset="-122"/>
              </a:rPr>
              <a:t>a1 =1, </a:t>
            </a:r>
          </a:p>
          <a:p>
            <a:pPr>
              <a:buFont typeface="Wingdings" pitchFamily="2" charset="2"/>
              <a:buNone/>
            </a:pPr>
            <a:r>
              <a:rPr lang="en-US" altLang="zh-CN" sz="2800" smtClean="0">
                <a:latin typeface="宋体" pitchFamily="2" charset="-122"/>
                <a:ea typeface="宋体" pitchFamily="2" charset="-122"/>
              </a:rPr>
              <a:t>a2 =000 , </a:t>
            </a:r>
          </a:p>
          <a:p>
            <a:pPr>
              <a:buFont typeface="Wingdings" pitchFamily="2" charset="2"/>
              <a:buNone/>
            </a:pPr>
            <a:r>
              <a:rPr lang="en-US" altLang="zh-CN" sz="2800" smtClean="0">
                <a:latin typeface="宋体" pitchFamily="2" charset="-122"/>
                <a:ea typeface="宋体" pitchFamily="2" charset="-122"/>
              </a:rPr>
              <a:t>a3 =011,  </a:t>
            </a:r>
          </a:p>
          <a:p>
            <a:pPr>
              <a:buFont typeface="Wingdings" pitchFamily="2" charset="2"/>
              <a:buNone/>
            </a:pPr>
            <a:r>
              <a:rPr lang="en-US" altLang="zh-CN" sz="2800" smtClean="0">
                <a:latin typeface="宋体" pitchFamily="2" charset="-122"/>
                <a:ea typeface="宋体" pitchFamily="2" charset="-122"/>
              </a:rPr>
              <a:t>a4 =001,</a:t>
            </a:r>
          </a:p>
          <a:p>
            <a:pPr>
              <a:buFont typeface="Wingdings" pitchFamily="2" charset="2"/>
              <a:buNone/>
            </a:pPr>
            <a:r>
              <a:rPr lang="en-US" altLang="zh-CN" sz="2800" smtClean="0">
                <a:latin typeface="宋体" pitchFamily="2" charset="-122"/>
                <a:ea typeface="宋体" pitchFamily="2" charset="-122"/>
              </a:rPr>
              <a:t>a5 =0100,</a:t>
            </a:r>
          </a:p>
          <a:p>
            <a:pPr>
              <a:buFont typeface="Wingdings" pitchFamily="2" charset="2"/>
              <a:buNone/>
            </a:pPr>
            <a:r>
              <a:rPr lang="en-US" altLang="zh-CN" sz="2800" smtClean="0">
                <a:latin typeface="宋体" pitchFamily="2" charset="-122"/>
                <a:ea typeface="宋体" pitchFamily="2" charset="-122"/>
              </a:rPr>
              <a:t>a6 =0101</a:t>
            </a:r>
            <a:r>
              <a:rPr lang="en-US" altLang="zh-CN" sz="2800" smtClean="0">
                <a:ea typeface="宋体" pitchFamily="2" charset="-122"/>
              </a:rPr>
              <a:t> </a:t>
            </a:r>
          </a:p>
          <a:p>
            <a:endParaRPr lang="zh-CN" altLang="en-US" smtClean="0">
              <a:ea typeface="宋体" pitchFamily="2" charset="-122"/>
            </a:endParaRPr>
          </a:p>
        </p:txBody>
      </p:sp>
      <p:sp>
        <p:nvSpPr>
          <p:cNvPr id="11269"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1266" name="Object 4"/>
          <p:cNvGraphicFramePr>
            <a:graphicFrameLocks noChangeAspect="1"/>
          </p:cNvGraphicFramePr>
          <p:nvPr/>
        </p:nvGraphicFramePr>
        <p:xfrm>
          <a:off x="3697288" y="1428750"/>
          <a:ext cx="4818062" cy="4286250"/>
        </p:xfrm>
        <a:graphic>
          <a:graphicData uri="http://schemas.openxmlformats.org/presentationml/2006/ole">
            <p:oleObj spid="_x0000_s11266" r:id="rId3" imgW="2234184" imgH="1748638" progId="Visio.Drawing.11">
              <p:embed/>
            </p:oleObj>
          </a:graphicData>
        </a:graphic>
      </p:graphicFrame>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标题 1"/>
          <p:cNvSpPr>
            <a:spLocks noGrp="1"/>
          </p:cNvSpPr>
          <p:nvPr>
            <p:ph type="title"/>
          </p:nvPr>
        </p:nvSpPr>
        <p:spPr/>
        <p:txBody>
          <a:bodyPr/>
          <a:lstStyle/>
          <a:p>
            <a:r>
              <a:rPr lang="zh-CN" altLang="en-US" smtClean="0">
                <a:ea typeface="宋体" pitchFamily="2" charset="-122"/>
              </a:rPr>
              <a:t>计算结果</a:t>
            </a:r>
          </a:p>
        </p:txBody>
      </p:sp>
      <p:sp>
        <p:nvSpPr>
          <p:cNvPr id="12292" name="内容占位符 2"/>
          <p:cNvSpPr>
            <a:spLocks noGrp="1"/>
          </p:cNvSpPr>
          <p:nvPr>
            <p:ph idx="1"/>
          </p:nvPr>
        </p:nvSpPr>
        <p:spPr>
          <a:xfrm>
            <a:off x="571500" y="1371600"/>
            <a:ext cx="8115300" cy="4700588"/>
          </a:xfrm>
        </p:spPr>
        <p:txBody>
          <a:bodyPr/>
          <a:lstStyle/>
          <a:p>
            <a:pPr algn="just" eaLnBrk="1" hangingPunct="1">
              <a:lnSpc>
                <a:spcPct val="130000"/>
              </a:lnSpc>
              <a:buFont typeface="Wingdings" pitchFamily="2" charset="2"/>
              <a:buNone/>
            </a:pPr>
            <a:r>
              <a:rPr lang="zh-CN" altLang="en-US" sz="2800" smtClean="0">
                <a:latin typeface="Times New Roman" pitchFamily="18" charset="0"/>
                <a:ea typeface="宋体" pitchFamily="2" charset="-122"/>
              </a:rPr>
              <a:t>图像信源熵是：</a:t>
            </a:r>
            <a:endParaRPr lang="zh-CN" altLang="en-US"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H(X)=                        </a:t>
            </a:r>
          </a:p>
          <a:p>
            <a:pPr algn="just" eaLnBrk="1" hangingPunct="1">
              <a:lnSpc>
                <a:spcPct val="130000"/>
              </a:lnSpc>
              <a:buFont typeface="Wingdings" pitchFamily="2" charset="2"/>
              <a:buNone/>
            </a:pPr>
            <a:r>
              <a:rPr lang="nb-NO" altLang="zh-CN" sz="2800" smtClean="0">
                <a:ea typeface="宋体" pitchFamily="2" charset="-122"/>
              </a:rPr>
              <a:t>=</a:t>
            </a:r>
            <a:r>
              <a:rPr lang="en-US" altLang="zh-CN" sz="2800" smtClean="0">
                <a:ea typeface="宋体" pitchFamily="2" charset="-122"/>
              </a:rPr>
              <a:t>-</a:t>
            </a:r>
            <a:r>
              <a:rPr lang="en-US" altLang="zh-CN" sz="2800" smtClean="0">
                <a:latin typeface="Times New Roman" pitchFamily="18" charset="0"/>
                <a:ea typeface="宋体" pitchFamily="2" charset="-122"/>
              </a:rPr>
              <a:t>（</a:t>
            </a:r>
            <a:r>
              <a:rPr lang="nb-NO" altLang="zh-CN" sz="2800" smtClean="0">
                <a:ea typeface="宋体" pitchFamily="2" charset="-122"/>
              </a:rPr>
              <a:t>0.4</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0.4+0.2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0.2+0.12</a:t>
            </a:r>
            <a:r>
              <a:rPr lang="en-US" altLang="zh-CN" sz="2800" smtClean="0">
                <a:latin typeface="Times New Roman" pitchFamily="18" charset="0"/>
                <a:ea typeface="宋体" pitchFamily="2" charset="-122"/>
              </a:rPr>
              <a:t>×</a:t>
            </a:r>
            <a:r>
              <a:rPr lang="nb-NO" altLang="zh-CN" sz="2800" smtClean="0">
                <a:ea typeface="宋体" pitchFamily="2" charset="-122"/>
              </a:rPr>
              <a:t>log</a:t>
            </a:r>
            <a:r>
              <a:rPr lang="nb-NO" altLang="zh-CN" sz="2800" baseline="-30000" smtClean="0">
                <a:ea typeface="宋体" pitchFamily="2" charset="-122"/>
              </a:rPr>
              <a:t>2</a:t>
            </a:r>
            <a:r>
              <a:rPr lang="nb-NO" altLang="zh-CN" sz="2800" smtClean="0">
                <a:ea typeface="宋体" pitchFamily="2" charset="-122"/>
              </a:rPr>
              <a:t>0.12+</a:t>
            </a:r>
            <a:endParaRPr lang="en-US" altLang="zh-CN" sz="2800" smtClean="0">
              <a:ea typeface="宋体" pitchFamily="2" charset="-122"/>
            </a:endParaRPr>
          </a:p>
          <a:p>
            <a:pPr algn="just" eaLnBrk="1" hangingPunct="1">
              <a:lnSpc>
                <a:spcPct val="130000"/>
              </a:lnSpc>
              <a:buFont typeface="Wingdings" pitchFamily="2" charset="2"/>
              <a:buNone/>
            </a:pPr>
            <a:r>
              <a:rPr lang="en-US" altLang="zh-CN" sz="2800" smtClean="0">
                <a:ea typeface="宋体" pitchFamily="2" charset="-122"/>
              </a:rPr>
              <a:t>	0.15</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0.15+0.1</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0.1+0.03</a:t>
            </a:r>
            <a:r>
              <a:rPr lang="en-US" altLang="zh-CN" sz="2800" smtClean="0">
                <a:latin typeface="Times New Roman" pitchFamily="18" charset="0"/>
                <a:ea typeface="宋体" pitchFamily="2" charset="-122"/>
              </a:rPr>
              <a:t>×</a:t>
            </a:r>
            <a:r>
              <a:rPr lang="en-US" altLang="zh-CN" sz="2800" smtClean="0">
                <a:ea typeface="宋体" pitchFamily="2" charset="-122"/>
              </a:rPr>
              <a:t>log</a:t>
            </a:r>
            <a:r>
              <a:rPr lang="en-US" altLang="zh-CN" sz="2800" baseline="-30000" smtClean="0">
                <a:ea typeface="宋体" pitchFamily="2" charset="-122"/>
              </a:rPr>
              <a:t>2</a:t>
            </a:r>
            <a:r>
              <a:rPr lang="en-US" altLang="zh-CN" sz="2800" smtClean="0">
                <a:ea typeface="宋体" pitchFamily="2" charset="-122"/>
              </a:rPr>
              <a:t>0.03</a:t>
            </a:r>
            <a:r>
              <a:rPr lang="en-US" altLang="zh-CN" sz="2800" smtClean="0">
                <a:latin typeface="Times New Roman" pitchFamily="18" charset="0"/>
                <a:ea typeface="宋体" pitchFamily="2" charset="-122"/>
              </a:rPr>
              <a:t>）</a:t>
            </a:r>
            <a:endParaRPr lang="en-US" altLang="zh-CN" sz="2800" smtClean="0">
              <a:ea typeface="宋体" pitchFamily="2" charset="-122"/>
            </a:endParaRPr>
          </a:p>
          <a:p>
            <a:pPr eaLnBrk="1" hangingPunct="1">
              <a:lnSpc>
                <a:spcPct val="130000"/>
              </a:lnSpc>
              <a:buFont typeface="Wingdings" pitchFamily="2" charset="2"/>
              <a:buNone/>
            </a:pPr>
            <a:r>
              <a:rPr lang="en-US" altLang="zh-CN" sz="2800" smtClean="0">
                <a:ea typeface="宋体" pitchFamily="2" charset="-122"/>
              </a:rPr>
              <a:t>	=2.25 bit</a:t>
            </a:r>
            <a:endParaRPr lang="zh-CN" altLang="en-US" sz="2800" smtClean="0">
              <a:ea typeface="宋体" pitchFamily="2" charset="-122"/>
            </a:endParaRPr>
          </a:p>
        </p:txBody>
      </p:sp>
      <p:sp>
        <p:nvSpPr>
          <p:cNvPr id="1229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2290" name="Object 6"/>
          <p:cNvGraphicFramePr>
            <a:graphicFrameLocks noChangeAspect="1"/>
          </p:cNvGraphicFramePr>
          <p:nvPr/>
        </p:nvGraphicFramePr>
        <p:xfrm>
          <a:off x="2181225" y="1857375"/>
          <a:ext cx="2803525" cy="896938"/>
        </p:xfrm>
        <a:graphic>
          <a:graphicData uri="http://schemas.openxmlformats.org/presentationml/2006/ole">
            <p:oleObj spid="_x0000_s12290" name="公式" r:id="rId3" imgW="1396800" imgH="444240" progId="Equation.3">
              <p:embed/>
            </p:oleObj>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标题 1"/>
          <p:cNvSpPr>
            <a:spLocks noGrp="1"/>
          </p:cNvSpPr>
          <p:nvPr>
            <p:ph type="title"/>
          </p:nvPr>
        </p:nvSpPr>
        <p:spPr/>
        <p:txBody>
          <a:bodyPr/>
          <a:lstStyle/>
          <a:p>
            <a:r>
              <a:rPr lang="zh-CN" altLang="en-US" smtClean="0">
                <a:ea typeface="宋体" pitchFamily="2" charset="-122"/>
              </a:rPr>
              <a:t>计算结果</a:t>
            </a:r>
          </a:p>
        </p:txBody>
      </p:sp>
      <p:sp>
        <p:nvSpPr>
          <p:cNvPr id="13317" name="内容占位符 2"/>
          <p:cNvSpPr>
            <a:spLocks noGrp="1"/>
          </p:cNvSpPr>
          <p:nvPr>
            <p:ph idx="1"/>
          </p:nvPr>
        </p:nvSpPr>
        <p:spPr>
          <a:xfrm>
            <a:off x="214313" y="1371600"/>
            <a:ext cx="8472487" cy="4700588"/>
          </a:xfrm>
        </p:spPr>
        <p:txBody>
          <a:bodyPr/>
          <a:lstStyle/>
          <a:p>
            <a:pPr indent="269875"/>
            <a:r>
              <a:rPr lang="zh-CN" altLang="en-US" smtClean="0">
                <a:ea typeface="宋体" pitchFamily="2" charset="-122"/>
              </a:rPr>
              <a:t>平均码字长度：</a:t>
            </a:r>
          </a:p>
          <a:p>
            <a:pPr lvl="1" indent="269875"/>
            <a:r>
              <a:rPr lang="en-US" altLang="zh-CN" smtClean="0">
                <a:latin typeface="Arial" pitchFamily="34" charset="0"/>
                <a:ea typeface="宋体" pitchFamily="2" charset="-122"/>
              </a:rPr>
              <a:t>Lc=0.4×1+0.2×3+0.15×3+0.12×3+0.1×4+0.03×4 =2.33</a:t>
            </a:r>
          </a:p>
          <a:p>
            <a:pPr indent="269875"/>
            <a:r>
              <a:rPr lang="zh-CN" altLang="en-US" smtClean="0">
                <a:ea typeface="宋体" pitchFamily="2" charset="-122"/>
              </a:rPr>
              <a:t>编码效率为</a:t>
            </a:r>
            <a:endParaRPr lang="en-US" altLang="zh-CN" smtClean="0">
              <a:ea typeface="宋体" pitchFamily="2" charset="-122"/>
            </a:endParaRPr>
          </a:p>
          <a:p>
            <a:pPr indent="269875"/>
            <a:r>
              <a:rPr lang="zh-CN" altLang="en-US" smtClean="0">
                <a:ea typeface="宋体" pitchFamily="2" charset="-122"/>
              </a:rPr>
              <a:t>压缩之前</a:t>
            </a:r>
            <a:r>
              <a:rPr lang="en-US" altLang="zh-CN" smtClean="0">
                <a:ea typeface="宋体" pitchFamily="2" charset="-122"/>
              </a:rPr>
              <a:t>8</a:t>
            </a:r>
            <a:r>
              <a:rPr lang="zh-CN" altLang="en-US" smtClean="0">
                <a:ea typeface="宋体" pitchFamily="2" charset="-122"/>
              </a:rPr>
              <a:t>个符号需要</a:t>
            </a:r>
            <a:r>
              <a:rPr lang="en-US" altLang="zh-CN" smtClean="0">
                <a:ea typeface="宋体" pitchFamily="2" charset="-122"/>
              </a:rPr>
              <a:t>3</a:t>
            </a:r>
            <a:r>
              <a:rPr lang="zh-CN" altLang="en-US" smtClean="0">
                <a:ea typeface="宋体" pitchFamily="2" charset="-122"/>
              </a:rPr>
              <a:t>个比特量化，经过压缩之后的平均码字长度为</a:t>
            </a:r>
            <a:r>
              <a:rPr lang="en-US" altLang="zh-CN" smtClean="0">
                <a:ea typeface="宋体" pitchFamily="2" charset="-122"/>
              </a:rPr>
              <a:t>2.33</a:t>
            </a:r>
            <a:r>
              <a:rPr lang="zh-CN" altLang="en-US" smtClean="0">
                <a:ea typeface="宋体" pitchFamily="2" charset="-122"/>
              </a:rPr>
              <a:t>，其压缩比为</a:t>
            </a:r>
            <a:endParaRPr lang="en-US" altLang="zh-CN" smtClean="0">
              <a:ea typeface="宋体" pitchFamily="2" charset="-122"/>
            </a:endParaRPr>
          </a:p>
          <a:p>
            <a:pPr indent="269875"/>
            <a:endParaRPr lang="en-US" altLang="zh-CN" smtClean="0">
              <a:ea typeface="宋体" pitchFamily="2" charset="-122"/>
            </a:endParaRPr>
          </a:p>
          <a:p>
            <a:pPr indent="269875"/>
            <a:r>
              <a:rPr lang="zh-CN" altLang="en-US" smtClean="0">
                <a:ea typeface="宋体" pitchFamily="2" charset="-122"/>
              </a:rPr>
              <a:t>冗余度为</a:t>
            </a:r>
            <a:r>
              <a:rPr lang="en-US" altLang="zh-CN" smtClean="0">
                <a:ea typeface="宋体" pitchFamily="2" charset="-122"/>
              </a:rPr>
              <a:t>r = 1-η = 3.4%</a:t>
            </a:r>
            <a:endParaRPr lang="zh-CN" altLang="en-US" smtClean="0">
              <a:ea typeface="宋体" pitchFamily="2" charset="-122"/>
            </a:endParaRPr>
          </a:p>
        </p:txBody>
      </p:sp>
      <p:sp>
        <p:nvSpPr>
          <p:cNvPr id="1331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3314" name="Object 9"/>
          <p:cNvGraphicFramePr>
            <a:graphicFrameLocks noChangeAspect="1"/>
          </p:cNvGraphicFramePr>
          <p:nvPr/>
        </p:nvGraphicFramePr>
        <p:xfrm>
          <a:off x="3500438" y="2643188"/>
          <a:ext cx="3190875" cy="920750"/>
        </p:xfrm>
        <a:graphic>
          <a:graphicData uri="http://schemas.openxmlformats.org/presentationml/2006/ole">
            <p:oleObj spid="_x0000_s13314" name="公式" r:id="rId3" imgW="1485900" imgH="431800" progId="Equation.3">
              <p:embed/>
            </p:oleObj>
          </a:graphicData>
        </a:graphic>
      </p:graphicFrame>
      <p:graphicFrame>
        <p:nvGraphicFramePr>
          <p:cNvPr id="13315" name="Object 12"/>
          <p:cNvGraphicFramePr>
            <a:graphicFrameLocks noChangeAspect="1"/>
          </p:cNvGraphicFramePr>
          <p:nvPr/>
        </p:nvGraphicFramePr>
        <p:xfrm>
          <a:off x="2357438" y="4660900"/>
          <a:ext cx="1857375" cy="768350"/>
        </p:xfrm>
        <a:graphic>
          <a:graphicData uri="http://schemas.openxmlformats.org/presentationml/2006/ole">
            <p:oleObj spid="_x0000_s13315" name="公式" r:id="rId4" imgW="939392" imgH="393529" progId="Equation.3">
              <p:embed/>
            </p:oleObj>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标题 1"/>
          <p:cNvSpPr>
            <a:spLocks noGrp="1"/>
          </p:cNvSpPr>
          <p:nvPr>
            <p:ph type="title"/>
          </p:nvPr>
        </p:nvSpPr>
        <p:spPr/>
        <p:txBody>
          <a:bodyPr/>
          <a:lstStyle/>
          <a:p>
            <a:r>
              <a:rPr lang="zh-CN" altLang="en-US" smtClean="0">
                <a:ea typeface="宋体" pitchFamily="2" charset="-122"/>
              </a:rPr>
              <a:t>霍夫曼编码总结</a:t>
            </a:r>
          </a:p>
        </p:txBody>
      </p:sp>
      <p:sp>
        <p:nvSpPr>
          <p:cNvPr id="45059" name="内容占位符 2"/>
          <p:cNvSpPr>
            <a:spLocks noGrp="1"/>
          </p:cNvSpPr>
          <p:nvPr>
            <p:ph idx="1"/>
          </p:nvPr>
        </p:nvSpPr>
        <p:spPr>
          <a:xfrm>
            <a:off x="357188" y="928670"/>
            <a:ext cx="8501062" cy="5453211"/>
          </a:xfrm>
        </p:spPr>
        <p:txBody>
          <a:bodyPr/>
          <a:lstStyle/>
          <a:p>
            <a:r>
              <a:rPr lang="zh-CN" altLang="en-US" sz="2800" dirty="0" smtClean="0">
                <a:ea typeface="宋体" pitchFamily="2" charset="-122"/>
              </a:rPr>
              <a:t>霍夫曼编码没有错误保护功能</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如果码串中有错误，哪怕仅是</a:t>
            </a:r>
            <a:r>
              <a:rPr lang="en-US" altLang="zh-CN" sz="2400" dirty="0" smtClean="0">
                <a:latin typeface="Arial" pitchFamily="34" charset="0"/>
                <a:ea typeface="宋体" pitchFamily="2" charset="-122"/>
              </a:rPr>
              <a:t>1</a:t>
            </a:r>
            <a:r>
              <a:rPr lang="zh-CN" altLang="en-US" sz="2400" dirty="0" smtClean="0">
                <a:latin typeface="Arial" pitchFamily="34" charset="0"/>
                <a:ea typeface="宋体" pitchFamily="2" charset="-122"/>
              </a:rPr>
              <a:t>位出现错误，不但这个码本身译错，更糟糕的是后面的译码可能全错，这种现象称为错误传播（</a:t>
            </a:r>
            <a:r>
              <a:rPr lang="en-US" altLang="zh-CN" sz="2400" dirty="0" smtClean="0">
                <a:latin typeface="Arial" pitchFamily="34" charset="0"/>
                <a:ea typeface="宋体" pitchFamily="2" charset="-122"/>
              </a:rPr>
              <a:t>Error Propagation</a:t>
            </a:r>
            <a:r>
              <a:rPr lang="zh-CN" altLang="en-US" sz="2400" dirty="0" smtClean="0">
                <a:latin typeface="Arial" pitchFamily="34" charset="0"/>
                <a:ea typeface="宋体" pitchFamily="2" charset="-122"/>
              </a:rPr>
              <a:t>）</a:t>
            </a:r>
            <a:endParaRPr lang="en-US" altLang="zh-CN" sz="2400" dirty="0" smtClean="0">
              <a:latin typeface="Arial" pitchFamily="34" charset="0"/>
              <a:ea typeface="宋体" pitchFamily="2" charset="-122"/>
            </a:endParaRPr>
          </a:p>
          <a:p>
            <a:r>
              <a:rPr lang="zh-CN" altLang="en-US" sz="2800" dirty="0" smtClean="0">
                <a:ea typeface="宋体" pitchFamily="2" charset="-122"/>
              </a:rPr>
              <a:t>霍夫曼编码是可变长度码，因此很难随意查找或调用压缩文件中间的内容，然后再译码</a:t>
            </a:r>
            <a:endParaRPr lang="en-US" altLang="zh-CN" sz="2800" dirty="0" smtClean="0">
              <a:ea typeface="宋体" pitchFamily="2" charset="-122"/>
            </a:endParaRPr>
          </a:p>
          <a:p>
            <a:r>
              <a:rPr lang="zh-CN" altLang="en-US" sz="2800" dirty="0" smtClean="0">
                <a:ea typeface="宋体" pitchFamily="2" charset="-122"/>
              </a:rPr>
              <a:t>由于</a:t>
            </a:r>
            <a:r>
              <a:rPr lang="en-US" altLang="zh-CN" sz="2800" dirty="0" smtClean="0">
                <a:ea typeface="宋体" pitchFamily="2" charset="-122"/>
              </a:rPr>
              <a:t>"0"</a:t>
            </a:r>
            <a:r>
              <a:rPr lang="zh-CN" altLang="en-US" sz="2800" dirty="0" smtClean="0">
                <a:ea typeface="宋体" pitchFamily="2" charset="-122"/>
              </a:rPr>
              <a:t>与</a:t>
            </a:r>
            <a:r>
              <a:rPr lang="en-US" altLang="zh-CN" sz="2800" dirty="0" smtClean="0">
                <a:ea typeface="宋体" pitchFamily="2" charset="-122"/>
              </a:rPr>
              <a:t>"1"</a:t>
            </a:r>
            <a:r>
              <a:rPr lang="zh-CN" altLang="en-US" sz="2800" dirty="0" smtClean="0">
                <a:ea typeface="宋体" pitchFamily="2" charset="-122"/>
              </a:rPr>
              <a:t>的指定是任意的，故由上述过程编出的最佳码不是唯一的，但其平均码长是一样的，故不影响编码效率与数据压缩性能</a:t>
            </a:r>
            <a:endParaRPr lang="en-US" altLang="zh-CN" sz="2800" dirty="0" smtClean="0">
              <a:ea typeface="宋体" pitchFamily="2" charset="-122"/>
            </a:endParaRPr>
          </a:p>
          <a:p>
            <a:r>
              <a:rPr lang="zh-CN" altLang="en-US" sz="2800" dirty="0" smtClean="0">
                <a:ea typeface="宋体" pitchFamily="2" charset="-122"/>
              </a:rPr>
              <a:t>对不同信号源的编码效率不同，每个符号的编码长度只能是整数，很可能无法达到熵极限</a:t>
            </a:r>
            <a:endParaRPr lang="en-US" altLang="zh-CN" sz="2800" dirty="0" smtClean="0">
              <a:ea typeface="宋体" pitchFamily="2" charset="-122"/>
            </a:endParaRPr>
          </a:p>
          <a:p>
            <a:r>
              <a:rPr lang="zh-CN" altLang="en-US" sz="2800" dirty="0" smtClean="0">
                <a:ea typeface="宋体" pitchFamily="2" charset="-122"/>
              </a:rPr>
              <a:t>保证了解码的唯一性，短码字不构成长码字的前缀</a:t>
            </a:r>
            <a:endParaRPr lang="en-US" altLang="zh-CN" sz="2800" dirty="0" smtClean="0">
              <a:ea typeface="宋体" pitchFamily="2" charset="-122"/>
            </a:endParaRPr>
          </a:p>
          <a:p>
            <a:pPr>
              <a:buNone/>
            </a:pPr>
            <a:endParaRPr lang="zh-CN" altLang="en-US" sz="2800" dirty="0" smtClean="0">
              <a:ea typeface="宋体" pitchFamily="2" charset="-122"/>
            </a:endParaRPr>
          </a:p>
        </p:txBody>
      </p:sp>
      <p:sp>
        <p:nvSpPr>
          <p:cNvPr id="450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a:spLocks noGrp="1"/>
          </p:cNvSpPr>
          <p:nvPr>
            <p:ph type="title"/>
          </p:nvPr>
        </p:nvSpPr>
        <p:spPr/>
        <p:txBody>
          <a:bodyPr/>
          <a:lstStyle/>
          <a:p>
            <a:r>
              <a:rPr lang="zh-CN" altLang="en-US" smtClean="0">
                <a:ea typeface="宋体" pitchFamily="2" charset="-122"/>
              </a:rPr>
              <a:t>霍夫曼编码举例</a:t>
            </a:r>
            <a:r>
              <a:rPr lang="en-US" altLang="zh-CN" smtClean="0">
                <a:ea typeface="宋体" pitchFamily="2" charset="-122"/>
              </a:rPr>
              <a:t>2</a:t>
            </a:r>
            <a:endParaRPr lang="zh-CN" altLang="en-US" smtClean="0">
              <a:ea typeface="宋体" pitchFamily="2" charset="-122"/>
            </a:endParaRPr>
          </a:p>
        </p:txBody>
      </p:sp>
      <p:sp>
        <p:nvSpPr>
          <p:cNvPr id="46083" name="内容占位符 2"/>
          <p:cNvSpPr>
            <a:spLocks noGrp="1"/>
          </p:cNvSpPr>
          <p:nvPr>
            <p:ph idx="1"/>
          </p:nvPr>
        </p:nvSpPr>
        <p:spPr>
          <a:xfrm>
            <a:off x="500063" y="1371600"/>
            <a:ext cx="8186737" cy="4700588"/>
          </a:xfrm>
        </p:spPr>
        <p:txBody>
          <a:bodyPr/>
          <a:lstStyle/>
          <a:p>
            <a:pPr>
              <a:buFont typeface="Wingdings" pitchFamily="2" charset="2"/>
              <a:buNone/>
            </a:pPr>
            <a:r>
              <a:rPr lang="zh-CN" altLang="en-US" sz="2800" smtClean="0">
                <a:ea typeface="宋体" pitchFamily="2" charset="-122"/>
              </a:rPr>
              <a:t>例如：对信源</a:t>
            </a:r>
          </a:p>
          <a:p>
            <a:pPr>
              <a:buFont typeface="Wingdings" pitchFamily="2" charset="2"/>
              <a:buNone/>
            </a:pPr>
            <a:r>
              <a:rPr lang="zh-CN" altLang="en-US" sz="2800" smtClean="0">
                <a:ea typeface="宋体" pitchFamily="2" charset="-122"/>
              </a:rPr>
              <a:t>　　　Ｘ</a:t>
            </a:r>
            <a:r>
              <a:rPr lang="zh-CN" altLang="en-US" sz="2800" baseline="-25000" smtClean="0">
                <a:ea typeface="宋体" pitchFamily="2" charset="-122"/>
              </a:rPr>
              <a:t>１　　</a:t>
            </a:r>
            <a:r>
              <a:rPr lang="zh-CN" altLang="en-US" sz="2800" smtClean="0">
                <a:ea typeface="宋体" pitchFamily="2" charset="-122"/>
              </a:rPr>
              <a:t>Ｘ</a:t>
            </a:r>
            <a:r>
              <a:rPr lang="zh-CN" altLang="en-US" sz="2800" baseline="-25000" smtClean="0">
                <a:ea typeface="宋体" pitchFamily="2" charset="-122"/>
              </a:rPr>
              <a:t>２</a:t>
            </a:r>
            <a:r>
              <a:rPr lang="zh-CN" altLang="en-US" sz="2800" smtClean="0">
                <a:ea typeface="宋体" pitchFamily="2" charset="-122"/>
              </a:rPr>
              <a:t>　  Ｘ</a:t>
            </a:r>
            <a:r>
              <a:rPr lang="zh-CN" altLang="en-US" sz="2800" baseline="-25000" smtClean="0">
                <a:ea typeface="宋体" pitchFamily="2" charset="-122"/>
              </a:rPr>
              <a:t>３ 　     </a:t>
            </a:r>
            <a:r>
              <a:rPr lang="zh-CN" altLang="en-US" sz="2800" smtClean="0">
                <a:ea typeface="宋体" pitchFamily="2" charset="-122"/>
              </a:rPr>
              <a:t>Ｘ</a:t>
            </a:r>
            <a:r>
              <a:rPr lang="zh-CN" altLang="en-US" sz="2800" baseline="-25000" smtClean="0">
                <a:ea typeface="宋体" pitchFamily="2" charset="-122"/>
              </a:rPr>
              <a:t>４ 　   </a:t>
            </a:r>
            <a:r>
              <a:rPr lang="zh-CN" altLang="en-US" sz="2800" smtClean="0">
                <a:ea typeface="宋体" pitchFamily="2" charset="-122"/>
              </a:rPr>
              <a:t>Ｘ</a:t>
            </a:r>
            <a:r>
              <a:rPr lang="zh-CN" altLang="en-US" sz="2800" baseline="-25000" smtClean="0">
                <a:ea typeface="宋体" pitchFamily="2" charset="-122"/>
              </a:rPr>
              <a:t>５ 　  </a:t>
            </a:r>
            <a:r>
              <a:rPr lang="zh-CN" altLang="en-US" sz="2800" smtClean="0">
                <a:ea typeface="宋体" pitchFamily="2" charset="-122"/>
              </a:rPr>
              <a:t>Ｘ</a:t>
            </a:r>
            <a:r>
              <a:rPr lang="zh-CN" altLang="en-US" sz="2800" baseline="-25000" smtClean="0">
                <a:ea typeface="宋体" pitchFamily="2" charset="-122"/>
              </a:rPr>
              <a:t>６</a:t>
            </a:r>
          </a:p>
          <a:p>
            <a:pPr>
              <a:buFont typeface="Wingdings" pitchFamily="2" charset="2"/>
              <a:buNone/>
            </a:pPr>
            <a:r>
              <a:rPr lang="en-US" altLang="zh-CN" sz="2800" smtClean="0">
                <a:ea typeface="宋体" pitchFamily="2" charset="-122"/>
              </a:rPr>
              <a:t>X</a:t>
            </a:r>
            <a:r>
              <a:rPr lang="zh-CN" altLang="en-US" sz="2800" smtClean="0">
                <a:ea typeface="宋体" pitchFamily="2" charset="-122"/>
              </a:rPr>
              <a:t>＝</a:t>
            </a:r>
          </a:p>
          <a:p>
            <a:pPr>
              <a:buFont typeface="Wingdings" pitchFamily="2" charset="2"/>
              <a:buNone/>
            </a:pP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0.25</a:t>
            </a:r>
            <a:r>
              <a:rPr lang="zh-CN" altLang="en-US" sz="2800" smtClean="0">
                <a:ea typeface="宋体" pitchFamily="2" charset="-122"/>
              </a:rPr>
              <a:t>　</a:t>
            </a:r>
            <a:r>
              <a:rPr lang="en-US" altLang="zh-CN" sz="2800" smtClean="0">
                <a:ea typeface="宋体" pitchFamily="2" charset="-122"/>
              </a:rPr>
              <a:t>0.20   0.15   0.10  0.05</a:t>
            </a:r>
          </a:p>
          <a:p>
            <a:pPr>
              <a:buFont typeface="Wingdings" pitchFamily="2" charset="2"/>
              <a:buNone/>
            </a:pPr>
            <a:r>
              <a:rPr lang="zh-CN" altLang="en-US" sz="2800" smtClean="0">
                <a:ea typeface="宋体" pitchFamily="2" charset="-122"/>
              </a:rPr>
              <a:t>对其进行编码，写出其码树、码长，并计算平均码长</a:t>
            </a:r>
          </a:p>
        </p:txBody>
      </p:sp>
      <p:sp>
        <p:nvSpPr>
          <p:cNvPr id="460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标题 1"/>
          <p:cNvSpPr>
            <a:spLocks noGrp="1"/>
          </p:cNvSpPr>
          <p:nvPr>
            <p:ph type="title"/>
          </p:nvPr>
        </p:nvSpPr>
        <p:spPr/>
        <p:txBody>
          <a:bodyPr/>
          <a:lstStyle/>
          <a:p>
            <a:r>
              <a:rPr lang="zh-CN" altLang="en-US" smtClean="0">
                <a:ea typeface="宋体" pitchFamily="2" charset="-122"/>
              </a:rPr>
              <a:t>计算结果</a:t>
            </a:r>
          </a:p>
        </p:txBody>
      </p:sp>
      <p:sp>
        <p:nvSpPr>
          <p:cNvPr id="47107" name="内容占位符 2"/>
          <p:cNvSpPr>
            <a:spLocks noGrp="1"/>
          </p:cNvSpPr>
          <p:nvPr>
            <p:ph idx="1"/>
          </p:nvPr>
        </p:nvSpPr>
        <p:spPr>
          <a:xfrm>
            <a:off x="642938" y="1371600"/>
            <a:ext cx="8043862" cy="4700588"/>
          </a:xfrm>
        </p:spPr>
        <p:txBody>
          <a:bodyPr/>
          <a:lstStyle/>
          <a:p>
            <a:pPr>
              <a:buFont typeface="Wingdings" pitchFamily="2" charset="2"/>
              <a:buNone/>
            </a:pPr>
            <a:r>
              <a:rPr lang="zh-CN" altLang="en-US" sz="2800" smtClean="0">
                <a:ea typeface="宋体" pitchFamily="2" charset="-122"/>
              </a:rPr>
              <a:t>符号   概率      编码过程</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1           0.25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2           0.25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3           0.20</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4           0.15</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5           0.10</a:t>
            </a:r>
          </a:p>
          <a:p>
            <a:pPr>
              <a:buFont typeface="Wingdings" pitchFamily="2" charset="2"/>
              <a:buNone/>
            </a:pPr>
            <a:r>
              <a:rPr lang="en-US" altLang="zh-CN" sz="2800" smtClean="0">
                <a:ea typeface="宋体" pitchFamily="2" charset="-122"/>
              </a:rPr>
              <a:t>X</a:t>
            </a:r>
            <a:r>
              <a:rPr lang="en-US" altLang="zh-CN" sz="2800" baseline="-25000" smtClean="0">
                <a:ea typeface="宋体" pitchFamily="2" charset="-122"/>
              </a:rPr>
              <a:t>6           0.05</a:t>
            </a:r>
          </a:p>
          <a:p>
            <a:pPr>
              <a:buFont typeface="Wingdings" pitchFamily="2" charset="2"/>
              <a:buNone/>
            </a:pPr>
            <a:r>
              <a:rPr lang="zh-CN" altLang="en-US" sz="2800" smtClean="0">
                <a:ea typeface="宋体" pitchFamily="2" charset="-122"/>
              </a:rPr>
              <a:t>所以， </a:t>
            </a:r>
            <a:r>
              <a:rPr lang="en-US" altLang="zh-CN" sz="2800" smtClean="0">
                <a:ea typeface="宋体" pitchFamily="2" charset="-122"/>
              </a:rPr>
              <a:t>X</a:t>
            </a:r>
            <a:r>
              <a:rPr lang="en-US" altLang="zh-CN" sz="2800" baseline="-25000" smtClean="0">
                <a:ea typeface="宋体" pitchFamily="2" charset="-122"/>
              </a:rPr>
              <a:t>1 </a:t>
            </a:r>
            <a:r>
              <a:rPr lang="zh-CN" altLang="en-US" sz="2800" smtClean="0">
                <a:ea typeface="宋体" pitchFamily="2" charset="-122"/>
              </a:rPr>
              <a:t>＝</a:t>
            </a:r>
            <a:r>
              <a:rPr lang="en-US" altLang="zh-CN" sz="2800" smtClean="0">
                <a:ea typeface="宋体" pitchFamily="2" charset="-122"/>
              </a:rPr>
              <a:t>01</a:t>
            </a:r>
            <a:r>
              <a:rPr lang="zh-CN" altLang="en-US" sz="2800" smtClean="0">
                <a:ea typeface="宋体" pitchFamily="2" charset="-122"/>
              </a:rPr>
              <a:t>、</a:t>
            </a:r>
            <a:r>
              <a:rPr lang="zh-CN" altLang="en-US" sz="2800" baseline="-25000" smtClean="0">
                <a:ea typeface="宋体" pitchFamily="2" charset="-122"/>
              </a:rPr>
              <a:t> </a:t>
            </a:r>
            <a:r>
              <a:rPr lang="en-US" altLang="zh-CN" sz="2800" smtClean="0">
                <a:ea typeface="宋体" pitchFamily="2" charset="-122"/>
              </a:rPr>
              <a:t>X</a:t>
            </a:r>
            <a:r>
              <a:rPr lang="en-US" altLang="zh-CN" sz="2800" baseline="-25000" smtClean="0">
                <a:ea typeface="宋体" pitchFamily="2" charset="-122"/>
              </a:rPr>
              <a:t>2 </a:t>
            </a:r>
            <a:r>
              <a:rPr lang="zh-CN" altLang="en-US" sz="2800" smtClean="0">
                <a:ea typeface="宋体" pitchFamily="2" charset="-122"/>
              </a:rPr>
              <a:t>＝</a:t>
            </a:r>
            <a:r>
              <a:rPr lang="en-US" altLang="zh-CN" sz="2800" smtClean="0">
                <a:ea typeface="宋体" pitchFamily="2" charset="-122"/>
              </a:rPr>
              <a:t>10</a:t>
            </a:r>
            <a:r>
              <a:rPr lang="zh-CN" altLang="en-US" sz="2800" smtClean="0">
                <a:ea typeface="宋体" pitchFamily="2" charset="-122"/>
              </a:rPr>
              <a:t>、</a:t>
            </a:r>
            <a:r>
              <a:rPr lang="zh-CN" altLang="en-US" sz="2800" baseline="-25000" smtClean="0">
                <a:ea typeface="宋体" pitchFamily="2" charset="-122"/>
              </a:rPr>
              <a:t> </a:t>
            </a:r>
            <a:r>
              <a:rPr lang="en-US" altLang="zh-CN" sz="2800" smtClean="0">
                <a:ea typeface="宋体" pitchFamily="2" charset="-122"/>
              </a:rPr>
              <a:t>X</a:t>
            </a:r>
            <a:r>
              <a:rPr lang="en-US" altLang="zh-CN" sz="2800" baseline="-25000" smtClean="0">
                <a:ea typeface="宋体" pitchFamily="2" charset="-122"/>
              </a:rPr>
              <a:t>3 </a:t>
            </a:r>
            <a:r>
              <a:rPr lang="zh-CN" altLang="en-US" sz="2800" smtClean="0">
                <a:ea typeface="宋体" pitchFamily="2" charset="-122"/>
              </a:rPr>
              <a:t>＝</a:t>
            </a:r>
            <a:r>
              <a:rPr lang="en-US" altLang="zh-CN" sz="2800" smtClean="0">
                <a:ea typeface="宋体" pitchFamily="2" charset="-122"/>
              </a:rPr>
              <a:t>11</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4 </a:t>
            </a:r>
            <a:r>
              <a:rPr lang="zh-CN" altLang="en-US" sz="2800" smtClean="0">
                <a:ea typeface="宋体" pitchFamily="2" charset="-122"/>
              </a:rPr>
              <a:t>＝</a:t>
            </a:r>
            <a:r>
              <a:rPr lang="en-US" altLang="zh-CN" sz="2800" smtClean="0">
                <a:ea typeface="宋体" pitchFamily="2" charset="-122"/>
              </a:rPr>
              <a:t>000</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5 </a:t>
            </a:r>
            <a:r>
              <a:rPr lang="zh-CN" altLang="en-US" sz="2800" smtClean="0">
                <a:ea typeface="宋体" pitchFamily="2" charset="-122"/>
              </a:rPr>
              <a:t>＝</a:t>
            </a:r>
            <a:r>
              <a:rPr lang="en-US" altLang="zh-CN" sz="2800" smtClean="0">
                <a:ea typeface="宋体" pitchFamily="2" charset="-122"/>
              </a:rPr>
              <a:t>0010</a:t>
            </a:r>
            <a:r>
              <a:rPr lang="zh-CN" altLang="en-US" sz="2800" smtClean="0">
                <a:ea typeface="宋体" pitchFamily="2" charset="-122"/>
              </a:rPr>
              <a:t>、</a:t>
            </a:r>
            <a:r>
              <a:rPr lang="en-US" altLang="zh-CN" sz="2800" smtClean="0">
                <a:ea typeface="宋体" pitchFamily="2" charset="-122"/>
              </a:rPr>
              <a:t>X</a:t>
            </a:r>
            <a:r>
              <a:rPr lang="en-US" altLang="zh-CN" sz="2800" baseline="-25000" smtClean="0">
                <a:ea typeface="宋体" pitchFamily="2" charset="-122"/>
              </a:rPr>
              <a:t>6 </a:t>
            </a:r>
            <a:r>
              <a:rPr lang="zh-CN" altLang="en-US" sz="2800" smtClean="0">
                <a:ea typeface="宋体" pitchFamily="2" charset="-122"/>
              </a:rPr>
              <a:t>＝</a:t>
            </a:r>
            <a:r>
              <a:rPr lang="en-US" altLang="zh-CN" sz="2800" smtClean="0">
                <a:ea typeface="宋体" pitchFamily="2" charset="-122"/>
              </a:rPr>
              <a:t>0011</a:t>
            </a:r>
            <a:r>
              <a:rPr lang="zh-CN" altLang="en-US" sz="2800" smtClean="0">
                <a:ea typeface="宋体" pitchFamily="2" charset="-122"/>
              </a:rPr>
              <a:t>、码长分别为：</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2</a:t>
            </a:r>
            <a:r>
              <a:rPr lang="zh-CN" altLang="en-US" sz="2800" smtClean="0">
                <a:ea typeface="宋体" pitchFamily="2" charset="-122"/>
              </a:rPr>
              <a:t>，</a:t>
            </a:r>
            <a:r>
              <a:rPr lang="en-US" altLang="zh-CN" sz="2800" smtClean="0">
                <a:ea typeface="宋体" pitchFamily="2" charset="-122"/>
              </a:rPr>
              <a:t>3</a:t>
            </a:r>
            <a:r>
              <a:rPr lang="zh-CN" altLang="en-US" sz="2800" smtClean="0">
                <a:ea typeface="宋体" pitchFamily="2" charset="-122"/>
              </a:rPr>
              <a:t>，</a:t>
            </a:r>
            <a:r>
              <a:rPr lang="en-US" altLang="zh-CN" sz="2800" smtClean="0">
                <a:ea typeface="宋体" pitchFamily="2" charset="-122"/>
              </a:rPr>
              <a:t>4</a:t>
            </a:r>
            <a:r>
              <a:rPr lang="zh-CN" altLang="en-US" sz="2800" smtClean="0">
                <a:ea typeface="宋体" pitchFamily="2" charset="-122"/>
              </a:rPr>
              <a:t>，</a:t>
            </a:r>
            <a:r>
              <a:rPr lang="en-US" altLang="zh-CN" sz="2800" smtClean="0">
                <a:ea typeface="宋体" pitchFamily="2" charset="-122"/>
              </a:rPr>
              <a:t>4</a:t>
            </a:r>
            <a:r>
              <a:rPr lang="zh-CN" altLang="en-US" sz="2800" smtClean="0">
                <a:ea typeface="宋体" pitchFamily="2" charset="-122"/>
              </a:rPr>
              <a:t>。平均码长为</a:t>
            </a:r>
            <a:r>
              <a:rPr lang="en-US" altLang="zh-CN" sz="2800" smtClean="0">
                <a:ea typeface="宋体" pitchFamily="2" charset="-122"/>
              </a:rPr>
              <a:t>2.83.</a:t>
            </a:r>
          </a:p>
          <a:p>
            <a:endParaRPr lang="zh-CN" altLang="en-US" sz="2800" smtClean="0">
              <a:ea typeface="宋体" pitchFamily="2" charset="-122"/>
            </a:endParaRPr>
          </a:p>
        </p:txBody>
      </p:sp>
      <p:sp>
        <p:nvSpPr>
          <p:cNvPr id="471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47109" name="组合 4"/>
          <p:cNvGrpSpPr>
            <a:grpSpLocks/>
          </p:cNvGrpSpPr>
          <p:nvPr/>
        </p:nvGrpSpPr>
        <p:grpSpPr bwMode="auto">
          <a:xfrm>
            <a:off x="3143250" y="1571625"/>
            <a:ext cx="3746500" cy="3321050"/>
            <a:chOff x="2339975" y="963392"/>
            <a:chExt cx="3960813" cy="3768946"/>
          </a:xfrm>
        </p:grpSpPr>
        <p:sp>
          <p:nvSpPr>
            <p:cNvPr id="47110" name="Line 3"/>
            <p:cNvSpPr>
              <a:spLocks noChangeShapeType="1"/>
            </p:cNvSpPr>
            <p:nvPr/>
          </p:nvSpPr>
          <p:spPr bwMode="auto">
            <a:xfrm>
              <a:off x="2411413" y="4652963"/>
              <a:ext cx="431800" cy="0"/>
            </a:xfrm>
            <a:prstGeom prst="line">
              <a:avLst/>
            </a:prstGeom>
            <a:noFill/>
            <a:ln w="9525">
              <a:solidFill>
                <a:schemeClr val="tx1"/>
              </a:solidFill>
              <a:round/>
              <a:headEnd/>
              <a:tailEnd/>
            </a:ln>
          </p:spPr>
          <p:txBody>
            <a:bodyPr/>
            <a:lstStyle/>
            <a:p>
              <a:endParaRPr lang="zh-CN" altLang="en-US"/>
            </a:p>
          </p:txBody>
        </p:sp>
        <p:sp>
          <p:nvSpPr>
            <p:cNvPr id="47111" name="Line 4"/>
            <p:cNvSpPr>
              <a:spLocks noChangeShapeType="1"/>
            </p:cNvSpPr>
            <p:nvPr/>
          </p:nvSpPr>
          <p:spPr bwMode="auto">
            <a:xfrm>
              <a:off x="2411413" y="4076700"/>
              <a:ext cx="431800" cy="0"/>
            </a:xfrm>
            <a:prstGeom prst="line">
              <a:avLst/>
            </a:prstGeom>
            <a:noFill/>
            <a:ln w="9525">
              <a:solidFill>
                <a:schemeClr val="tx1"/>
              </a:solidFill>
              <a:round/>
              <a:headEnd/>
              <a:tailEnd/>
            </a:ln>
          </p:spPr>
          <p:txBody>
            <a:bodyPr/>
            <a:lstStyle/>
            <a:p>
              <a:endParaRPr lang="zh-CN" altLang="en-US"/>
            </a:p>
          </p:txBody>
        </p:sp>
        <p:sp>
          <p:nvSpPr>
            <p:cNvPr id="47112" name="Line 5"/>
            <p:cNvSpPr>
              <a:spLocks noChangeShapeType="1"/>
            </p:cNvSpPr>
            <p:nvPr/>
          </p:nvSpPr>
          <p:spPr bwMode="auto">
            <a:xfrm>
              <a:off x="2843213" y="4076700"/>
              <a:ext cx="0" cy="576263"/>
            </a:xfrm>
            <a:prstGeom prst="line">
              <a:avLst/>
            </a:prstGeom>
            <a:noFill/>
            <a:ln w="9525">
              <a:solidFill>
                <a:schemeClr val="tx1"/>
              </a:solidFill>
              <a:round/>
              <a:headEnd/>
              <a:tailEnd/>
            </a:ln>
          </p:spPr>
          <p:txBody>
            <a:bodyPr/>
            <a:lstStyle/>
            <a:p>
              <a:endParaRPr lang="zh-CN" altLang="en-US"/>
            </a:p>
          </p:txBody>
        </p:sp>
        <p:sp>
          <p:nvSpPr>
            <p:cNvPr id="47113" name="Line 6"/>
            <p:cNvSpPr>
              <a:spLocks noChangeShapeType="1"/>
            </p:cNvSpPr>
            <p:nvPr/>
          </p:nvSpPr>
          <p:spPr bwMode="auto">
            <a:xfrm>
              <a:off x="2843213" y="4365625"/>
              <a:ext cx="360362" cy="0"/>
            </a:xfrm>
            <a:prstGeom prst="line">
              <a:avLst/>
            </a:prstGeom>
            <a:noFill/>
            <a:ln w="9525">
              <a:solidFill>
                <a:schemeClr val="tx1"/>
              </a:solidFill>
              <a:round/>
              <a:headEnd/>
              <a:tailEnd/>
            </a:ln>
          </p:spPr>
          <p:txBody>
            <a:bodyPr/>
            <a:lstStyle/>
            <a:p>
              <a:endParaRPr lang="zh-CN" altLang="en-US"/>
            </a:p>
          </p:txBody>
        </p:sp>
        <p:sp>
          <p:nvSpPr>
            <p:cNvPr id="47114" name="Line 7"/>
            <p:cNvSpPr>
              <a:spLocks noChangeShapeType="1"/>
            </p:cNvSpPr>
            <p:nvPr/>
          </p:nvSpPr>
          <p:spPr bwMode="auto">
            <a:xfrm>
              <a:off x="2339975" y="3429000"/>
              <a:ext cx="863600" cy="0"/>
            </a:xfrm>
            <a:prstGeom prst="line">
              <a:avLst/>
            </a:prstGeom>
            <a:noFill/>
            <a:ln w="9525">
              <a:solidFill>
                <a:schemeClr val="tx1"/>
              </a:solidFill>
              <a:round/>
              <a:headEnd/>
              <a:tailEnd/>
            </a:ln>
          </p:spPr>
          <p:txBody>
            <a:bodyPr/>
            <a:lstStyle/>
            <a:p>
              <a:endParaRPr lang="zh-CN" altLang="en-US"/>
            </a:p>
          </p:txBody>
        </p:sp>
        <p:sp>
          <p:nvSpPr>
            <p:cNvPr id="47115" name="Line 8"/>
            <p:cNvSpPr>
              <a:spLocks noChangeShapeType="1"/>
            </p:cNvSpPr>
            <p:nvPr/>
          </p:nvSpPr>
          <p:spPr bwMode="auto">
            <a:xfrm>
              <a:off x="3203575" y="3429000"/>
              <a:ext cx="0" cy="936625"/>
            </a:xfrm>
            <a:prstGeom prst="line">
              <a:avLst/>
            </a:prstGeom>
            <a:noFill/>
            <a:ln w="9525">
              <a:solidFill>
                <a:schemeClr val="tx1"/>
              </a:solidFill>
              <a:round/>
              <a:headEnd/>
              <a:tailEnd/>
            </a:ln>
          </p:spPr>
          <p:txBody>
            <a:bodyPr/>
            <a:lstStyle/>
            <a:p>
              <a:endParaRPr lang="zh-CN" altLang="en-US"/>
            </a:p>
          </p:txBody>
        </p:sp>
        <p:sp>
          <p:nvSpPr>
            <p:cNvPr id="47116" name="Line 9"/>
            <p:cNvSpPr>
              <a:spLocks noChangeShapeType="1"/>
            </p:cNvSpPr>
            <p:nvPr/>
          </p:nvSpPr>
          <p:spPr bwMode="auto">
            <a:xfrm>
              <a:off x="3203575" y="3860800"/>
              <a:ext cx="360363" cy="0"/>
            </a:xfrm>
            <a:prstGeom prst="line">
              <a:avLst/>
            </a:prstGeom>
            <a:noFill/>
            <a:ln w="9525">
              <a:solidFill>
                <a:schemeClr val="tx1"/>
              </a:solidFill>
              <a:round/>
              <a:headEnd/>
              <a:tailEnd/>
            </a:ln>
          </p:spPr>
          <p:txBody>
            <a:bodyPr/>
            <a:lstStyle/>
            <a:p>
              <a:endParaRPr lang="zh-CN" altLang="en-US"/>
            </a:p>
          </p:txBody>
        </p:sp>
        <p:sp>
          <p:nvSpPr>
            <p:cNvPr id="47117" name="Line 10"/>
            <p:cNvSpPr>
              <a:spLocks noChangeShapeType="1"/>
            </p:cNvSpPr>
            <p:nvPr/>
          </p:nvSpPr>
          <p:spPr bwMode="auto">
            <a:xfrm>
              <a:off x="2339975" y="2852738"/>
              <a:ext cx="1944688" cy="0"/>
            </a:xfrm>
            <a:prstGeom prst="line">
              <a:avLst/>
            </a:prstGeom>
            <a:noFill/>
            <a:ln w="9525">
              <a:solidFill>
                <a:schemeClr val="tx1"/>
              </a:solidFill>
              <a:round/>
              <a:headEnd/>
              <a:tailEnd/>
            </a:ln>
          </p:spPr>
          <p:txBody>
            <a:bodyPr/>
            <a:lstStyle/>
            <a:p>
              <a:endParaRPr lang="zh-CN" altLang="en-US"/>
            </a:p>
          </p:txBody>
        </p:sp>
        <p:sp>
          <p:nvSpPr>
            <p:cNvPr id="47118" name="Line 11"/>
            <p:cNvSpPr>
              <a:spLocks noChangeShapeType="1"/>
            </p:cNvSpPr>
            <p:nvPr/>
          </p:nvSpPr>
          <p:spPr bwMode="auto">
            <a:xfrm>
              <a:off x="2339975" y="2276475"/>
              <a:ext cx="1944688" cy="0"/>
            </a:xfrm>
            <a:prstGeom prst="line">
              <a:avLst/>
            </a:prstGeom>
            <a:noFill/>
            <a:ln w="9525">
              <a:solidFill>
                <a:schemeClr val="tx1"/>
              </a:solidFill>
              <a:round/>
              <a:headEnd/>
              <a:tailEnd/>
            </a:ln>
          </p:spPr>
          <p:txBody>
            <a:bodyPr/>
            <a:lstStyle/>
            <a:p>
              <a:endParaRPr lang="zh-CN" altLang="en-US"/>
            </a:p>
          </p:txBody>
        </p:sp>
        <p:sp>
          <p:nvSpPr>
            <p:cNvPr id="47119" name="Line 12"/>
            <p:cNvSpPr>
              <a:spLocks noChangeShapeType="1"/>
            </p:cNvSpPr>
            <p:nvPr/>
          </p:nvSpPr>
          <p:spPr bwMode="auto">
            <a:xfrm>
              <a:off x="4284663" y="2276475"/>
              <a:ext cx="0" cy="576263"/>
            </a:xfrm>
            <a:prstGeom prst="line">
              <a:avLst/>
            </a:prstGeom>
            <a:noFill/>
            <a:ln w="9525">
              <a:solidFill>
                <a:schemeClr val="tx1"/>
              </a:solidFill>
              <a:round/>
              <a:headEnd/>
              <a:tailEnd/>
            </a:ln>
          </p:spPr>
          <p:txBody>
            <a:bodyPr/>
            <a:lstStyle/>
            <a:p>
              <a:endParaRPr lang="zh-CN" altLang="en-US"/>
            </a:p>
          </p:txBody>
        </p:sp>
        <p:sp>
          <p:nvSpPr>
            <p:cNvPr id="47120" name="Line 13"/>
            <p:cNvSpPr>
              <a:spLocks noChangeShapeType="1"/>
            </p:cNvSpPr>
            <p:nvPr/>
          </p:nvSpPr>
          <p:spPr bwMode="auto">
            <a:xfrm>
              <a:off x="4283075" y="2565400"/>
              <a:ext cx="1584325" cy="0"/>
            </a:xfrm>
            <a:prstGeom prst="line">
              <a:avLst/>
            </a:prstGeom>
            <a:noFill/>
            <a:ln w="9525">
              <a:solidFill>
                <a:schemeClr val="tx1"/>
              </a:solidFill>
              <a:round/>
              <a:headEnd/>
              <a:tailEnd/>
            </a:ln>
          </p:spPr>
          <p:txBody>
            <a:bodyPr/>
            <a:lstStyle/>
            <a:p>
              <a:endParaRPr lang="zh-CN" altLang="en-US"/>
            </a:p>
          </p:txBody>
        </p:sp>
        <p:sp>
          <p:nvSpPr>
            <p:cNvPr id="47121" name="Line 14"/>
            <p:cNvSpPr>
              <a:spLocks noChangeShapeType="1"/>
            </p:cNvSpPr>
            <p:nvPr/>
          </p:nvSpPr>
          <p:spPr bwMode="auto">
            <a:xfrm>
              <a:off x="2339975" y="1700213"/>
              <a:ext cx="3024188" cy="0"/>
            </a:xfrm>
            <a:prstGeom prst="line">
              <a:avLst/>
            </a:prstGeom>
            <a:noFill/>
            <a:ln w="9525">
              <a:solidFill>
                <a:schemeClr val="tx1"/>
              </a:solidFill>
              <a:round/>
              <a:headEnd/>
              <a:tailEnd/>
            </a:ln>
          </p:spPr>
          <p:txBody>
            <a:bodyPr/>
            <a:lstStyle/>
            <a:p>
              <a:endParaRPr lang="zh-CN" altLang="en-US"/>
            </a:p>
          </p:txBody>
        </p:sp>
        <p:sp>
          <p:nvSpPr>
            <p:cNvPr id="47122" name="Line 15"/>
            <p:cNvSpPr>
              <a:spLocks noChangeShapeType="1"/>
            </p:cNvSpPr>
            <p:nvPr/>
          </p:nvSpPr>
          <p:spPr bwMode="auto">
            <a:xfrm flipV="1">
              <a:off x="3563938" y="1341438"/>
              <a:ext cx="0" cy="2519362"/>
            </a:xfrm>
            <a:prstGeom prst="line">
              <a:avLst/>
            </a:prstGeom>
            <a:noFill/>
            <a:ln w="9525">
              <a:solidFill>
                <a:schemeClr val="tx1"/>
              </a:solidFill>
              <a:round/>
              <a:headEnd/>
              <a:tailEnd/>
            </a:ln>
          </p:spPr>
          <p:txBody>
            <a:bodyPr/>
            <a:lstStyle/>
            <a:p>
              <a:endParaRPr lang="zh-CN" altLang="en-US"/>
            </a:p>
          </p:txBody>
        </p:sp>
        <p:sp>
          <p:nvSpPr>
            <p:cNvPr id="47123" name="Line 16"/>
            <p:cNvSpPr>
              <a:spLocks noChangeShapeType="1"/>
            </p:cNvSpPr>
            <p:nvPr/>
          </p:nvSpPr>
          <p:spPr bwMode="auto">
            <a:xfrm>
              <a:off x="3563938" y="1341438"/>
              <a:ext cx="1728787" cy="0"/>
            </a:xfrm>
            <a:prstGeom prst="line">
              <a:avLst/>
            </a:prstGeom>
            <a:noFill/>
            <a:ln w="9525">
              <a:solidFill>
                <a:schemeClr val="tx1"/>
              </a:solidFill>
              <a:round/>
              <a:headEnd/>
              <a:tailEnd/>
            </a:ln>
          </p:spPr>
          <p:txBody>
            <a:bodyPr/>
            <a:lstStyle/>
            <a:p>
              <a:endParaRPr lang="zh-CN" altLang="en-US"/>
            </a:p>
          </p:txBody>
        </p:sp>
        <p:sp>
          <p:nvSpPr>
            <p:cNvPr id="47124" name="Line 17"/>
            <p:cNvSpPr>
              <a:spLocks noChangeShapeType="1"/>
            </p:cNvSpPr>
            <p:nvPr/>
          </p:nvSpPr>
          <p:spPr bwMode="auto">
            <a:xfrm>
              <a:off x="5292725" y="1341438"/>
              <a:ext cx="0" cy="358775"/>
            </a:xfrm>
            <a:prstGeom prst="line">
              <a:avLst/>
            </a:prstGeom>
            <a:noFill/>
            <a:ln w="9525">
              <a:solidFill>
                <a:schemeClr val="tx1"/>
              </a:solidFill>
              <a:round/>
              <a:headEnd/>
              <a:tailEnd/>
            </a:ln>
          </p:spPr>
          <p:txBody>
            <a:bodyPr/>
            <a:lstStyle/>
            <a:p>
              <a:endParaRPr lang="zh-CN" altLang="en-US"/>
            </a:p>
          </p:txBody>
        </p:sp>
        <p:sp>
          <p:nvSpPr>
            <p:cNvPr id="47125" name="Line 18"/>
            <p:cNvSpPr>
              <a:spLocks noChangeShapeType="1"/>
            </p:cNvSpPr>
            <p:nvPr/>
          </p:nvSpPr>
          <p:spPr bwMode="auto">
            <a:xfrm>
              <a:off x="5292725" y="1484313"/>
              <a:ext cx="503238" cy="0"/>
            </a:xfrm>
            <a:prstGeom prst="line">
              <a:avLst/>
            </a:prstGeom>
            <a:noFill/>
            <a:ln w="9525">
              <a:solidFill>
                <a:schemeClr val="tx1"/>
              </a:solidFill>
              <a:round/>
              <a:headEnd/>
              <a:tailEnd/>
            </a:ln>
          </p:spPr>
          <p:txBody>
            <a:bodyPr/>
            <a:lstStyle/>
            <a:p>
              <a:endParaRPr lang="zh-CN" altLang="en-US"/>
            </a:p>
          </p:txBody>
        </p:sp>
        <p:sp>
          <p:nvSpPr>
            <p:cNvPr id="47126" name="Line 19"/>
            <p:cNvSpPr>
              <a:spLocks noChangeShapeType="1"/>
            </p:cNvSpPr>
            <p:nvPr/>
          </p:nvSpPr>
          <p:spPr bwMode="auto">
            <a:xfrm>
              <a:off x="5795963" y="1484313"/>
              <a:ext cx="0" cy="1081087"/>
            </a:xfrm>
            <a:prstGeom prst="line">
              <a:avLst/>
            </a:prstGeom>
            <a:noFill/>
            <a:ln w="9525">
              <a:solidFill>
                <a:schemeClr val="tx1"/>
              </a:solidFill>
              <a:round/>
              <a:headEnd/>
              <a:tailEnd/>
            </a:ln>
          </p:spPr>
          <p:txBody>
            <a:bodyPr/>
            <a:lstStyle/>
            <a:p>
              <a:endParaRPr lang="zh-CN" altLang="en-US"/>
            </a:p>
          </p:txBody>
        </p:sp>
        <p:sp>
          <p:nvSpPr>
            <p:cNvPr id="47127" name="Line 20"/>
            <p:cNvSpPr>
              <a:spLocks noChangeShapeType="1"/>
            </p:cNvSpPr>
            <p:nvPr/>
          </p:nvSpPr>
          <p:spPr bwMode="auto">
            <a:xfrm>
              <a:off x="5795963" y="1989138"/>
              <a:ext cx="504825" cy="0"/>
            </a:xfrm>
            <a:prstGeom prst="line">
              <a:avLst/>
            </a:prstGeom>
            <a:noFill/>
            <a:ln w="9525">
              <a:solidFill>
                <a:schemeClr val="tx1"/>
              </a:solidFill>
              <a:round/>
              <a:headEnd/>
              <a:tailEnd/>
            </a:ln>
          </p:spPr>
          <p:txBody>
            <a:bodyPr/>
            <a:lstStyle/>
            <a:p>
              <a:endParaRPr lang="zh-CN" altLang="en-US"/>
            </a:p>
          </p:txBody>
        </p:sp>
        <p:sp>
          <p:nvSpPr>
            <p:cNvPr id="47128" name="Rectangle 21"/>
            <p:cNvSpPr>
              <a:spLocks noChangeArrowheads="1"/>
            </p:cNvSpPr>
            <p:nvPr/>
          </p:nvSpPr>
          <p:spPr bwMode="auto">
            <a:xfrm>
              <a:off x="2771775" y="4365625"/>
              <a:ext cx="628650" cy="366713"/>
            </a:xfrm>
            <a:prstGeom prst="rect">
              <a:avLst/>
            </a:prstGeom>
            <a:noFill/>
            <a:ln w="9525">
              <a:noFill/>
              <a:miter lim="800000"/>
              <a:headEnd/>
              <a:tailEnd/>
            </a:ln>
          </p:spPr>
          <p:txBody>
            <a:bodyPr wrap="none">
              <a:spAutoFit/>
            </a:bodyPr>
            <a:lstStyle/>
            <a:p>
              <a:r>
                <a:rPr lang="en-US" altLang="zh-CN">
                  <a:latin typeface="Arial" pitchFamily="34" charset="0"/>
                </a:rPr>
                <a:t>0.15</a:t>
              </a:r>
            </a:p>
          </p:txBody>
        </p:sp>
        <p:sp>
          <p:nvSpPr>
            <p:cNvPr id="47129" name="Rectangle 22"/>
            <p:cNvSpPr>
              <a:spLocks noChangeArrowheads="1"/>
            </p:cNvSpPr>
            <p:nvPr/>
          </p:nvSpPr>
          <p:spPr bwMode="auto">
            <a:xfrm>
              <a:off x="3151188" y="3860800"/>
              <a:ext cx="628650" cy="366713"/>
            </a:xfrm>
            <a:prstGeom prst="rect">
              <a:avLst/>
            </a:prstGeom>
            <a:noFill/>
            <a:ln w="9525">
              <a:noFill/>
              <a:miter lim="800000"/>
              <a:headEnd/>
              <a:tailEnd/>
            </a:ln>
          </p:spPr>
          <p:txBody>
            <a:bodyPr wrap="none">
              <a:spAutoFit/>
            </a:bodyPr>
            <a:lstStyle/>
            <a:p>
              <a:r>
                <a:rPr lang="en-US" altLang="zh-CN">
                  <a:latin typeface="Arial" pitchFamily="34" charset="0"/>
                </a:rPr>
                <a:t>0.30</a:t>
              </a:r>
            </a:p>
          </p:txBody>
        </p:sp>
        <p:sp>
          <p:nvSpPr>
            <p:cNvPr id="47130" name="Rectangle 23"/>
            <p:cNvSpPr>
              <a:spLocks noChangeArrowheads="1"/>
            </p:cNvSpPr>
            <p:nvPr/>
          </p:nvSpPr>
          <p:spPr bwMode="auto">
            <a:xfrm>
              <a:off x="5238750" y="2565400"/>
              <a:ext cx="628650" cy="366713"/>
            </a:xfrm>
            <a:prstGeom prst="rect">
              <a:avLst/>
            </a:prstGeom>
            <a:noFill/>
            <a:ln w="9525">
              <a:noFill/>
              <a:miter lim="800000"/>
              <a:headEnd/>
              <a:tailEnd/>
            </a:ln>
          </p:spPr>
          <p:txBody>
            <a:bodyPr wrap="none">
              <a:spAutoFit/>
            </a:bodyPr>
            <a:lstStyle/>
            <a:p>
              <a:r>
                <a:rPr lang="en-US" altLang="zh-CN">
                  <a:latin typeface="Arial" pitchFamily="34" charset="0"/>
                </a:rPr>
                <a:t>0.45</a:t>
              </a:r>
            </a:p>
          </p:txBody>
        </p:sp>
        <p:sp>
          <p:nvSpPr>
            <p:cNvPr id="47131" name="Rectangle 24"/>
            <p:cNvSpPr>
              <a:spLocks noChangeArrowheads="1"/>
            </p:cNvSpPr>
            <p:nvPr/>
          </p:nvSpPr>
          <p:spPr bwMode="auto">
            <a:xfrm>
              <a:off x="5219700" y="1484313"/>
              <a:ext cx="628650" cy="366712"/>
            </a:xfrm>
            <a:prstGeom prst="rect">
              <a:avLst/>
            </a:prstGeom>
            <a:noFill/>
            <a:ln w="9525">
              <a:noFill/>
              <a:miter lim="800000"/>
              <a:headEnd/>
              <a:tailEnd/>
            </a:ln>
          </p:spPr>
          <p:txBody>
            <a:bodyPr wrap="none">
              <a:spAutoFit/>
            </a:bodyPr>
            <a:lstStyle/>
            <a:p>
              <a:r>
                <a:rPr lang="en-US" altLang="zh-CN">
                  <a:latin typeface="Arial" pitchFamily="34" charset="0"/>
                </a:rPr>
                <a:t>0.55</a:t>
              </a:r>
            </a:p>
          </p:txBody>
        </p:sp>
        <p:sp>
          <p:nvSpPr>
            <p:cNvPr id="47132" name="Rectangle 25"/>
            <p:cNvSpPr>
              <a:spLocks noChangeArrowheads="1"/>
            </p:cNvSpPr>
            <p:nvPr/>
          </p:nvSpPr>
          <p:spPr bwMode="auto">
            <a:xfrm>
              <a:off x="4495800" y="2133600"/>
              <a:ext cx="311150" cy="366713"/>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1</a:t>
              </a:r>
            </a:p>
          </p:txBody>
        </p:sp>
        <p:sp>
          <p:nvSpPr>
            <p:cNvPr id="47133" name="Rectangle 26"/>
            <p:cNvSpPr>
              <a:spLocks noChangeArrowheads="1"/>
            </p:cNvSpPr>
            <p:nvPr/>
          </p:nvSpPr>
          <p:spPr bwMode="auto">
            <a:xfrm>
              <a:off x="2415500" y="4206296"/>
              <a:ext cx="311150" cy="366713"/>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4" name="Rectangle 27"/>
            <p:cNvSpPr>
              <a:spLocks noChangeArrowheads="1"/>
            </p:cNvSpPr>
            <p:nvPr/>
          </p:nvSpPr>
          <p:spPr bwMode="auto">
            <a:xfrm>
              <a:off x="2843214" y="3882005"/>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1</a:t>
              </a:r>
            </a:p>
          </p:txBody>
        </p:sp>
        <p:sp>
          <p:nvSpPr>
            <p:cNvPr id="47135" name="Rectangle 28"/>
            <p:cNvSpPr>
              <a:spLocks noChangeArrowheads="1"/>
            </p:cNvSpPr>
            <p:nvPr/>
          </p:nvSpPr>
          <p:spPr bwMode="auto">
            <a:xfrm>
              <a:off x="4756760" y="1611973"/>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1</a:t>
              </a:r>
            </a:p>
          </p:txBody>
        </p:sp>
        <p:sp>
          <p:nvSpPr>
            <p:cNvPr id="47136" name="Rectangle 29"/>
            <p:cNvSpPr>
              <a:spLocks noChangeArrowheads="1"/>
            </p:cNvSpPr>
            <p:nvPr/>
          </p:nvSpPr>
          <p:spPr bwMode="auto">
            <a:xfrm>
              <a:off x="3850466" y="2422699"/>
              <a:ext cx="377623" cy="523928"/>
            </a:xfrm>
            <a:prstGeom prst="rect">
              <a:avLst/>
            </a:prstGeom>
            <a:noFill/>
            <a:ln w="9525">
              <a:noFill/>
              <a:miter lim="800000"/>
              <a:headEnd/>
              <a:tailEnd/>
            </a:ln>
          </p:spPr>
          <p:txBody>
            <a:bodyPr>
              <a:spAutoFit/>
            </a:bodyPr>
            <a:lstStyle/>
            <a:p>
              <a:r>
                <a:rPr lang="en-US" altLang="zh-CN">
                  <a:solidFill>
                    <a:srgbClr val="EE4E87"/>
                  </a:solidFill>
                  <a:latin typeface="Arial" pitchFamily="34" charset="0"/>
                </a:rPr>
                <a:t>1</a:t>
              </a:r>
            </a:p>
          </p:txBody>
        </p:sp>
        <p:sp>
          <p:nvSpPr>
            <p:cNvPr id="47137" name="Rectangle 30"/>
            <p:cNvSpPr>
              <a:spLocks noChangeArrowheads="1"/>
            </p:cNvSpPr>
            <p:nvPr/>
          </p:nvSpPr>
          <p:spPr bwMode="auto">
            <a:xfrm>
              <a:off x="2491024" y="3638788"/>
              <a:ext cx="311150" cy="366712"/>
            </a:xfrm>
            <a:prstGeom prst="rect">
              <a:avLst/>
            </a:prstGeom>
            <a:noFill/>
            <a:ln w="9525">
              <a:noFill/>
              <a:miter lim="800000"/>
              <a:headEnd/>
              <a:tailEnd/>
            </a:ln>
          </p:spPr>
          <p:txBody>
            <a:bodyPr wrap="none">
              <a:spAutoFit/>
            </a:bodyPr>
            <a:lstStyle/>
            <a:p>
              <a:r>
                <a:rPr lang="en-US" altLang="zh-CN">
                  <a:solidFill>
                    <a:srgbClr val="FF0000"/>
                  </a:solidFill>
                  <a:latin typeface="Arial" pitchFamily="34" charset="0"/>
                </a:rPr>
                <a:t>0</a:t>
              </a:r>
            </a:p>
          </p:txBody>
        </p:sp>
        <p:sp>
          <p:nvSpPr>
            <p:cNvPr id="47138" name="Rectangle 31"/>
            <p:cNvSpPr>
              <a:spLocks noChangeArrowheads="1"/>
            </p:cNvSpPr>
            <p:nvPr/>
          </p:nvSpPr>
          <p:spPr bwMode="auto">
            <a:xfrm>
              <a:off x="2793122" y="2947786"/>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39" name="Rectangle 32"/>
            <p:cNvSpPr>
              <a:spLocks noChangeArrowheads="1"/>
            </p:cNvSpPr>
            <p:nvPr/>
          </p:nvSpPr>
          <p:spPr bwMode="auto">
            <a:xfrm>
              <a:off x="3850466" y="1855191"/>
              <a:ext cx="311150" cy="366712"/>
            </a:xfrm>
            <a:prstGeom prst="rect">
              <a:avLst/>
            </a:prstGeom>
            <a:noFill/>
            <a:ln w="9525">
              <a:noFill/>
              <a:miter lim="800000"/>
              <a:headEnd/>
              <a:tailEnd/>
            </a:ln>
          </p:spPr>
          <p:txBody>
            <a:bodyPr wrap="none">
              <a:spAutoFit/>
            </a:bodyPr>
            <a:lstStyle/>
            <a:p>
              <a:r>
                <a:rPr lang="en-US" altLang="zh-CN">
                  <a:solidFill>
                    <a:srgbClr val="EE4E87"/>
                  </a:solidFill>
                  <a:latin typeface="Arial" pitchFamily="34" charset="0"/>
                </a:rPr>
                <a:t>0</a:t>
              </a:r>
            </a:p>
          </p:txBody>
        </p:sp>
        <p:sp>
          <p:nvSpPr>
            <p:cNvPr id="47140" name="Rectangle 33"/>
            <p:cNvSpPr>
              <a:spLocks noChangeArrowheads="1"/>
            </p:cNvSpPr>
            <p:nvPr/>
          </p:nvSpPr>
          <p:spPr bwMode="auto">
            <a:xfrm>
              <a:off x="3733800" y="3657600"/>
              <a:ext cx="311150" cy="366713"/>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sp>
          <p:nvSpPr>
            <p:cNvPr id="47141" name="Rectangle 34"/>
            <p:cNvSpPr>
              <a:spLocks noChangeArrowheads="1"/>
            </p:cNvSpPr>
            <p:nvPr/>
          </p:nvSpPr>
          <p:spPr bwMode="auto">
            <a:xfrm>
              <a:off x="5360956" y="963392"/>
              <a:ext cx="311150" cy="366712"/>
            </a:xfrm>
            <a:prstGeom prst="rect">
              <a:avLst/>
            </a:prstGeom>
            <a:noFill/>
            <a:ln w="9525">
              <a:noFill/>
              <a:miter lim="800000"/>
              <a:headEnd/>
              <a:tailEnd/>
            </a:ln>
          </p:spPr>
          <p:txBody>
            <a:bodyPr wrap="none">
              <a:spAutoFit/>
            </a:bodyPr>
            <a:lstStyle/>
            <a:p>
              <a:r>
                <a:rPr lang="en-US" altLang="zh-CN">
                  <a:solidFill>
                    <a:schemeClr val="folHlink"/>
                  </a:solidFill>
                  <a:latin typeface="Arial" pitchFamily="34" charset="0"/>
                </a:rPr>
                <a:t>0</a:t>
              </a: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标题 1"/>
          <p:cNvSpPr>
            <a:spLocks noGrp="1"/>
          </p:cNvSpPr>
          <p:nvPr>
            <p:ph type="title"/>
          </p:nvPr>
        </p:nvSpPr>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a:t>
            </a:r>
          </a:p>
        </p:txBody>
      </p:sp>
      <p:sp>
        <p:nvSpPr>
          <p:cNvPr id="50179" name="内容占位符 2"/>
          <p:cNvSpPr>
            <a:spLocks noGrp="1"/>
          </p:cNvSpPr>
          <p:nvPr>
            <p:ph idx="1"/>
          </p:nvPr>
        </p:nvSpPr>
        <p:spPr>
          <a:xfrm>
            <a:off x="428625" y="1143000"/>
            <a:ext cx="8258175" cy="4929188"/>
          </a:xfrm>
        </p:spPr>
        <p:txBody>
          <a:bodyPr/>
          <a:lstStyle/>
          <a:p>
            <a:r>
              <a:rPr lang="zh-CN" altLang="en-US" sz="2800" smtClean="0">
                <a:ea typeface="宋体" pitchFamily="2" charset="-122"/>
              </a:rPr>
              <a:t>由 </a:t>
            </a:r>
            <a:r>
              <a:rPr lang="en-US" altLang="zh-CN" sz="2800" smtClean="0">
                <a:ea typeface="宋体" pitchFamily="2" charset="-122"/>
              </a:rPr>
              <a:t>Claude Shannon </a:t>
            </a:r>
            <a:r>
              <a:rPr lang="zh-CN" altLang="en-US" sz="2800" smtClean="0">
                <a:ea typeface="宋体" pitchFamily="2" charset="-122"/>
              </a:rPr>
              <a:t>和 </a:t>
            </a:r>
            <a:r>
              <a:rPr lang="en-US" altLang="zh-CN" sz="2800" smtClean="0">
                <a:ea typeface="宋体" pitchFamily="2" charset="-122"/>
              </a:rPr>
              <a:t>R.M.Fano </a:t>
            </a:r>
            <a:r>
              <a:rPr lang="zh-CN" altLang="en-US" sz="2800" smtClean="0">
                <a:ea typeface="宋体" pitchFamily="2" charset="-122"/>
              </a:rPr>
              <a:t>两人提出的 </a:t>
            </a:r>
            <a:r>
              <a:rPr lang="en-US" altLang="zh-CN" sz="2800" smtClean="0">
                <a:ea typeface="宋体" pitchFamily="2" charset="-122"/>
              </a:rPr>
              <a:t>Shannon-Fano </a:t>
            </a:r>
            <a:r>
              <a:rPr lang="zh-CN" altLang="en-US" sz="2800" smtClean="0">
                <a:ea typeface="宋体" pitchFamily="2" charset="-122"/>
              </a:rPr>
              <a:t>编码</a:t>
            </a:r>
            <a:endParaRPr lang="en-US" altLang="zh-CN" sz="2800" smtClean="0">
              <a:ea typeface="宋体" pitchFamily="2" charset="-122"/>
            </a:endParaRPr>
          </a:p>
          <a:p>
            <a:r>
              <a:rPr lang="zh-CN" altLang="en-US" sz="2800" smtClean="0">
                <a:ea typeface="宋体" pitchFamily="2" charset="-122"/>
              </a:rPr>
              <a:t>假定要编码字符的出现概率已经由某一模型统计出来</a:t>
            </a:r>
            <a:endParaRPr lang="en-US" altLang="zh-CN" sz="2800" smtClean="0">
              <a:ea typeface="宋体" pitchFamily="2" charset="-122"/>
            </a:endParaRPr>
          </a:p>
          <a:p>
            <a:r>
              <a:rPr lang="zh-CN" altLang="en-US" sz="2800" smtClean="0">
                <a:ea typeface="宋体" pitchFamily="2" charset="-122"/>
              </a:rPr>
              <a:t>与霍夫曼编码自下而上的编码过程相反，是自上而下的</a:t>
            </a:r>
            <a:endParaRPr lang="en-US" altLang="zh-CN" sz="2800" smtClean="0">
              <a:ea typeface="宋体" pitchFamily="2" charset="-122"/>
            </a:endParaRPr>
          </a:p>
          <a:p>
            <a:r>
              <a:rPr lang="zh-CN" altLang="en-US" sz="2800" smtClean="0">
                <a:ea typeface="宋体" pitchFamily="2" charset="-122"/>
              </a:rPr>
              <a:t>香农</a:t>
            </a:r>
            <a:r>
              <a:rPr lang="en-US" altLang="zh-CN" sz="2800" smtClean="0">
                <a:ea typeface="宋体" pitchFamily="2" charset="-122"/>
              </a:rPr>
              <a:t>-</a:t>
            </a:r>
            <a:r>
              <a:rPr lang="zh-CN" altLang="en-US" sz="2800" smtClean="0">
                <a:ea typeface="宋体" pitchFamily="2" charset="-122"/>
              </a:rPr>
              <a:t>范诺编码步骤</a:t>
            </a:r>
            <a:endParaRPr lang="en-US" altLang="zh-CN" sz="2800" smtClean="0">
              <a:ea typeface="宋体" pitchFamily="2" charset="-122"/>
            </a:endParaRPr>
          </a:p>
          <a:p>
            <a:pPr lvl="1"/>
            <a:r>
              <a:rPr lang="zh-CN" altLang="en-US" sz="2400" smtClean="0">
                <a:latin typeface="楷体_GB2312" pitchFamily="49" charset="-122"/>
                <a:ea typeface="楷体_GB2312" pitchFamily="49" charset="-122"/>
              </a:rPr>
              <a:t>首先将编码字符集中的字符按照出现频度和概率进行排序。</a:t>
            </a:r>
          </a:p>
          <a:p>
            <a:pPr lvl="1"/>
            <a:r>
              <a:rPr lang="zh-CN" altLang="en-US" sz="2400" smtClean="0">
                <a:latin typeface="楷体_GB2312" pitchFamily="49" charset="-122"/>
                <a:ea typeface="楷体_GB2312" pitchFamily="49" charset="-122"/>
              </a:rPr>
              <a:t>用递归的方法分成两部分，使两个部分的概率和接近于相等。直至不可再分，即每一个叶子对应一个字符</a:t>
            </a:r>
          </a:p>
          <a:p>
            <a:pPr lvl="1"/>
            <a:r>
              <a:rPr lang="zh-CN" altLang="en-US" sz="2400" smtClean="0">
                <a:latin typeface="楷体_GB2312" pitchFamily="49" charset="-122"/>
                <a:ea typeface="楷体_GB2312" pitchFamily="49" charset="-122"/>
              </a:rPr>
              <a:t>编码</a:t>
            </a:r>
            <a:endParaRPr lang="zh-CN" altLang="en-US" sz="2400" smtClean="0">
              <a:latin typeface="Arial" pitchFamily="34" charset="0"/>
              <a:ea typeface="宋体" pitchFamily="2" charset="-122"/>
            </a:endParaRPr>
          </a:p>
        </p:txBody>
      </p:sp>
      <p:sp>
        <p:nvSpPr>
          <p:cNvPr id="501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标题 1"/>
          <p:cNvSpPr>
            <a:spLocks noGrp="1"/>
          </p:cNvSpPr>
          <p:nvPr>
            <p:ph type="title"/>
          </p:nvPr>
        </p:nvSpPr>
        <p:spPr>
          <a:xfrm>
            <a:off x="1343025" y="285750"/>
            <a:ext cx="7086600" cy="563563"/>
          </a:xfrm>
        </p:spPr>
        <p:txBody>
          <a:bodyPr/>
          <a:lstStyle/>
          <a:p>
            <a:r>
              <a:rPr lang="zh-CN" altLang="en-US" smtClean="0">
                <a:ea typeface="宋体" pitchFamily="2" charset="-122"/>
              </a:rPr>
              <a:t>香农</a:t>
            </a:r>
            <a:r>
              <a:rPr lang="en-US" altLang="zh-CN" smtClean="0">
                <a:ea typeface="宋体" pitchFamily="2" charset="-122"/>
              </a:rPr>
              <a:t>-</a:t>
            </a:r>
            <a:r>
              <a:rPr lang="zh-CN" altLang="en-US" smtClean="0">
                <a:ea typeface="宋体" pitchFamily="2" charset="-122"/>
              </a:rPr>
              <a:t>范诺编码举例</a:t>
            </a:r>
          </a:p>
        </p:txBody>
      </p:sp>
      <p:sp>
        <p:nvSpPr>
          <p:cNvPr id="512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51204" name="组合 4"/>
          <p:cNvGrpSpPr>
            <a:grpSpLocks/>
          </p:cNvGrpSpPr>
          <p:nvPr/>
        </p:nvGrpSpPr>
        <p:grpSpPr bwMode="auto">
          <a:xfrm>
            <a:off x="214313" y="3214688"/>
            <a:ext cx="6500812" cy="3071812"/>
            <a:chOff x="1524000" y="1600200"/>
            <a:chExt cx="6705600" cy="3505200"/>
          </a:xfrm>
        </p:grpSpPr>
        <p:grpSp>
          <p:nvGrpSpPr>
            <p:cNvPr id="51229" name="Group 9"/>
            <p:cNvGrpSpPr>
              <a:grpSpLocks/>
            </p:cNvGrpSpPr>
            <p:nvPr/>
          </p:nvGrpSpPr>
          <p:grpSpPr bwMode="auto">
            <a:xfrm>
              <a:off x="1524000" y="1600200"/>
              <a:ext cx="6705600" cy="3505200"/>
              <a:chOff x="960" y="1200"/>
              <a:chExt cx="4224" cy="2208"/>
            </a:xfrm>
          </p:grpSpPr>
          <p:sp>
            <p:nvSpPr>
              <p:cNvPr id="51238" name="Line 10"/>
              <p:cNvSpPr>
                <a:spLocks noChangeShapeType="1"/>
              </p:cNvSpPr>
              <p:nvPr/>
            </p:nvSpPr>
            <p:spPr bwMode="auto">
              <a:xfrm flipH="1">
                <a:off x="1968" y="1200"/>
                <a:ext cx="576" cy="528"/>
              </a:xfrm>
              <a:prstGeom prst="line">
                <a:avLst/>
              </a:prstGeom>
              <a:noFill/>
              <a:ln w="38100">
                <a:solidFill>
                  <a:srgbClr val="000000"/>
                </a:solidFill>
                <a:round/>
                <a:headEnd/>
                <a:tailEnd/>
              </a:ln>
            </p:spPr>
            <p:txBody>
              <a:bodyPr/>
              <a:lstStyle/>
              <a:p>
                <a:endParaRPr lang="zh-CN" altLang="en-US"/>
              </a:p>
            </p:txBody>
          </p:sp>
          <p:sp>
            <p:nvSpPr>
              <p:cNvPr id="51239" name="Line 11"/>
              <p:cNvSpPr>
                <a:spLocks noChangeShapeType="1"/>
              </p:cNvSpPr>
              <p:nvPr/>
            </p:nvSpPr>
            <p:spPr bwMode="auto">
              <a:xfrm>
                <a:off x="2544" y="1200"/>
                <a:ext cx="672" cy="528"/>
              </a:xfrm>
              <a:prstGeom prst="line">
                <a:avLst/>
              </a:prstGeom>
              <a:noFill/>
              <a:ln w="38100">
                <a:solidFill>
                  <a:srgbClr val="000000"/>
                </a:solidFill>
                <a:round/>
                <a:headEnd/>
                <a:tailEnd/>
              </a:ln>
            </p:spPr>
            <p:txBody>
              <a:bodyPr/>
              <a:lstStyle/>
              <a:p>
                <a:endParaRPr lang="zh-CN" altLang="en-US"/>
              </a:p>
            </p:txBody>
          </p:sp>
          <p:sp>
            <p:nvSpPr>
              <p:cNvPr id="51240" name="Oval 12"/>
              <p:cNvSpPr>
                <a:spLocks noChangeArrowheads="1"/>
              </p:cNvSpPr>
              <p:nvPr/>
            </p:nvSpPr>
            <p:spPr bwMode="auto">
              <a:xfrm>
                <a:off x="1440"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   B</a:t>
                </a:r>
              </a:p>
            </p:txBody>
          </p:sp>
          <p:sp>
            <p:nvSpPr>
              <p:cNvPr id="51241" name="Oval 13"/>
              <p:cNvSpPr>
                <a:spLocks noChangeArrowheads="1"/>
              </p:cNvSpPr>
              <p:nvPr/>
            </p:nvSpPr>
            <p:spPr bwMode="auto">
              <a:xfrm>
                <a:off x="2688" y="1728"/>
                <a:ext cx="1104" cy="384"/>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  D  E</a:t>
                </a:r>
              </a:p>
            </p:txBody>
          </p:sp>
          <p:sp>
            <p:nvSpPr>
              <p:cNvPr id="51242" name="Line 14"/>
              <p:cNvSpPr>
                <a:spLocks noChangeShapeType="1"/>
              </p:cNvSpPr>
              <p:nvPr/>
            </p:nvSpPr>
            <p:spPr bwMode="auto">
              <a:xfrm flipH="1">
                <a:off x="1296" y="2112"/>
                <a:ext cx="624" cy="432"/>
              </a:xfrm>
              <a:prstGeom prst="line">
                <a:avLst/>
              </a:prstGeom>
              <a:noFill/>
              <a:ln w="38100">
                <a:solidFill>
                  <a:srgbClr val="000000"/>
                </a:solidFill>
                <a:round/>
                <a:headEnd/>
                <a:tailEnd/>
              </a:ln>
            </p:spPr>
            <p:txBody>
              <a:bodyPr wrap="none" anchor="ctr"/>
              <a:lstStyle/>
              <a:p>
                <a:endParaRPr lang="zh-CN" altLang="en-US"/>
              </a:p>
            </p:txBody>
          </p:sp>
          <p:sp>
            <p:nvSpPr>
              <p:cNvPr id="51243" name="Line 15"/>
              <p:cNvSpPr>
                <a:spLocks noChangeShapeType="1"/>
              </p:cNvSpPr>
              <p:nvPr/>
            </p:nvSpPr>
            <p:spPr bwMode="auto">
              <a:xfrm>
                <a:off x="2064" y="2112"/>
                <a:ext cx="240" cy="432"/>
              </a:xfrm>
              <a:prstGeom prst="line">
                <a:avLst/>
              </a:prstGeom>
              <a:noFill/>
              <a:ln w="38100">
                <a:solidFill>
                  <a:srgbClr val="000000"/>
                </a:solidFill>
                <a:round/>
                <a:headEnd/>
                <a:tailEnd/>
              </a:ln>
            </p:spPr>
            <p:txBody>
              <a:bodyPr wrap="none" anchor="ctr"/>
              <a:lstStyle/>
              <a:p>
                <a:endParaRPr lang="zh-CN" altLang="en-US"/>
              </a:p>
            </p:txBody>
          </p:sp>
          <p:sp>
            <p:nvSpPr>
              <p:cNvPr id="51244" name="Oval 16"/>
              <p:cNvSpPr>
                <a:spLocks noChangeArrowheads="1"/>
              </p:cNvSpPr>
              <p:nvPr/>
            </p:nvSpPr>
            <p:spPr bwMode="auto">
              <a:xfrm>
                <a:off x="960" y="2544"/>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A</a:t>
                </a:r>
              </a:p>
            </p:txBody>
          </p:sp>
          <p:sp>
            <p:nvSpPr>
              <p:cNvPr id="51245" name="Oval 17"/>
              <p:cNvSpPr>
                <a:spLocks noChangeArrowheads="1"/>
              </p:cNvSpPr>
              <p:nvPr/>
            </p:nvSpPr>
            <p:spPr bwMode="auto">
              <a:xfrm>
                <a:off x="1920" y="2544"/>
                <a:ext cx="76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B</a:t>
                </a:r>
              </a:p>
            </p:txBody>
          </p:sp>
          <p:sp>
            <p:nvSpPr>
              <p:cNvPr id="51246" name="Line 18"/>
              <p:cNvSpPr>
                <a:spLocks noChangeShapeType="1"/>
              </p:cNvSpPr>
              <p:nvPr/>
            </p:nvSpPr>
            <p:spPr bwMode="auto">
              <a:xfrm flipH="1">
                <a:off x="3168" y="2112"/>
                <a:ext cx="48" cy="432"/>
              </a:xfrm>
              <a:prstGeom prst="line">
                <a:avLst/>
              </a:prstGeom>
              <a:noFill/>
              <a:ln w="38100">
                <a:solidFill>
                  <a:srgbClr val="000000"/>
                </a:solidFill>
                <a:round/>
                <a:headEnd/>
                <a:tailEnd/>
              </a:ln>
            </p:spPr>
            <p:txBody>
              <a:bodyPr wrap="none" anchor="ctr"/>
              <a:lstStyle/>
              <a:p>
                <a:endParaRPr lang="zh-CN" altLang="en-US"/>
              </a:p>
            </p:txBody>
          </p:sp>
          <p:sp>
            <p:nvSpPr>
              <p:cNvPr id="51247" name="Line 19"/>
              <p:cNvSpPr>
                <a:spLocks noChangeShapeType="1"/>
              </p:cNvSpPr>
              <p:nvPr/>
            </p:nvSpPr>
            <p:spPr bwMode="auto">
              <a:xfrm>
                <a:off x="3552" y="2112"/>
                <a:ext cx="768" cy="384"/>
              </a:xfrm>
              <a:prstGeom prst="line">
                <a:avLst/>
              </a:prstGeom>
              <a:noFill/>
              <a:ln w="38100">
                <a:solidFill>
                  <a:srgbClr val="000000"/>
                </a:solidFill>
                <a:round/>
                <a:headEnd/>
                <a:tailEnd/>
              </a:ln>
            </p:spPr>
            <p:txBody>
              <a:bodyPr wrap="none" anchor="ctr"/>
              <a:lstStyle/>
              <a:p>
                <a:endParaRPr lang="zh-CN" altLang="en-US"/>
              </a:p>
            </p:txBody>
          </p:sp>
          <p:sp>
            <p:nvSpPr>
              <p:cNvPr id="51248" name="Oval 20"/>
              <p:cNvSpPr>
                <a:spLocks noChangeArrowheads="1"/>
              </p:cNvSpPr>
              <p:nvPr/>
            </p:nvSpPr>
            <p:spPr bwMode="auto">
              <a:xfrm>
                <a:off x="2784" y="2535"/>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C</a:t>
                </a:r>
              </a:p>
            </p:txBody>
          </p:sp>
          <p:sp>
            <p:nvSpPr>
              <p:cNvPr id="51249" name="Oval 21"/>
              <p:cNvSpPr>
                <a:spLocks noChangeArrowheads="1"/>
              </p:cNvSpPr>
              <p:nvPr/>
            </p:nvSpPr>
            <p:spPr bwMode="auto">
              <a:xfrm>
                <a:off x="3792" y="2496"/>
                <a:ext cx="1008"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  E</a:t>
                </a:r>
              </a:p>
            </p:txBody>
          </p:sp>
          <p:sp>
            <p:nvSpPr>
              <p:cNvPr id="51250" name="Line 22"/>
              <p:cNvSpPr>
                <a:spLocks noChangeShapeType="1"/>
              </p:cNvSpPr>
              <p:nvPr/>
            </p:nvSpPr>
            <p:spPr bwMode="auto">
              <a:xfrm flipH="1">
                <a:off x="3984"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1" name="Line 23"/>
              <p:cNvSpPr>
                <a:spLocks noChangeShapeType="1"/>
              </p:cNvSpPr>
              <p:nvPr/>
            </p:nvSpPr>
            <p:spPr bwMode="auto">
              <a:xfrm>
                <a:off x="4512" y="2784"/>
                <a:ext cx="288" cy="336"/>
              </a:xfrm>
              <a:prstGeom prst="line">
                <a:avLst/>
              </a:prstGeom>
              <a:noFill/>
              <a:ln w="38100">
                <a:solidFill>
                  <a:srgbClr val="000000"/>
                </a:solidFill>
                <a:round/>
                <a:headEnd/>
                <a:tailEnd/>
              </a:ln>
            </p:spPr>
            <p:txBody>
              <a:bodyPr wrap="none" anchor="ctr"/>
              <a:lstStyle/>
              <a:p>
                <a:endParaRPr lang="zh-CN" altLang="en-US"/>
              </a:p>
            </p:txBody>
          </p:sp>
          <p:sp>
            <p:nvSpPr>
              <p:cNvPr id="51252" name="Oval 24"/>
              <p:cNvSpPr>
                <a:spLocks noChangeArrowheads="1"/>
              </p:cNvSpPr>
              <p:nvPr/>
            </p:nvSpPr>
            <p:spPr bwMode="auto">
              <a:xfrm>
                <a:off x="3600"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D</a:t>
                </a:r>
              </a:p>
            </p:txBody>
          </p:sp>
          <p:sp>
            <p:nvSpPr>
              <p:cNvPr id="51253" name="Oval 25"/>
              <p:cNvSpPr>
                <a:spLocks noChangeArrowheads="1"/>
              </p:cNvSpPr>
              <p:nvPr/>
            </p:nvSpPr>
            <p:spPr bwMode="auto">
              <a:xfrm>
                <a:off x="4464" y="3120"/>
                <a:ext cx="720" cy="288"/>
              </a:xfrm>
              <a:prstGeom prst="ellipse">
                <a:avLst/>
              </a:prstGeom>
              <a:solidFill>
                <a:srgbClr val="FFFFFF"/>
              </a:solidFill>
              <a:ln w="38100">
                <a:solidFill>
                  <a:srgbClr val="000000"/>
                </a:solidFill>
                <a:round/>
                <a:headEnd/>
                <a:tailEnd/>
              </a:ln>
            </p:spPr>
            <p:txBody>
              <a:bodyPr wrap="none" anchor="ctr"/>
              <a:lstStyle/>
              <a:p>
                <a:pPr algn="ctr" eaLnBrk="0" hangingPunct="0">
                  <a:spcBef>
                    <a:spcPct val="20000"/>
                  </a:spcBef>
                </a:pPr>
                <a:r>
                  <a:rPr kumimoji="1" lang="en-US" altLang="zh-CN">
                    <a:solidFill>
                      <a:srgbClr val="000000"/>
                    </a:solidFill>
                    <a:latin typeface="Tahoma" pitchFamily="34" charset="0"/>
                    <a:ea typeface="楷体_GB2312" pitchFamily="49" charset="-122"/>
                  </a:rPr>
                  <a:t>E</a:t>
                </a:r>
              </a:p>
            </p:txBody>
          </p:sp>
        </p:grpSp>
        <p:sp>
          <p:nvSpPr>
            <p:cNvPr id="51230" name="Text Box 49"/>
            <p:cNvSpPr txBox="1">
              <a:spLocks noChangeArrowheads="1"/>
            </p:cNvSpPr>
            <p:nvPr/>
          </p:nvSpPr>
          <p:spPr bwMode="auto">
            <a:xfrm>
              <a:off x="32766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1" name="Text Box 50"/>
            <p:cNvSpPr txBox="1">
              <a:spLocks noChangeArrowheads="1"/>
            </p:cNvSpPr>
            <p:nvPr/>
          </p:nvSpPr>
          <p:spPr bwMode="auto">
            <a:xfrm>
              <a:off x="4572000" y="17367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2" name="Text Box 51"/>
            <p:cNvSpPr txBox="1">
              <a:spLocks noChangeArrowheads="1"/>
            </p:cNvSpPr>
            <p:nvPr/>
          </p:nvSpPr>
          <p:spPr bwMode="auto">
            <a:xfrm>
              <a:off x="2286000" y="3108325"/>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3" name="Text Box 52"/>
            <p:cNvSpPr txBox="1">
              <a:spLocks noChangeArrowheads="1"/>
            </p:cNvSpPr>
            <p:nvPr/>
          </p:nvSpPr>
          <p:spPr bwMode="auto">
            <a:xfrm>
              <a:off x="31829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4" name="Text Box 53"/>
            <p:cNvSpPr txBox="1">
              <a:spLocks noChangeArrowheads="1"/>
            </p:cNvSpPr>
            <p:nvPr/>
          </p:nvSpPr>
          <p:spPr bwMode="auto">
            <a:xfrm>
              <a:off x="4783138" y="3200400"/>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5" name="Text Box 54"/>
            <p:cNvSpPr txBox="1">
              <a:spLocks noChangeArrowheads="1"/>
            </p:cNvSpPr>
            <p:nvPr/>
          </p:nvSpPr>
          <p:spPr bwMode="auto">
            <a:xfrm>
              <a:off x="6248400" y="4114800"/>
              <a:ext cx="322263"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0</a:t>
              </a:r>
            </a:p>
          </p:txBody>
        </p:sp>
        <p:sp>
          <p:nvSpPr>
            <p:cNvPr id="51236" name="Text Box 55"/>
            <p:cNvSpPr txBox="1">
              <a:spLocks noChangeArrowheads="1"/>
            </p:cNvSpPr>
            <p:nvPr/>
          </p:nvSpPr>
          <p:spPr bwMode="auto">
            <a:xfrm>
              <a:off x="6230938" y="30321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sp>
          <p:nvSpPr>
            <p:cNvPr id="51237" name="Text Box 56"/>
            <p:cNvSpPr txBox="1">
              <a:spLocks noChangeArrowheads="1"/>
            </p:cNvSpPr>
            <p:nvPr/>
          </p:nvSpPr>
          <p:spPr bwMode="auto">
            <a:xfrm>
              <a:off x="7373938" y="4098925"/>
              <a:ext cx="322262" cy="396875"/>
            </a:xfrm>
            <a:prstGeom prst="rect">
              <a:avLst/>
            </a:prstGeom>
            <a:noFill/>
            <a:ln w="38100">
              <a:noFill/>
              <a:miter lim="800000"/>
              <a:headEnd/>
              <a:tailEnd/>
            </a:ln>
          </p:spPr>
          <p:txBody>
            <a:bodyPr wrap="none">
              <a:spAutoFit/>
            </a:bodyPr>
            <a:lstStyle/>
            <a:p>
              <a:pPr algn="ctr" eaLnBrk="0" hangingPunct="0">
                <a:spcBef>
                  <a:spcPct val="20000"/>
                </a:spcBef>
              </a:pPr>
              <a:r>
                <a:rPr kumimoji="1" lang="en-US" altLang="zh-CN" sz="2000">
                  <a:solidFill>
                    <a:schemeClr val="tx2"/>
                  </a:solidFill>
                  <a:latin typeface="Tahoma" pitchFamily="34" charset="0"/>
                  <a:ea typeface="楷体_GB2312" pitchFamily="49" charset="-122"/>
                </a:rPr>
                <a:t>1</a:t>
              </a:r>
            </a:p>
          </p:txBody>
        </p:sp>
      </p:grpSp>
      <p:graphicFrame>
        <p:nvGraphicFramePr>
          <p:cNvPr id="31" name="Group 58"/>
          <p:cNvGraphicFramePr>
            <a:graphicFrameLocks noGrp="1"/>
          </p:cNvGraphicFramePr>
          <p:nvPr/>
        </p:nvGraphicFramePr>
        <p:xfrm>
          <a:off x="4000500" y="2678113"/>
          <a:ext cx="4929221" cy="1036320"/>
        </p:xfrm>
        <a:graphic>
          <a:graphicData uri="http://schemas.openxmlformats.org/drawingml/2006/table">
            <a:tbl>
              <a:tblPr/>
              <a:tblGrid>
                <a:gridCol w="821287"/>
                <a:gridCol w="821288"/>
                <a:gridCol w="822784"/>
                <a:gridCol w="821287"/>
                <a:gridCol w="821288"/>
                <a:gridCol w="821287"/>
              </a:tblGrid>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dirty="0" smtClean="0">
                          <a:ln>
                            <a:noFill/>
                          </a:ln>
                          <a:solidFill>
                            <a:schemeClr val="tx2"/>
                          </a:solidFill>
                          <a:effectLst/>
                          <a:latin typeface="Arial" charset="0"/>
                          <a:ea typeface="宋体" pitchFamily="2" charset="-122"/>
                        </a:rPr>
                        <a:t>符号</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A</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D</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57190">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zh-CN" altLang="en-US" sz="2400" b="1" i="0" u="none" strike="noStrike" cap="none" normalizeH="0" baseline="0" smtClean="0">
                          <a:ln>
                            <a:noFill/>
                          </a:ln>
                          <a:solidFill>
                            <a:schemeClr val="tx2"/>
                          </a:solidFill>
                          <a:effectLst/>
                          <a:latin typeface="Arial" charset="0"/>
                          <a:ea typeface="宋体" pitchFamily="2" charset="-122"/>
                        </a:rPr>
                        <a:t>次数</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15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smtClean="0">
                          <a:ln>
                            <a:noFill/>
                          </a:ln>
                          <a:solidFill>
                            <a:schemeClr val="tx2"/>
                          </a:solidFill>
                          <a:effectLst/>
                          <a:latin typeface="Arial" charset="0"/>
                          <a:ea typeface="宋体" pitchFamily="2" charset="-122"/>
                        </a:rPr>
                        <a:t>6</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hlink"/>
                        </a:buClr>
                        <a:buSzPct val="75000"/>
                        <a:buFont typeface="Wingdings" pitchFamily="2" charset="2"/>
                        <a:buNone/>
                        <a:tabLst/>
                      </a:pPr>
                      <a:r>
                        <a:rPr kumimoji="0" lang="en-US" altLang="zh-CN" sz="2800" b="0" i="0" u="none" strike="noStrike" cap="none" normalizeH="0" baseline="0" dirty="0" smtClean="0">
                          <a:ln>
                            <a:noFill/>
                          </a:ln>
                          <a:solidFill>
                            <a:schemeClr val="tx2"/>
                          </a:solidFill>
                          <a:effectLst/>
                          <a:latin typeface="Arial" charset="0"/>
                          <a:ea typeface="宋体" pitchFamily="2" charset="-122"/>
                        </a:rPr>
                        <a:t>5</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32" name="TextBox 31"/>
          <p:cNvSpPr txBox="1"/>
          <p:nvPr/>
        </p:nvSpPr>
        <p:spPr>
          <a:xfrm>
            <a:off x="285750" y="1371600"/>
            <a:ext cx="5214938" cy="1570038"/>
          </a:xfrm>
          <a:prstGeom prst="rect">
            <a:avLst/>
          </a:prstGeom>
          <a:noFill/>
        </p:spPr>
        <p:txBody>
          <a:bodyPr>
            <a:spAutoFit/>
          </a:bodyPr>
          <a:lstStyle/>
          <a:p>
            <a:pPr>
              <a:defRPr/>
            </a:pPr>
            <a:r>
              <a:rPr lang="zh-CN" altLang="en-US" cap="all" dirty="0"/>
              <a:t>字符串（</a:t>
            </a:r>
            <a:r>
              <a:rPr lang="en-US" altLang="zh-CN" cap="all" dirty="0"/>
              <a:t>40</a:t>
            </a:r>
            <a:r>
              <a:rPr lang="zh-CN" altLang="en-US" cap="all" dirty="0"/>
              <a:t>个字符长度）</a:t>
            </a:r>
            <a:r>
              <a:rPr lang="en-US" altLang="zh-CN" cap="all" dirty="0" err="1"/>
              <a:t>cabcedeacacdeddaaabaababaaabbacdebaceada</a:t>
            </a:r>
            <a:endParaRPr lang="en-US" altLang="zh-CN" cap="all" dirty="0"/>
          </a:p>
          <a:p>
            <a:pPr>
              <a:defRPr/>
            </a:pPr>
            <a:r>
              <a:rPr lang="zh-CN" altLang="en-US" cap="all" dirty="0"/>
              <a:t>熵是多少？</a:t>
            </a:r>
            <a:endParaRPr lang="zh-CN" altLang="en-US"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zh-CN" altLang="en-US" smtClean="0">
                <a:ea typeface="宋体" pitchFamily="2" charset="-122"/>
              </a:rPr>
              <a:t>结果</a:t>
            </a:r>
          </a:p>
        </p:txBody>
      </p:sp>
      <p:sp>
        <p:nvSpPr>
          <p:cNvPr id="3" name="内容占位符 2"/>
          <p:cNvSpPr>
            <a:spLocks noGrp="1"/>
          </p:cNvSpPr>
          <p:nvPr>
            <p:ph idx="1"/>
          </p:nvPr>
        </p:nvSpPr>
        <p:spPr/>
        <p:txBody>
          <a:bodyPr/>
          <a:lstStyle/>
          <a:p>
            <a:pPr>
              <a:defRPr/>
            </a:pPr>
            <a:r>
              <a:rPr lang="zh-CN" altLang="en-US" sz="2800" dirty="0" smtClean="0">
                <a:ea typeface="宋体" pitchFamily="2" charset="-122"/>
              </a:rPr>
              <a:t>于是我们得到了此信息的编码表：</a:t>
            </a:r>
            <a:br>
              <a:rPr lang="zh-CN" altLang="en-US" sz="2800" dirty="0" smtClean="0">
                <a:ea typeface="宋体" pitchFamily="2" charset="-122"/>
              </a:rPr>
            </a:br>
            <a:r>
              <a:rPr lang="en-US" altLang="zh-CN" sz="2800" dirty="0" smtClean="0">
                <a:ea typeface="宋体" pitchFamily="2" charset="-122"/>
              </a:rPr>
              <a:t>A - 00 B - 01 C - 10 D - 110 E - 111 </a:t>
            </a:r>
            <a:br>
              <a:rPr lang="en-US" altLang="zh-CN" sz="2800" dirty="0" smtClean="0">
                <a:ea typeface="宋体" pitchFamily="2" charset="-122"/>
              </a:rPr>
            </a:br>
            <a:r>
              <a:rPr lang="en-US" altLang="zh-CN" sz="2800" dirty="0" smtClean="0">
                <a:ea typeface="宋体" pitchFamily="2" charset="-122"/>
              </a:rPr>
              <a:t/>
            </a:r>
            <a:br>
              <a:rPr lang="en-US" altLang="zh-CN" sz="2800" dirty="0" smtClean="0">
                <a:ea typeface="宋体" pitchFamily="2" charset="-122"/>
              </a:rPr>
            </a:br>
            <a:r>
              <a:rPr lang="zh-CN" altLang="en-US" sz="2800" dirty="0" smtClean="0">
                <a:ea typeface="宋体" pitchFamily="2" charset="-122"/>
              </a:rPr>
              <a:t>可以将例子中的信息编码为：</a:t>
            </a:r>
            <a:br>
              <a:rPr lang="zh-CN" altLang="en-US" sz="2800" dirty="0" smtClean="0">
                <a:ea typeface="宋体" pitchFamily="2" charset="-122"/>
              </a:rPr>
            </a:br>
            <a:r>
              <a:rPr lang="en-US" altLang="zh-CN" sz="2800" cap="all" dirty="0" err="1" smtClean="0">
                <a:ea typeface="宋体" pitchFamily="2" charset="-122"/>
              </a:rPr>
              <a:t>cabcedeacacdeddaaabaababaaabbacdebaceada</a:t>
            </a:r>
            <a:endParaRPr lang="en-US" altLang="zh-CN" sz="2800" cap="all" dirty="0" smtClean="0">
              <a:ea typeface="宋体" pitchFamily="2" charset="-122"/>
            </a:endParaRPr>
          </a:p>
          <a:p>
            <a:pPr>
              <a:defRPr/>
            </a:pPr>
            <a:r>
              <a:rPr lang="en-US" altLang="zh-CN" sz="2800" dirty="0" smtClean="0">
                <a:ea typeface="宋体" pitchFamily="2" charset="-122"/>
              </a:rPr>
              <a:t>10 00 01 10111 110 111 00 10 00 10 ...... </a:t>
            </a:r>
            <a:r>
              <a:rPr lang="zh-CN" altLang="en-US" sz="2800" dirty="0" smtClean="0">
                <a:ea typeface="宋体" pitchFamily="2" charset="-122"/>
              </a:rPr>
              <a:t>码长</a:t>
            </a:r>
            <a:r>
              <a:rPr lang="en-US" altLang="zh-CN" sz="2800" dirty="0" smtClean="0">
                <a:ea typeface="宋体" pitchFamily="2" charset="-122"/>
              </a:rPr>
              <a:t>?</a:t>
            </a:r>
          </a:p>
          <a:p>
            <a:pPr>
              <a:defRPr/>
            </a:pPr>
            <a:r>
              <a:rPr lang="zh-CN" altLang="en-US" sz="2800" dirty="0" smtClean="0">
                <a:ea typeface="宋体" pitchFamily="2" charset="-122"/>
              </a:rPr>
              <a:t>考虑用 </a:t>
            </a:r>
            <a:r>
              <a:rPr lang="en-US" altLang="zh-CN" sz="2800" dirty="0" smtClean="0">
                <a:ea typeface="宋体" pitchFamily="2" charset="-122"/>
              </a:rPr>
              <a:t>ASCII </a:t>
            </a:r>
            <a:r>
              <a:rPr lang="zh-CN" altLang="en-US" sz="2800" dirty="0" smtClean="0">
                <a:ea typeface="宋体" pitchFamily="2" charset="-122"/>
              </a:rPr>
              <a:t>码表示上述信息需要 </a:t>
            </a:r>
            <a:r>
              <a:rPr lang="en-US" altLang="zh-CN" sz="2800" dirty="0" smtClean="0">
                <a:ea typeface="宋体" pitchFamily="2" charset="-122"/>
              </a:rPr>
              <a:t>8 * 40 = 240 </a:t>
            </a:r>
            <a:r>
              <a:rPr lang="zh-CN" altLang="en-US" sz="2800" dirty="0" smtClean="0">
                <a:ea typeface="宋体" pitchFamily="2" charset="-122"/>
              </a:rPr>
              <a:t>位，我们确实实现了数据压缩</a:t>
            </a:r>
          </a:p>
        </p:txBody>
      </p:sp>
      <p:sp>
        <p:nvSpPr>
          <p:cNvPr id="522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标题 1"/>
          <p:cNvSpPr>
            <a:spLocks noGrp="1"/>
          </p:cNvSpPr>
          <p:nvPr>
            <p:ph type="title"/>
          </p:nvPr>
        </p:nvSpPr>
        <p:spPr/>
        <p:txBody>
          <a:bodyPr/>
          <a:lstStyle/>
          <a:p>
            <a:r>
              <a:rPr lang="zh-CN" altLang="en-US" smtClean="0">
                <a:ea typeface="宋体" pitchFamily="2" charset="-122"/>
              </a:rPr>
              <a:t>行程长度编码（</a:t>
            </a:r>
            <a:r>
              <a:rPr lang="en-US" altLang="zh-CN" smtClean="0">
                <a:ea typeface="宋体" pitchFamily="2" charset="-122"/>
              </a:rPr>
              <a:t>RLE</a:t>
            </a:r>
            <a:r>
              <a:rPr lang="zh-CN" altLang="en-US" smtClean="0">
                <a:ea typeface="宋体" pitchFamily="2" charset="-122"/>
              </a:rPr>
              <a:t>）</a:t>
            </a:r>
          </a:p>
        </p:txBody>
      </p:sp>
      <p:sp>
        <p:nvSpPr>
          <p:cNvPr id="53251" name="内容占位符 2"/>
          <p:cNvSpPr>
            <a:spLocks noGrp="1"/>
          </p:cNvSpPr>
          <p:nvPr>
            <p:ph idx="1"/>
          </p:nvPr>
        </p:nvSpPr>
        <p:spPr/>
        <p:txBody>
          <a:bodyPr/>
          <a:lstStyle/>
          <a:p>
            <a:r>
              <a:rPr lang="zh-CN" altLang="en-US" dirty="0" smtClean="0">
                <a:latin typeface="宋体" pitchFamily="2" charset="-122"/>
                <a:ea typeface="宋体" pitchFamily="2" charset="-122"/>
              </a:rPr>
              <a:t>是一个针对包含有顺序排列的多次重复的数据的压缩方案。</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原理</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把一系列的重复值用一个单独的值再加上一个计数值来取代</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行程长度</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连续且重复的单元数目</a:t>
            </a:r>
            <a:endParaRPr lang="en-US" altLang="zh-CN" dirty="0" smtClean="0">
              <a:latin typeface="宋体" pitchFamily="2" charset="-122"/>
              <a:ea typeface="宋体" pitchFamily="2" charset="-122"/>
            </a:endParaRPr>
          </a:p>
          <a:p>
            <a:r>
              <a:rPr lang="zh-CN" altLang="en-US" dirty="0" smtClean="0">
                <a:latin typeface="宋体" pitchFamily="2" charset="-122"/>
                <a:ea typeface="宋体" pitchFamily="2" charset="-122"/>
              </a:rPr>
              <a:t>解码</a:t>
            </a:r>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如果想得到原始数据，只需展开这个编码就可以了</a:t>
            </a:r>
            <a:endParaRPr lang="en-US" altLang="zh-CN" dirty="0" smtClean="0">
              <a:latin typeface="宋体" pitchFamily="2" charset="-122"/>
              <a:ea typeface="宋体" pitchFamily="2" charset="-122"/>
            </a:endParaRPr>
          </a:p>
          <a:p>
            <a:endParaRPr lang="en-US" altLang="zh-CN" dirty="0" smtClean="0">
              <a:latin typeface="宋体" pitchFamily="2" charset="-122"/>
              <a:ea typeface="宋体" pitchFamily="2" charset="-122"/>
            </a:endParaRPr>
          </a:p>
        </p:txBody>
      </p:sp>
      <p:sp>
        <p:nvSpPr>
          <p:cNvPr id="532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dirty="0" smtClean="0">
                <a:ea typeface="宋体" pitchFamily="2" charset="-122"/>
              </a:rPr>
              <a:t>压缩的必要性</a:t>
            </a:r>
          </a:p>
        </p:txBody>
      </p:sp>
      <p:sp>
        <p:nvSpPr>
          <p:cNvPr id="24579" name="内容占位符 2"/>
          <p:cNvSpPr>
            <a:spLocks noGrp="1"/>
          </p:cNvSpPr>
          <p:nvPr>
            <p:ph idx="1"/>
          </p:nvPr>
        </p:nvSpPr>
        <p:spPr>
          <a:xfrm>
            <a:off x="428625" y="1071563"/>
            <a:ext cx="8258175" cy="5000625"/>
          </a:xfrm>
        </p:spPr>
        <p:txBody>
          <a:bodyPr/>
          <a:lstStyle/>
          <a:p>
            <a:r>
              <a:rPr lang="en-US" altLang="zh-CN" sz="2800" dirty="0" smtClean="0">
                <a:ea typeface="宋体" pitchFamily="2" charset="-122"/>
              </a:rPr>
              <a:t>CD</a:t>
            </a:r>
            <a:r>
              <a:rPr lang="zh-CN" altLang="en-US" sz="2800" dirty="0" smtClean="0">
                <a:ea typeface="宋体" pitchFamily="2" charset="-122"/>
              </a:rPr>
              <a:t>，采样率</a:t>
            </a:r>
            <a:r>
              <a:rPr lang="en-US" altLang="zh-CN" sz="2800" dirty="0" smtClean="0">
                <a:ea typeface="宋体" pitchFamily="2" charset="-122"/>
              </a:rPr>
              <a:t>44.1kHz</a:t>
            </a:r>
            <a:r>
              <a:rPr lang="zh-CN" altLang="en-US" sz="2800" dirty="0" smtClean="0">
                <a:ea typeface="宋体" pitchFamily="2" charset="-122"/>
              </a:rPr>
              <a:t>，采样精度</a:t>
            </a:r>
            <a:r>
              <a:rPr lang="en-US" altLang="zh-CN" sz="2800" dirty="0" smtClean="0">
                <a:ea typeface="宋体" pitchFamily="2" charset="-122"/>
              </a:rPr>
              <a:t>16bit</a:t>
            </a:r>
            <a:r>
              <a:rPr lang="zh-CN" altLang="en-US" sz="2800" dirty="0" smtClean="0">
                <a:ea typeface="宋体" pitchFamily="2" charset="-122"/>
              </a:rPr>
              <a:t>，</a:t>
            </a:r>
            <a:r>
              <a:rPr lang="en-US" altLang="zh-CN" sz="2800" dirty="0" smtClean="0">
                <a:ea typeface="宋体" pitchFamily="2" charset="-122"/>
              </a:rPr>
              <a:t>3.5</a:t>
            </a:r>
            <a:r>
              <a:rPr lang="zh-CN" altLang="en-US" sz="2800" dirty="0" smtClean="0">
                <a:ea typeface="宋体" pitchFamily="2" charset="-122"/>
              </a:rPr>
              <a:t>分钟的一首歌曲占多少容量？</a:t>
            </a:r>
            <a:r>
              <a:rPr lang="en-US" altLang="zh-CN" sz="2800" dirty="0" smtClean="0">
                <a:ea typeface="宋体" pitchFamily="2" charset="-122"/>
              </a:rPr>
              <a:t>650MB</a:t>
            </a:r>
            <a:r>
              <a:rPr lang="zh-CN" altLang="en-US" sz="2800" dirty="0" smtClean="0">
                <a:ea typeface="宋体" pitchFamily="2" charset="-122"/>
              </a:rPr>
              <a:t>的</a:t>
            </a:r>
            <a:r>
              <a:rPr lang="en-US" altLang="zh-CN" sz="2800" dirty="0" smtClean="0">
                <a:ea typeface="宋体" pitchFamily="2" charset="-122"/>
              </a:rPr>
              <a:t>CD</a:t>
            </a:r>
            <a:r>
              <a:rPr lang="zh-CN" altLang="en-US" sz="2800" dirty="0" smtClean="0">
                <a:ea typeface="宋体" pitchFamily="2" charset="-122"/>
              </a:rPr>
              <a:t>，可以存多长时间的歌曲？</a:t>
            </a:r>
            <a:endParaRPr lang="en-US" altLang="zh-CN" sz="2800" dirty="0" smtClean="0">
              <a:ea typeface="宋体" pitchFamily="2" charset="-122"/>
            </a:endParaRPr>
          </a:p>
          <a:p>
            <a:pPr marL="342900" lvl="1" indent="-342900">
              <a:buClr>
                <a:schemeClr val="tx2"/>
              </a:buClr>
              <a:buFont typeface="Wingdings" pitchFamily="2" charset="2"/>
              <a:buChar char="v"/>
            </a:pPr>
            <a:r>
              <a:rPr lang="zh-CN" altLang="en-US" b="1" dirty="0" smtClean="0">
                <a:latin typeface="Verdana" pitchFamily="34" charset="0"/>
                <a:ea typeface="宋体" pitchFamily="2" charset="-122"/>
              </a:rPr>
              <a:t>数字电视图像，</a:t>
            </a:r>
            <a:r>
              <a:rPr lang="en-US" altLang="zh-CN" b="1" dirty="0" smtClean="0">
                <a:latin typeface="Verdana" pitchFamily="34" charset="0"/>
                <a:ea typeface="宋体" pitchFamily="2" charset="-122"/>
              </a:rPr>
              <a:t>NTSC</a:t>
            </a:r>
            <a:r>
              <a:rPr lang="zh-CN" altLang="en-US" b="1" dirty="0" smtClean="0">
                <a:latin typeface="Verdana" pitchFamily="34" charset="0"/>
                <a:ea typeface="宋体" pitchFamily="2" charset="-122"/>
              </a:rPr>
              <a:t>制，</a:t>
            </a:r>
            <a:r>
              <a:rPr lang="en-US" altLang="zh-CN" b="1" dirty="0" smtClean="0">
                <a:latin typeface="Verdana" pitchFamily="34" charset="0"/>
                <a:ea typeface="宋体" pitchFamily="2" charset="-122"/>
              </a:rPr>
              <a:t>SIF</a:t>
            </a:r>
            <a:r>
              <a:rPr lang="zh-CN" altLang="en-US" b="1" dirty="0" smtClean="0">
                <a:latin typeface="Verdana" pitchFamily="34" charset="0"/>
                <a:ea typeface="宋体" pitchFamily="2" charset="-122"/>
              </a:rPr>
              <a:t>格式，</a:t>
            </a:r>
            <a:r>
              <a:rPr lang="en-US" altLang="zh-CN" b="1" dirty="0" smtClean="0">
                <a:latin typeface="Verdana" pitchFamily="34" charset="0"/>
                <a:ea typeface="宋体" pitchFamily="2" charset="-122"/>
              </a:rPr>
              <a:t>30</a:t>
            </a:r>
            <a:r>
              <a:rPr lang="zh-CN" altLang="en-US" b="1" dirty="0" smtClean="0">
                <a:latin typeface="Verdana" pitchFamily="34" charset="0"/>
                <a:ea typeface="宋体" pitchFamily="2" charset="-122"/>
              </a:rPr>
              <a:t>帧</a:t>
            </a:r>
            <a:r>
              <a:rPr lang="en-US" altLang="zh-CN" b="1" dirty="0" smtClean="0">
                <a:latin typeface="Verdana" pitchFamily="34" charset="0"/>
                <a:ea typeface="宋体" pitchFamily="2" charset="-122"/>
              </a:rPr>
              <a:t>/s</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352×240</a:t>
            </a:r>
            <a:r>
              <a:rPr lang="zh-CN" altLang="en-US" b="1" dirty="0" smtClean="0">
                <a:latin typeface="Verdana" pitchFamily="34" charset="0"/>
                <a:ea typeface="宋体" pitchFamily="2" charset="-122"/>
              </a:rPr>
              <a:t>像素，</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采样，一片</a:t>
            </a:r>
            <a:r>
              <a:rPr lang="en-US" altLang="zh-CN" b="1" dirty="0" smtClean="0">
                <a:latin typeface="Verdana" pitchFamily="34" charset="0"/>
                <a:ea typeface="宋体" pitchFamily="2" charset="-122"/>
              </a:rPr>
              <a:t>CD-ROM</a:t>
            </a:r>
            <a:r>
              <a:rPr lang="zh-CN" altLang="en-US" b="1" dirty="0" smtClean="0">
                <a:latin typeface="Verdana" pitchFamily="34" charset="0"/>
                <a:ea typeface="宋体" pitchFamily="2" charset="-122"/>
              </a:rPr>
              <a:t>能存储多长时间的影片？</a:t>
            </a:r>
            <a:endParaRPr lang="en-US" altLang="zh-CN" b="1" dirty="0" smtClean="0">
              <a:latin typeface="Verdana" pitchFamily="34" charset="0"/>
              <a:ea typeface="宋体" pitchFamily="2" charset="-122"/>
            </a:endParaRPr>
          </a:p>
          <a:p>
            <a:pPr marL="342900" lvl="1" indent="-342900">
              <a:buClr>
                <a:schemeClr val="tx2"/>
              </a:buClr>
              <a:buFont typeface="Wingdings" pitchFamily="2" charset="2"/>
              <a:buChar char="v"/>
            </a:pPr>
            <a:r>
              <a:rPr lang="zh-CN" altLang="en-US" b="1" dirty="0" smtClean="0">
                <a:latin typeface="Verdana" pitchFamily="34" charset="0"/>
                <a:ea typeface="宋体" pitchFamily="2" charset="-122"/>
              </a:rPr>
              <a:t>数字电视图像，</a:t>
            </a:r>
            <a:r>
              <a:rPr lang="en-US" altLang="zh-CN" b="1" dirty="0" smtClean="0">
                <a:latin typeface="Verdana" pitchFamily="34" charset="0"/>
                <a:ea typeface="宋体" pitchFamily="2" charset="-122"/>
              </a:rPr>
              <a:t>PAL</a:t>
            </a:r>
            <a:r>
              <a:rPr lang="zh-CN" altLang="en-US" b="1" dirty="0" smtClean="0">
                <a:latin typeface="Verdana" pitchFamily="34" charset="0"/>
                <a:ea typeface="宋体" pitchFamily="2" charset="-122"/>
              </a:rPr>
              <a:t>制，</a:t>
            </a:r>
            <a:r>
              <a:rPr lang="en-US" altLang="zh-CN" b="1" dirty="0" smtClean="0">
                <a:latin typeface="Verdana" pitchFamily="34" charset="0"/>
                <a:ea typeface="宋体" pitchFamily="2" charset="-122"/>
              </a:rPr>
              <a:t>ICCR</a:t>
            </a:r>
            <a:r>
              <a:rPr lang="zh-CN" altLang="en-US" b="1" dirty="0" smtClean="0">
                <a:latin typeface="Verdana" pitchFamily="34" charset="0"/>
                <a:ea typeface="宋体" pitchFamily="2" charset="-122"/>
              </a:rPr>
              <a:t>格式，</a:t>
            </a:r>
            <a:r>
              <a:rPr lang="en-US" altLang="zh-CN" b="1" dirty="0" smtClean="0">
                <a:latin typeface="Verdana" pitchFamily="34" charset="0"/>
                <a:ea typeface="宋体" pitchFamily="2" charset="-122"/>
              </a:rPr>
              <a:t>25</a:t>
            </a:r>
            <a:r>
              <a:rPr lang="zh-CN" altLang="en-US" b="1" dirty="0" smtClean="0">
                <a:latin typeface="Verdana" pitchFamily="34" charset="0"/>
                <a:ea typeface="宋体" pitchFamily="2" charset="-122"/>
              </a:rPr>
              <a:t>帧</a:t>
            </a:r>
            <a:r>
              <a:rPr lang="en-US" altLang="zh-CN" b="1" dirty="0" smtClean="0">
                <a:latin typeface="Verdana" pitchFamily="34" charset="0"/>
                <a:ea typeface="宋体" pitchFamily="2" charset="-122"/>
              </a:rPr>
              <a:t>/s</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720×576</a:t>
            </a:r>
            <a:r>
              <a:rPr lang="zh-CN" altLang="en-US" b="1" dirty="0" smtClean="0">
                <a:latin typeface="Verdana" pitchFamily="34" charset="0"/>
                <a:ea typeface="宋体" pitchFamily="2" charset="-122"/>
              </a:rPr>
              <a:t>像素，</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a:t>
            </a:r>
            <a:r>
              <a:rPr lang="en-US" altLang="zh-CN" b="1" dirty="0" smtClean="0">
                <a:latin typeface="Verdana" pitchFamily="34" charset="0"/>
                <a:ea typeface="宋体" pitchFamily="2" charset="-122"/>
              </a:rPr>
              <a:t>4</a:t>
            </a:r>
            <a:r>
              <a:rPr lang="zh-CN" altLang="en-US" b="1" dirty="0" smtClean="0">
                <a:latin typeface="Verdana" pitchFamily="34" charset="0"/>
                <a:ea typeface="宋体" pitchFamily="2" charset="-122"/>
              </a:rPr>
              <a:t>采样，一片</a:t>
            </a:r>
            <a:r>
              <a:rPr lang="en-US" altLang="zh-CN" b="1" dirty="0" smtClean="0">
                <a:latin typeface="Verdana" pitchFamily="34" charset="0"/>
                <a:ea typeface="宋体" pitchFamily="2" charset="-122"/>
              </a:rPr>
              <a:t>CD-ROM</a:t>
            </a:r>
            <a:r>
              <a:rPr lang="zh-CN" altLang="en-US" b="1" dirty="0" smtClean="0">
                <a:latin typeface="Verdana" pitchFamily="34" charset="0"/>
                <a:ea typeface="宋体" pitchFamily="2" charset="-122"/>
              </a:rPr>
              <a:t>能存储多长时间的影片？</a:t>
            </a:r>
            <a:endParaRPr lang="en-US" altLang="zh-CN" b="1" dirty="0" smtClean="0">
              <a:latin typeface="Verdana" pitchFamily="34" charset="0"/>
              <a:ea typeface="宋体" pitchFamily="2" charset="-122"/>
            </a:endParaRPr>
          </a:p>
          <a:p>
            <a:r>
              <a:rPr lang="zh-CN" altLang="en-US" sz="2800" dirty="0" smtClean="0">
                <a:ea typeface="宋体" pitchFamily="2" charset="-122"/>
              </a:rPr>
              <a:t>一页</a:t>
            </a:r>
            <a:r>
              <a:rPr lang="en-US" altLang="zh-CN" sz="2800" dirty="0" smtClean="0">
                <a:ea typeface="宋体" pitchFamily="2" charset="-122"/>
              </a:rPr>
              <a:t>B5</a:t>
            </a:r>
            <a:r>
              <a:rPr lang="zh-CN" altLang="en-US" sz="2800" dirty="0" smtClean="0">
                <a:ea typeface="宋体" pitchFamily="2" charset="-122"/>
              </a:rPr>
              <a:t>纸文件（</a:t>
            </a:r>
            <a:r>
              <a:rPr lang="en-US" altLang="zh-CN" sz="2800" dirty="0" smtClean="0">
                <a:ea typeface="宋体" pitchFamily="2" charset="-122"/>
              </a:rPr>
              <a:t>180mm×255mm</a:t>
            </a:r>
            <a:r>
              <a:rPr lang="zh-CN" altLang="en-US" sz="2800" dirty="0" smtClean="0">
                <a:ea typeface="宋体" pitchFamily="2" charset="-122"/>
              </a:rPr>
              <a:t>）以中等分辨率</a:t>
            </a:r>
            <a:r>
              <a:rPr lang="en-US" altLang="zh-CN" sz="2800" dirty="0" smtClean="0">
                <a:ea typeface="宋体" pitchFamily="2" charset="-122"/>
              </a:rPr>
              <a:t>300dpi</a:t>
            </a:r>
            <a:r>
              <a:rPr lang="zh-CN" altLang="en-US" sz="2800" dirty="0" smtClean="0">
                <a:ea typeface="宋体" pitchFamily="2" charset="-122"/>
              </a:rPr>
              <a:t>，约</a:t>
            </a:r>
            <a:r>
              <a:rPr lang="en-US" altLang="zh-CN" sz="2800" dirty="0" smtClean="0">
                <a:ea typeface="宋体" pitchFamily="2" charset="-122"/>
              </a:rPr>
              <a:t>12</a:t>
            </a:r>
            <a:r>
              <a:rPr lang="zh-CN" altLang="en-US" sz="2800" dirty="0" smtClean="0">
                <a:ea typeface="宋体" pitchFamily="2" charset="-122"/>
              </a:rPr>
              <a:t>像素点</a:t>
            </a:r>
            <a:r>
              <a:rPr lang="en-US" altLang="zh-CN" sz="2800" dirty="0" smtClean="0">
                <a:ea typeface="宋体" pitchFamily="2" charset="-122"/>
              </a:rPr>
              <a:t>/mm</a:t>
            </a:r>
            <a:r>
              <a:rPr lang="zh-CN" altLang="en-US" sz="2800" dirty="0" smtClean="0">
                <a:ea typeface="宋体" pitchFamily="2" charset="-122"/>
              </a:rPr>
              <a:t>采样，数据量有多大？</a:t>
            </a:r>
          </a:p>
        </p:txBody>
      </p:sp>
      <p:sp>
        <p:nvSpPr>
          <p:cNvPr id="245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标题 1"/>
          <p:cNvSpPr>
            <a:spLocks noGrp="1"/>
          </p:cNvSpPr>
          <p:nvPr>
            <p:ph type="title"/>
          </p:nvPr>
        </p:nvSpPr>
        <p:spPr/>
        <p:txBody>
          <a:bodyPr/>
          <a:lstStyle/>
          <a:p>
            <a:r>
              <a:rPr lang="zh-CN" altLang="en-US" smtClean="0">
                <a:ea typeface="宋体" pitchFamily="2" charset="-122"/>
              </a:rPr>
              <a:t>行程长度编码应用范围</a:t>
            </a:r>
          </a:p>
        </p:txBody>
      </p:sp>
      <p:sp>
        <p:nvSpPr>
          <p:cNvPr id="54275" name="内容占位符 2"/>
          <p:cNvSpPr>
            <a:spLocks noGrp="1"/>
          </p:cNvSpPr>
          <p:nvPr>
            <p:ph idx="1"/>
          </p:nvPr>
        </p:nvSpPr>
        <p:spPr>
          <a:xfrm>
            <a:off x="827584" y="1286446"/>
            <a:ext cx="7992888" cy="4878858"/>
          </a:xfrm>
        </p:spPr>
        <p:txBody>
          <a:bodyPr/>
          <a:lstStyle/>
          <a:p>
            <a:r>
              <a:rPr lang="zh-CN" altLang="en-GB" sz="2800" dirty="0" smtClean="0">
                <a:ea typeface="宋体" pitchFamily="2" charset="-122"/>
              </a:rPr>
              <a:t>在</a:t>
            </a:r>
            <a:r>
              <a:rPr lang="en-GB" altLang="zh-CN" sz="2800" dirty="0" smtClean="0">
                <a:ea typeface="宋体" pitchFamily="2" charset="-122"/>
              </a:rPr>
              <a:t>JPEG，MPEG，H.261</a:t>
            </a:r>
            <a:r>
              <a:rPr lang="zh-CN" altLang="en-GB" sz="2800" dirty="0" smtClean="0">
                <a:ea typeface="宋体" pitchFamily="2" charset="-122"/>
              </a:rPr>
              <a:t>和</a:t>
            </a:r>
            <a:r>
              <a:rPr lang="en-GB" altLang="zh-CN" sz="2800" dirty="0" smtClean="0">
                <a:ea typeface="宋体" pitchFamily="2" charset="-122"/>
              </a:rPr>
              <a:t>H.263</a:t>
            </a:r>
            <a:r>
              <a:rPr lang="zh-CN" altLang="en-GB" sz="2800" dirty="0" smtClean="0">
                <a:ea typeface="宋体" pitchFamily="2" charset="-122"/>
              </a:rPr>
              <a:t>等压缩方法中，</a:t>
            </a:r>
            <a:r>
              <a:rPr lang="en-GB" altLang="zh-CN" sz="2800" dirty="0" smtClean="0">
                <a:ea typeface="宋体" pitchFamily="2" charset="-122"/>
              </a:rPr>
              <a:t>RLE</a:t>
            </a:r>
            <a:r>
              <a:rPr lang="zh-CN" altLang="en-GB" sz="2800" dirty="0" smtClean="0">
                <a:ea typeface="宋体" pitchFamily="2" charset="-122"/>
              </a:rPr>
              <a:t>用来对图像数据变换和量化后的系数进行编码</a:t>
            </a:r>
            <a:endParaRPr lang="en-US" altLang="zh-CN" sz="2800" dirty="0" smtClean="0">
              <a:ea typeface="宋体" pitchFamily="2" charset="-122"/>
            </a:endParaRPr>
          </a:p>
          <a:p>
            <a:r>
              <a:rPr lang="zh-CN" altLang="en-US" sz="2800" dirty="0" smtClean="0">
                <a:ea typeface="宋体" pitchFamily="2" charset="-122"/>
              </a:rPr>
              <a:t>图像中，常常具有许多颜色相同的图块</a:t>
            </a:r>
            <a:endParaRPr lang="en-US" altLang="zh-CN" sz="2800" dirty="0" smtClean="0">
              <a:ea typeface="宋体" pitchFamily="2" charset="-122"/>
            </a:endParaRPr>
          </a:p>
          <a:p>
            <a:pPr lvl="1"/>
            <a:r>
              <a:rPr lang="zh-CN" altLang="en-US" sz="2400" dirty="0" smtClean="0">
                <a:latin typeface="+mn-lt"/>
                <a:ea typeface="宋体" pitchFamily="2" charset="-122"/>
              </a:rPr>
              <a:t>在行上都具有相同的颜色</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或者在一行上有许多连续的像素都具有相同的颜色值</a:t>
            </a:r>
            <a:endParaRPr lang="en-US" altLang="zh-CN" sz="2400" dirty="0" smtClean="0">
              <a:latin typeface="+mn-lt"/>
              <a:ea typeface="宋体" pitchFamily="2" charset="-122"/>
            </a:endParaRPr>
          </a:p>
          <a:p>
            <a:r>
              <a:rPr lang="zh-CN" altLang="en-US" sz="2800" dirty="0" smtClean="0">
                <a:ea typeface="宋体" pitchFamily="2" charset="-122"/>
              </a:rPr>
              <a:t>不需要存储每一个像素的颜色值，而仅存储</a:t>
            </a:r>
            <a:endParaRPr lang="en-US" altLang="zh-CN" sz="2800" dirty="0" smtClean="0">
              <a:ea typeface="宋体" pitchFamily="2" charset="-122"/>
            </a:endParaRPr>
          </a:p>
          <a:p>
            <a:pPr lvl="1"/>
            <a:r>
              <a:rPr lang="zh-CN" altLang="en-US" sz="2400" dirty="0" smtClean="0">
                <a:latin typeface="+mn-lt"/>
                <a:ea typeface="宋体" pitchFamily="2" charset="-122"/>
              </a:rPr>
              <a:t>一个像素的颜色值以及具有相同颜色的像素数目就可以</a:t>
            </a:r>
            <a:endParaRPr lang="en-US" altLang="zh-CN" sz="2400" dirty="0" smtClean="0">
              <a:latin typeface="+mn-lt"/>
              <a:ea typeface="宋体" pitchFamily="2" charset="-122"/>
            </a:endParaRPr>
          </a:p>
          <a:p>
            <a:pPr lvl="1"/>
            <a:r>
              <a:rPr lang="zh-CN" altLang="en-US" sz="2400" dirty="0" smtClean="0">
                <a:latin typeface="+mn-lt"/>
                <a:ea typeface="宋体" pitchFamily="2" charset="-122"/>
              </a:rPr>
              <a:t>或者存储一个像素的颜色值，以及具有相同颜色值的行数</a:t>
            </a:r>
          </a:p>
        </p:txBody>
      </p:sp>
      <p:sp>
        <p:nvSpPr>
          <p:cNvPr id="5427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r>
              <a:rPr lang="zh-CN" altLang="en-US" smtClean="0">
                <a:ea typeface="宋体" pitchFamily="2" charset="-122"/>
              </a:rPr>
              <a:t>行程长度编码举例</a:t>
            </a:r>
          </a:p>
        </p:txBody>
      </p:sp>
      <p:sp>
        <p:nvSpPr>
          <p:cNvPr id="55299" name="内容占位符 2"/>
          <p:cNvSpPr>
            <a:spLocks noGrp="1"/>
          </p:cNvSpPr>
          <p:nvPr>
            <p:ph idx="1"/>
          </p:nvPr>
        </p:nvSpPr>
        <p:spPr>
          <a:xfrm>
            <a:off x="857250" y="1164108"/>
            <a:ext cx="7829550" cy="4929188"/>
          </a:xfrm>
        </p:spPr>
        <p:txBody>
          <a:bodyPr/>
          <a:lstStyle/>
          <a:p>
            <a:r>
              <a:rPr lang="zh-CN" altLang="en-US" sz="2800" dirty="0" smtClean="0">
                <a:ea typeface="宋体" pitchFamily="2" charset="-122"/>
              </a:rPr>
              <a:t>字符串</a:t>
            </a:r>
            <a:r>
              <a:rPr lang="en-US" altLang="zh-CN" sz="2800" dirty="0" smtClean="0">
                <a:ea typeface="宋体" pitchFamily="2" charset="-122"/>
              </a:rPr>
              <a:t>AAABCDDDDDDDDBBBBB</a:t>
            </a:r>
          </a:p>
          <a:p>
            <a:pPr lvl="1"/>
            <a:r>
              <a:rPr lang="zh-CN" altLang="en-US" dirty="0" smtClean="0">
                <a:latin typeface="宋体" pitchFamily="2" charset="-122"/>
                <a:ea typeface="宋体" pitchFamily="2" charset="-122"/>
              </a:rPr>
              <a:t>可以压缩为</a:t>
            </a:r>
            <a:r>
              <a:rPr lang="en-US" altLang="zh-CN" dirty="0" smtClean="0">
                <a:latin typeface="Verdana" pitchFamily="34" charset="0"/>
                <a:ea typeface="宋体" pitchFamily="2" charset="-122"/>
              </a:rPr>
              <a:t>#3ABC#8D#5B</a:t>
            </a:r>
          </a:p>
          <a:p>
            <a:r>
              <a:rPr lang="zh-CN" altLang="en-US" sz="2800" dirty="0" smtClean="0">
                <a:latin typeface="Times New Roman" pitchFamily="18" charset="0"/>
                <a:ea typeface="宋体" pitchFamily="2" charset="-122"/>
              </a:rPr>
              <a:t>假定一幅灰度图像，第</a:t>
            </a:r>
            <a:r>
              <a:rPr lang="en-US" altLang="zh-CN" sz="2800" dirty="0" smtClean="0">
                <a:ea typeface="宋体" pitchFamily="2" charset="-122"/>
              </a:rPr>
              <a:t>n</a:t>
            </a:r>
            <a:r>
              <a:rPr lang="zh-CN" altLang="en-US" sz="2800" dirty="0" smtClean="0">
                <a:latin typeface="Times New Roman" pitchFamily="18" charset="0"/>
                <a:ea typeface="宋体" pitchFamily="2" charset="-122"/>
              </a:rPr>
              <a:t>行的像素值为</a:t>
            </a:r>
            <a:endParaRPr lang="en-US" altLang="zh-CN" sz="2800" dirty="0" smtClean="0">
              <a:latin typeface="Times New Roman" pitchFamily="18" charset="0"/>
              <a:ea typeface="宋体" pitchFamily="2" charset="-122"/>
            </a:endParaRPr>
          </a:p>
          <a:p>
            <a:endParaRPr lang="en-US" altLang="zh-CN" dirty="0" smtClean="0">
              <a:latin typeface="Times New Roman" pitchFamily="18" charset="0"/>
              <a:ea typeface="宋体" pitchFamily="2" charset="-122"/>
            </a:endParaRPr>
          </a:p>
          <a:p>
            <a:pPr lvl="1"/>
            <a:endParaRPr lang="en-US" altLang="zh-CN" dirty="0" smtClean="0">
              <a:latin typeface="宋体" pitchFamily="2" charset="-122"/>
              <a:ea typeface="宋体" pitchFamily="2" charset="-122"/>
            </a:endParaRPr>
          </a:p>
          <a:p>
            <a:pPr lvl="1"/>
            <a:endParaRPr lang="en-US" altLang="zh-CN" dirty="0" smtClean="0">
              <a:latin typeface="宋体" pitchFamily="2" charset="-122"/>
              <a:ea typeface="宋体" pitchFamily="2" charset="-122"/>
            </a:endParaRPr>
          </a:p>
          <a:p>
            <a:pPr lvl="1"/>
            <a:r>
              <a:rPr lang="zh-CN" altLang="en-US" dirty="0" smtClean="0">
                <a:latin typeface="宋体" pitchFamily="2" charset="-122"/>
                <a:ea typeface="宋体" pitchFamily="2" charset="-122"/>
              </a:rPr>
              <a:t>用</a:t>
            </a:r>
            <a:r>
              <a:rPr lang="en-US" altLang="zh-CN" dirty="0" smtClean="0">
                <a:latin typeface="Arial" pitchFamily="34" charset="0"/>
                <a:ea typeface="宋体" pitchFamily="2" charset="-122"/>
              </a:rPr>
              <a:t>RLE</a:t>
            </a:r>
            <a:r>
              <a:rPr lang="zh-CN" altLang="en-US" dirty="0" smtClean="0">
                <a:latin typeface="宋体" pitchFamily="2" charset="-122"/>
                <a:ea typeface="宋体" pitchFamily="2" charset="-122"/>
              </a:rPr>
              <a:t>编码方法得到的代码为：</a:t>
            </a:r>
            <a:r>
              <a:rPr lang="zh-CN" altLang="en-US" i="1" dirty="0" smtClean="0">
                <a:latin typeface="Arial" pitchFamily="34" charset="0"/>
                <a:ea typeface="宋体" pitchFamily="2" charset="-122"/>
              </a:rPr>
              <a:t>3</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50</a:t>
            </a:r>
            <a:r>
              <a:rPr lang="zh-CN" altLang="en-US" dirty="0" smtClean="0">
                <a:solidFill>
                  <a:srgbClr val="FF00FF"/>
                </a:solidFill>
                <a:latin typeface="Arial" pitchFamily="34" charset="0"/>
                <a:ea typeface="宋体" pitchFamily="2" charset="-122"/>
              </a:rPr>
              <a:t>8</a:t>
            </a:r>
            <a:r>
              <a:rPr lang="zh-CN" altLang="en-US" i="1" dirty="0" smtClean="0">
                <a:latin typeface="Arial" pitchFamily="34" charset="0"/>
                <a:ea typeface="宋体" pitchFamily="2" charset="-122"/>
              </a:rPr>
              <a:t>4</a:t>
            </a:r>
            <a:r>
              <a:rPr lang="zh-CN" altLang="en-US" dirty="0" smtClean="0">
                <a:solidFill>
                  <a:srgbClr val="FF00FF"/>
                </a:solidFill>
                <a:latin typeface="Arial" pitchFamily="34" charset="0"/>
                <a:ea typeface="宋体" pitchFamily="2" charset="-122"/>
              </a:rPr>
              <a:t>1</a:t>
            </a:r>
            <a:r>
              <a:rPr lang="zh-CN" altLang="en-US" i="1" dirty="0" smtClean="0">
                <a:latin typeface="Arial" pitchFamily="34" charset="0"/>
                <a:ea typeface="宋体" pitchFamily="2" charset="-122"/>
              </a:rPr>
              <a:t>16</a:t>
            </a:r>
            <a:r>
              <a:rPr lang="zh-CN" altLang="en-US" dirty="0" smtClean="0">
                <a:solidFill>
                  <a:srgbClr val="FF00FF"/>
                </a:solidFill>
                <a:latin typeface="Arial" pitchFamily="34" charset="0"/>
                <a:ea typeface="宋体" pitchFamily="2" charset="-122"/>
              </a:rPr>
              <a:t>0</a:t>
            </a:r>
            <a:endParaRPr lang="en-US" altLang="zh-CN" dirty="0" smtClean="0">
              <a:solidFill>
                <a:srgbClr val="FF00FF"/>
              </a:solidFill>
              <a:latin typeface="Arial" pitchFamily="34" charset="0"/>
              <a:ea typeface="宋体" pitchFamily="2" charset="-122"/>
            </a:endParaRPr>
          </a:p>
          <a:p>
            <a:pPr lvl="1"/>
            <a:r>
              <a:rPr lang="zh-CN" altLang="en-US" dirty="0" smtClean="0">
                <a:latin typeface="Arial" pitchFamily="34" charset="0"/>
                <a:ea typeface="宋体" pitchFamily="2" charset="-122"/>
              </a:rPr>
              <a:t>编码比：73：</a:t>
            </a:r>
            <a:r>
              <a:rPr lang="en-US" altLang="zh-CN" dirty="0" smtClean="0">
                <a:latin typeface="Arial" pitchFamily="34" charset="0"/>
                <a:ea typeface="宋体" pitchFamily="2" charset="-122"/>
              </a:rPr>
              <a:t>10</a:t>
            </a:r>
          </a:p>
          <a:p>
            <a:endParaRPr lang="zh-CN" altLang="en-US" dirty="0" smtClean="0">
              <a:latin typeface="宋体" pitchFamily="2" charset="-122"/>
              <a:ea typeface="宋体" pitchFamily="2" charset="-122"/>
            </a:endParaRPr>
          </a:p>
        </p:txBody>
      </p:sp>
      <p:sp>
        <p:nvSpPr>
          <p:cNvPr id="553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5301" name="Picture 2"/>
          <p:cNvPicPr>
            <a:picLocks noChangeAspect="1" noChangeArrowheads="1"/>
          </p:cNvPicPr>
          <p:nvPr/>
        </p:nvPicPr>
        <p:blipFill>
          <a:blip r:embed="rId2" cstate="print"/>
          <a:srcRect/>
          <a:stretch>
            <a:fillRect/>
          </a:stretch>
        </p:blipFill>
        <p:spPr bwMode="auto">
          <a:xfrm>
            <a:off x="1500188" y="2863205"/>
            <a:ext cx="6107112" cy="128587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r>
              <a:rPr lang="zh-CN" altLang="en-US" smtClean="0">
                <a:ea typeface="宋体" pitchFamily="2" charset="-122"/>
              </a:rPr>
              <a:t>行程长度编码总结</a:t>
            </a:r>
          </a:p>
        </p:txBody>
      </p:sp>
      <p:sp>
        <p:nvSpPr>
          <p:cNvPr id="56323" name="内容占位符 2"/>
          <p:cNvSpPr>
            <a:spLocks noGrp="1"/>
          </p:cNvSpPr>
          <p:nvPr>
            <p:ph idx="1"/>
          </p:nvPr>
        </p:nvSpPr>
        <p:spPr>
          <a:xfrm>
            <a:off x="571500" y="1143000"/>
            <a:ext cx="8248972" cy="5166320"/>
          </a:xfrm>
        </p:spPr>
        <p:txBody>
          <a:bodyPr/>
          <a:lstStyle/>
          <a:p>
            <a:r>
              <a:rPr lang="en-US" altLang="zh-CN" sz="2800" dirty="0" smtClean="0">
                <a:ea typeface="宋体" pitchFamily="2" charset="-122"/>
              </a:rPr>
              <a:t>RLE</a:t>
            </a:r>
            <a:r>
              <a:rPr lang="zh-CN" altLang="en-US" sz="2800" dirty="0" smtClean="0">
                <a:ea typeface="宋体" pitchFamily="2" charset="-122"/>
              </a:rPr>
              <a:t>编码简单直观，编码</a:t>
            </a:r>
            <a:r>
              <a:rPr lang="en-US" altLang="zh-CN" sz="2800" dirty="0" smtClean="0">
                <a:ea typeface="宋体" pitchFamily="2" charset="-122"/>
              </a:rPr>
              <a:t>/</a:t>
            </a:r>
            <a:r>
              <a:rPr lang="zh-CN" altLang="en-US" sz="2800" dirty="0" smtClean="0">
                <a:ea typeface="宋体" pitchFamily="2" charset="-122"/>
              </a:rPr>
              <a:t>解码速度快</a:t>
            </a:r>
            <a:endParaRPr lang="en-US" altLang="zh-CN" sz="2800" dirty="0" smtClean="0">
              <a:ea typeface="宋体" pitchFamily="2" charset="-122"/>
            </a:endParaRPr>
          </a:p>
          <a:p>
            <a:r>
              <a:rPr lang="zh-CN" altLang="en-US" sz="2800" dirty="0" smtClean="0">
                <a:latin typeface="宋体" pitchFamily="2" charset="-122"/>
                <a:ea typeface="宋体" pitchFamily="2" charset="-122"/>
              </a:rPr>
              <a:t>许多图形和视频文件，</a:t>
            </a:r>
            <a:r>
              <a:rPr lang="zh-CN" altLang="en-US" sz="2800" dirty="0" smtClean="0">
                <a:ea typeface="宋体" pitchFamily="2" charset="-122"/>
              </a:rPr>
              <a:t>如</a:t>
            </a:r>
            <a:r>
              <a:rPr lang="en-US" altLang="zh-CN" sz="2800" dirty="0" smtClean="0">
                <a:ea typeface="宋体" pitchFamily="2" charset="-122"/>
              </a:rPr>
              <a:t>.BMP.TIFF</a:t>
            </a:r>
            <a:r>
              <a:rPr lang="zh-CN" altLang="en-US" sz="2800" dirty="0" smtClean="0">
                <a:ea typeface="宋体" pitchFamily="2" charset="-122"/>
              </a:rPr>
              <a:t>及</a:t>
            </a:r>
            <a:r>
              <a:rPr lang="en-US" altLang="zh-CN" sz="2800" dirty="0" smtClean="0">
                <a:ea typeface="宋体" pitchFamily="2" charset="-122"/>
              </a:rPr>
              <a:t>AVI</a:t>
            </a:r>
            <a:r>
              <a:rPr lang="zh-CN" altLang="en-US" sz="2800" dirty="0" smtClean="0">
                <a:ea typeface="宋体" pitchFamily="2" charset="-122"/>
              </a:rPr>
              <a:t>等格式文件的压缩均采用此方法</a:t>
            </a:r>
            <a:endParaRPr lang="en-US" altLang="zh-CN" sz="2800" dirty="0" smtClean="0">
              <a:ea typeface="宋体" pitchFamily="2" charset="-122"/>
            </a:endParaRPr>
          </a:p>
          <a:p>
            <a:r>
              <a:rPr lang="zh-CN" altLang="en-US" sz="2800" dirty="0" smtClean="0">
                <a:latin typeface="宋体" pitchFamily="2" charset="-122"/>
                <a:ea typeface="宋体" pitchFamily="2" charset="-122"/>
              </a:rPr>
              <a:t>性能好坏主要取决于图像本身的特点</a:t>
            </a:r>
            <a:endParaRPr lang="en-US" altLang="zh-CN" sz="2800" dirty="0" smtClean="0">
              <a:latin typeface="宋体" pitchFamily="2" charset="-122"/>
              <a:ea typeface="宋体" pitchFamily="2" charset="-122"/>
            </a:endParaRPr>
          </a:p>
          <a:p>
            <a:pPr lvl="1"/>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压缩编码尤其适用于计算机生成的图像，对减少图像文件的存储空间非常有效。</a:t>
            </a:r>
            <a:endParaRPr lang="en-US" altLang="zh-CN" sz="2400" dirty="0" smtClean="0">
              <a:latin typeface="宋体" pitchFamily="2" charset="-122"/>
              <a:ea typeface="宋体" pitchFamily="2" charset="-122"/>
            </a:endParaRPr>
          </a:p>
          <a:p>
            <a:pPr lvl="1"/>
            <a:r>
              <a:rPr lang="zh-CN" altLang="en-US" sz="2400" dirty="0" smtClean="0">
                <a:latin typeface="宋体" pitchFamily="2" charset="-122"/>
                <a:ea typeface="宋体" pitchFamily="2" charset="-122"/>
              </a:rPr>
              <a:t>颜色丰富的自然图像在同一行上具有相同颜色的连续像素往往很少，而连续几行都具有相同颜色值的连续行数就更少，如果仍然使用</a:t>
            </a:r>
            <a:r>
              <a:rPr lang="en-US" altLang="zh-CN" sz="2400" dirty="0" smtClean="0">
                <a:latin typeface="Arial" pitchFamily="34" charset="0"/>
                <a:ea typeface="宋体" pitchFamily="2" charset="-122"/>
              </a:rPr>
              <a:t>RLE</a:t>
            </a:r>
            <a:r>
              <a:rPr lang="zh-CN" altLang="en-US" sz="2400" dirty="0" smtClean="0">
                <a:latin typeface="宋体" pitchFamily="2" charset="-122"/>
                <a:ea typeface="宋体" pitchFamily="2" charset="-122"/>
              </a:rPr>
              <a:t>编码方法，不仅不能压缩图像数据，反而可能使原来的图像数据变得更大，需要和其他压缩编码技术联合应用</a:t>
            </a:r>
            <a:endParaRPr lang="en-US" altLang="zh-CN" sz="2400" dirty="0" smtClean="0">
              <a:latin typeface="宋体" pitchFamily="2" charset="-122"/>
              <a:ea typeface="宋体" pitchFamily="2" charset="-122"/>
            </a:endParaRPr>
          </a:p>
          <a:p>
            <a:r>
              <a:rPr lang="zh-CN" altLang="en-US" sz="2800" dirty="0" smtClean="0">
                <a:latin typeface="宋体" pitchFamily="2" charset="-122"/>
                <a:ea typeface="宋体" pitchFamily="2" charset="-122"/>
              </a:rPr>
              <a:t>无损压缩还是有损压缩？</a:t>
            </a:r>
            <a:endParaRPr lang="zh-CN" altLang="en-US" sz="2800" dirty="0" smtClean="0">
              <a:ea typeface="宋体" pitchFamily="2" charset="-122"/>
            </a:endParaRPr>
          </a:p>
        </p:txBody>
      </p:sp>
      <p:sp>
        <p:nvSpPr>
          <p:cNvPr id="563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ea typeface="宋体" pitchFamily="2" charset="-122"/>
              </a:rPr>
              <a:t>莫尔斯码</a:t>
            </a:r>
          </a:p>
        </p:txBody>
      </p:sp>
      <p:sp>
        <p:nvSpPr>
          <p:cNvPr id="3" name="内容占位符 2"/>
          <p:cNvSpPr>
            <a:spLocks noGrp="1"/>
          </p:cNvSpPr>
          <p:nvPr>
            <p:ph idx="1"/>
          </p:nvPr>
        </p:nvSpPr>
        <p:spPr>
          <a:xfrm>
            <a:off x="1066800" y="1371600"/>
            <a:ext cx="7620000" cy="3343275"/>
          </a:xfrm>
        </p:spPr>
        <p:txBody>
          <a:bodyPr/>
          <a:lstStyle/>
          <a:p>
            <a:r>
              <a:rPr lang="zh-CN" altLang="en-US" dirty="0" smtClean="0">
                <a:ea typeface="宋体" pitchFamily="2" charset="-122"/>
              </a:rPr>
              <a:t>用“</a:t>
            </a:r>
            <a:r>
              <a:rPr lang="en-US" altLang="zh-CN" dirty="0" smtClean="0">
                <a:ea typeface="宋体" pitchFamily="2" charset="-122"/>
              </a:rPr>
              <a:t>﹒</a:t>
            </a:r>
            <a:r>
              <a:rPr lang="zh-CN" altLang="en-US" dirty="0" smtClean="0">
                <a:ea typeface="宋体" pitchFamily="2" charset="-122"/>
              </a:rPr>
              <a:t>”和“</a:t>
            </a:r>
            <a:r>
              <a:rPr lang="en-US" altLang="zh-CN" dirty="0" smtClean="0">
                <a:ea typeface="宋体" pitchFamily="2" charset="-122"/>
              </a:rPr>
              <a:t>-</a:t>
            </a:r>
            <a:r>
              <a:rPr lang="zh-CN" altLang="en-US" dirty="0" smtClean="0">
                <a:ea typeface="宋体" pitchFamily="2" charset="-122"/>
              </a:rPr>
              <a:t>”表示</a:t>
            </a:r>
            <a:r>
              <a:rPr lang="en-US" altLang="zh-CN" dirty="0" smtClean="0">
                <a:ea typeface="宋体" pitchFamily="2" charset="-122"/>
              </a:rPr>
              <a:t>26</a:t>
            </a:r>
            <a:r>
              <a:rPr lang="zh-CN" altLang="en-US" dirty="0" smtClean="0">
                <a:ea typeface="宋体" pitchFamily="2" charset="-122"/>
              </a:rPr>
              <a:t>个英文字母</a:t>
            </a:r>
            <a:endParaRPr lang="en-US" altLang="zh-CN" dirty="0" smtClean="0">
              <a:ea typeface="宋体" pitchFamily="2" charset="-122"/>
            </a:endParaRPr>
          </a:p>
          <a:p>
            <a:pPr lvl="1"/>
            <a:r>
              <a:rPr lang="en-US" altLang="zh-CN" dirty="0" smtClean="0">
                <a:latin typeface="Arial" pitchFamily="34" charset="0"/>
                <a:ea typeface="宋体" pitchFamily="2" charset="-122"/>
              </a:rPr>
              <a:t>12</a:t>
            </a:r>
            <a:r>
              <a:rPr lang="zh-CN" altLang="en-US" dirty="0" smtClean="0">
                <a:latin typeface="Arial" pitchFamily="34" charset="0"/>
                <a:ea typeface="宋体" pitchFamily="2" charset="-122"/>
              </a:rPr>
              <a:t>个字母概率最低，用</a:t>
            </a:r>
            <a:r>
              <a:rPr lang="en-US" altLang="zh-CN" dirty="0" smtClean="0">
                <a:latin typeface="Arial" pitchFamily="34" charset="0"/>
                <a:ea typeface="宋体" pitchFamily="2" charset="-122"/>
              </a:rPr>
              <a:t>4bit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8</a:t>
            </a:r>
            <a:r>
              <a:rPr lang="zh-CN" altLang="en-US" dirty="0" smtClean="0">
                <a:latin typeface="Arial" pitchFamily="34" charset="0"/>
                <a:ea typeface="宋体" pitchFamily="2" charset="-122"/>
              </a:rPr>
              <a:t>个字母出现概率较低，用</a:t>
            </a:r>
            <a:r>
              <a:rPr lang="en-US" altLang="zh-CN" dirty="0" smtClean="0">
                <a:latin typeface="Arial" pitchFamily="34" charset="0"/>
                <a:ea typeface="宋体" pitchFamily="2" charset="-122"/>
              </a:rPr>
              <a:t>3bit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4</a:t>
            </a:r>
            <a:r>
              <a:rPr lang="zh-CN" altLang="en-US" dirty="0" smtClean="0">
                <a:latin typeface="Arial" pitchFamily="34" charset="0"/>
                <a:ea typeface="宋体" pitchFamily="2" charset="-122"/>
              </a:rPr>
              <a:t>个字母出现概率较高，用</a:t>
            </a:r>
            <a:r>
              <a:rPr lang="en-US" altLang="zh-CN" dirty="0" smtClean="0">
                <a:latin typeface="Arial" pitchFamily="34" charset="0"/>
                <a:ea typeface="宋体" pitchFamily="2" charset="-122"/>
              </a:rPr>
              <a:t>2bit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pPr lvl="1"/>
            <a:r>
              <a:rPr lang="en-US" altLang="zh-CN" dirty="0" smtClean="0">
                <a:latin typeface="Arial" pitchFamily="34" charset="0"/>
                <a:ea typeface="宋体" pitchFamily="2" charset="-122"/>
              </a:rPr>
              <a:t>2</a:t>
            </a:r>
            <a:r>
              <a:rPr lang="zh-CN" altLang="en-US" dirty="0" smtClean="0">
                <a:latin typeface="Arial" pitchFamily="34" charset="0"/>
                <a:ea typeface="宋体" pitchFamily="2" charset="-122"/>
              </a:rPr>
              <a:t>个字母出现概率最高，用</a:t>
            </a:r>
            <a:r>
              <a:rPr lang="en-US" altLang="zh-CN" dirty="0" smtClean="0">
                <a:latin typeface="Arial" pitchFamily="34" charset="0"/>
                <a:ea typeface="宋体" pitchFamily="2" charset="-122"/>
              </a:rPr>
              <a:t>1bit</a:t>
            </a:r>
            <a:r>
              <a:rPr lang="zh-CN" altLang="en-US" dirty="0" smtClean="0">
                <a:latin typeface="Arial" pitchFamily="34" charset="0"/>
                <a:ea typeface="宋体" pitchFamily="2" charset="-122"/>
              </a:rPr>
              <a:t>表示</a:t>
            </a:r>
            <a:endParaRPr lang="en-US" altLang="zh-CN" dirty="0" smtClean="0">
              <a:latin typeface="Arial" pitchFamily="34" charset="0"/>
              <a:ea typeface="宋体" pitchFamily="2" charset="-122"/>
            </a:endParaRPr>
          </a:p>
          <a:p>
            <a:r>
              <a:rPr lang="zh-CN" altLang="en-US" dirty="0" smtClean="0">
                <a:ea typeface="宋体" pitchFamily="2" charset="-122"/>
              </a:rPr>
              <a:t>平均码长？固定码长要多少</a:t>
            </a:r>
            <a:r>
              <a:rPr lang="en-US" altLang="zh-CN" dirty="0" smtClean="0">
                <a:ea typeface="宋体" pitchFamily="2" charset="-122"/>
              </a:rPr>
              <a:t>bit?</a:t>
            </a:r>
            <a:endParaRPr lang="zh-CN" altLang="en-US" dirty="0" smtClean="0">
              <a:ea typeface="宋体" pitchFamily="2" charset="-122"/>
            </a:endParaRPr>
          </a:p>
        </p:txBody>
      </p:sp>
      <p:sp>
        <p:nvSpPr>
          <p:cNvPr id="573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Box 4"/>
          <p:cNvSpPr txBox="1">
            <a:spLocks noChangeArrowheads="1"/>
          </p:cNvSpPr>
          <p:nvPr/>
        </p:nvSpPr>
        <p:spPr bwMode="auto">
          <a:xfrm>
            <a:off x="1143000" y="4929188"/>
            <a:ext cx="7500938" cy="830262"/>
          </a:xfrm>
          <a:prstGeom prst="rect">
            <a:avLst/>
          </a:prstGeom>
          <a:noFill/>
          <a:ln w="9525">
            <a:noFill/>
            <a:miter lim="800000"/>
            <a:headEnd/>
            <a:tailEnd/>
          </a:ln>
        </p:spPr>
        <p:txBody>
          <a:bodyPr>
            <a:spAutoFit/>
          </a:bodyPr>
          <a:lstStyle/>
          <a:p>
            <a:r>
              <a:rPr lang="zh-CN" altLang="en-US"/>
              <a:t>（</a:t>
            </a:r>
            <a:r>
              <a:rPr lang="en-US" altLang="zh-CN"/>
              <a:t>12</a:t>
            </a:r>
            <a:r>
              <a:rPr lang="zh-CN" altLang="en-US"/>
              <a:t>*</a:t>
            </a:r>
            <a:r>
              <a:rPr lang="en-US" altLang="zh-CN"/>
              <a:t>4+8</a:t>
            </a:r>
            <a:r>
              <a:rPr lang="zh-CN" altLang="en-US"/>
              <a:t>*</a:t>
            </a:r>
            <a:r>
              <a:rPr lang="en-US" altLang="zh-CN"/>
              <a:t>3+4</a:t>
            </a:r>
            <a:r>
              <a:rPr lang="zh-CN" altLang="en-US"/>
              <a:t>*</a:t>
            </a:r>
            <a:r>
              <a:rPr lang="en-US" altLang="zh-CN"/>
              <a:t>2+2</a:t>
            </a:r>
            <a:r>
              <a:rPr lang="zh-CN" altLang="en-US"/>
              <a:t>*</a:t>
            </a:r>
            <a:r>
              <a:rPr lang="en-US" altLang="zh-CN"/>
              <a:t>1</a:t>
            </a:r>
            <a:r>
              <a:rPr lang="zh-CN" altLang="en-US"/>
              <a:t>）</a:t>
            </a:r>
            <a:r>
              <a:rPr lang="en-US" altLang="zh-CN"/>
              <a:t>/26=3.15bit/</a:t>
            </a:r>
            <a:r>
              <a:rPr lang="zh-CN" altLang="en-US"/>
              <a:t>字母</a:t>
            </a:r>
            <a:endParaRPr lang="en-US" altLang="zh-CN"/>
          </a:p>
          <a:p>
            <a:r>
              <a:rPr lang="zh-CN" altLang="en-US"/>
              <a:t>固定码长要</a:t>
            </a:r>
            <a:r>
              <a:rPr lang="en-US" altLang="zh-CN"/>
              <a:t>5bit</a:t>
            </a:r>
            <a:r>
              <a:rPr lang="zh-CN" altLang="en-US"/>
              <a:t>，</a:t>
            </a:r>
            <a:r>
              <a:rPr lang="en-US" altLang="zh-CN"/>
              <a:t>2</a:t>
            </a:r>
            <a:r>
              <a:rPr lang="en-US" altLang="zh-CN" baseline="30000"/>
              <a:t>5</a:t>
            </a:r>
            <a:r>
              <a:rPr lang="en-US" altLang="zh-CN"/>
              <a:t>=32</a:t>
            </a: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linds(horizontal)">
                                      <p:cBhvr>
                                        <p:cTn id="12" dur="500"/>
                                        <p:tgtEl>
                                          <p:spTgt spid="3">
                                            <p:txEl>
                                              <p:pRg st="0" end="0"/>
                                            </p:txEl>
                                          </p:spTgt>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blinds(horizontal)">
                                      <p:cBhvr>
                                        <p:cTn id="15" dur="500"/>
                                        <p:tgtEl>
                                          <p:spTgt spid="3">
                                            <p:txEl>
                                              <p:pRg st="1" end="1"/>
                                            </p:txEl>
                                          </p:spTgt>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blinds(horizontal)">
                                      <p:cBhvr>
                                        <p:cTn id="18" dur="500"/>
                                        <p:tgtEl>
                                          <p:spTgt spid="3">
                                            <p:txEl>
                                              <p:pRg st="2" end="2"/>
                                            </p:txEl>
                                          </p:spTgt>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blinds(horizontal)">
                                      <p:cBhvr>
                                        <p:cTn id="21" dur="500"/>
                                        <p:tgtEl>
                                          <p:spTgt spid="3">
                                            <p:txEl>
                                              <p:pRg st="3" end="3"/>
                                            </p:txEl>
                                          </p:spTgt>
                                        </p:tgtEl>
                                      </p:cBhvr>
                                    </p:animEffect>
                                  </p:childTnLst>
                                </p:cTn>
                              </p:par>
                              <p:par>
                                <p:cTn id="22" presetID="3" presetClass="entr" presetSubtype="1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blinds(horizontal)">
                                      <p:cBhvr>
                                        <p:cTn id="24" dur="500"/>
                                        <p:tgtEl>
                                          <p:spTgt spid="3">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animEffect transition="in" filter="blinds(horizontal)">
                                      <p:cBhvr>
                                        <p:cTn id="29" dur="500"/>
                                        <p:tgtEl>
                                          <p:spTgt spid="3">
                                            <p:txEl>
                                              <p:pRg st="5" end="5"/>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标题 1"/>
          <p:cNvSpPr>
            <a:spLocks noGrp="1"/>
          </p:cNvSpPr>
          <p:nvPr>
            <p:ph type="title"/>
          </p:nvPr>
        </p:nvSpPr>
        <p:spPr>
          <a:xfrm>
            <a:off x="1295400" y="404664"/>
            <a:ext cx="7086600" cy="563563"/>
          </a:xfrm>
        </p:spPr>
        <p:txBody>
          <a:bodyPr/>
          <a:lstStyle/>
          <a:p>
            <a:r>
              <a:rPr lang="zh-CN" altLang="en-US" dirty="0" smtClean="0">
                <a:ea typeface="宋体" pitchFamily="2" charset="-122"/>
              </a:rPr>
              <a:t>算术编码</a:t>
            </a:r>
          </a:p>
        </p:txBody>
      </p:sp>
      <p:sp>
        <p:nvSpPr>
          <p:cNvPr id="58371" name="内容占位符 2"/>
          <p:cNvSpPr>
            <a:spLocks noGrp="1"/>
          </p:cNvSpPr>
          <p:nvPr>
            <p:ph idx="1"/>
          </p:nvPr>
        </p:nvSpPr>
        <p:spPr>
          <a:xfrm>
            <a:off x="642938" y="1165249"/>
            <a:ext cx="8043862" cy="4856039"/>
          </a:xfrm>
        </p:spPr>
        <p:txBody>
          <a:bodyPr/>
          <a:lstStyle/>
          <a:p>
            <a:pPr eaLnBrk="1" hangingPunct="1">
              <a:lnSpc>
                <a:spcPct val="120000"/>
              </a:lnSpc>
            </a:pPr>
            <a:r>
              <a:rPr lang="zh-CN" altLang="en-US" sz="2400" dirty="0" smtClean="0">
                <a:latin typeface="+mn-ea"/>
              </a:rPr>
              <a:t>利用0和1之间的间隔来表示信源编码的一种方法，间隔的长度等于该信源消息序列的概率，再在该区间内选择一个代表性的小数，转化为二进制作为实际的编码输出 </a:t>
            </a:r>
            <a:endParaRPr lang="en-US" altLang="zh-CN" sz="2400" dirty="0" smtClean="0">
              <a:latin typeface="+mn-ea"/>
            </a:endParaRPr>
          </a:p>
          <a:p>
            <a:pPr eaLnBrk="1" hangingPunct="1">
              <a:lnSpc>
                <a:spcPct val="120000"/>
              </a:lnSpc>
            </a:pPr>
            <a:r>
              <a:rPr lang="zh-CN" altLang="en-US" sz="2400" dirty="0" smtClean="0">
                <a:latin typeface="+mn-ea"/>
                <a:ea typeface="+mn-ea"/>
              </a:rPr>
              <a:t>消息序列中的每个元素都用来缩短这个区间。消息序列中元素越多，所得到的区间就越小，当区间变小时，就需要更多的数位来表示这个区间</a:t>
            </a:r>
            <a:r>
              <a:rPr lang="zh-CN" altLang="en-US" sz="2000" dirty="0" smtClean="0">
                <a:latin typeface="+mn-ea"/>
                <a:ea typeface="+mn-ea"/>
              </a:rPr>
              <a:t> </a:t>
            </a:r>
          </a:p>
          <a:p>
            <a:pPr eaLnBrk="1" hangingPunct="1">
              <a:lnSpc>
                <a:spcPct val="120000"/>
              </a:lnSpc>
            </a:pPr>
            <a:r>
              <a:rPr lang="zh-CN" altLang="en-US" sz="2400" dirty="0" smtClean="0">
                <a:latin typeface="+mn-ea"/>
              </a:rPr>
              <a:t>与其他熵编码的区别</a:t>
            </a:r>
            <a:endParaRPr lang="en-US" altLang="zh-CN" sz="2400" dirty="0" smtClean="0">
              <a:latin typeface="+mn-ea"/>
            </a:endParaRPr>
          </a:p>
          <a:p>
            <a:pPr lvl="1" eaLnBrk="1" hangingPunct="1">
              <a:lnSpc>
                <a:spcPct val="120000"/>
              </a:lnSpc>
            </a:pPr>
            <a:r>
              <a:rPr lang="zh-CN" altLang="en-US" sz="2000" dirty="0" smtClean="0">
                <a:latin typeface="+mn-ea"/>
                <a:ea typeface="+mn-ea"/>
              </a:rPr>
              <a:t>其他的熵编码方法通常是把输入的消息分割为符号，然后对每个符号进行编码</a:t>
            </a:r>
            <a:endParaRPr lang="en-US" altLang="zh-CN" sz="2000" dirty="0" smtClean="0">
              <a:latin typeface="+mn-ea"/>
              <a:ea typeface="+mn-ea"/>
            </a:endParaRPr>
          </a:p>
          <a:p>
            <a:pPr lvl="1" eaLnBrk="1" hangingPunct="1">
              <a:lnSpc>
                <a:spcPct val="120000"/>
              </a:lnSpc>
            </a:pPr>
            <a:r>
              <a:rPr lang="zh-CN" altLang="en-US" sz="2000" dirty="0" smtClean="0">
                <a:latin typeface="+mn-ea"/>
                <a:ea typeface="+mn-ea"/>
              </a:rPr>
              <a:t>算术编码是直接把整个输入的消息编码为一个数，一个满足</a:t>
            </a:r>
            <a:r>
              <a:rPr lang="en-US" altLang="zh-CN" sz="2000" dirty="0" smtClean="0">
                <a:latin typeface="+mn-ea"/>
                <a:ea typeface="+mn-ea"/>
              </a:rPr>
              <a:t>(0.0 ≤ n &lt; 1.0)</a:t>
            </a:r>
            <a:r>
              <a:rPr lang="zh-CN" altLang="en-US" sz="2000" dirty="0" smtClean="0">
                <a:latin typeface="+mn-ea"/>
                <a:ea typeface="+mn-ea"/>
              </a:rPr>
              <a:t>的小数</a:t>
            </a:r>
            <a:r>
              <a:rPr lang="en-US" altLang="zh-CN" sz="2000" dirty="0" smtClean="0">
                <a:latin typeface="+mn-ea"/>
                <a:ea typeface="+mn-ea"/>
              </a:rPr>
              <a:t>n</a:t>
            </a:r>
            <a:endParaRPr lang="zh-CN" altLang="en-US" sz="2000" dirty="0" smtClean="0">
              <a:latin typeface="+mn-ea"/>
              <a:ea typeface="+mn-ea"/>
            </a:endParaRPr>
          </a:p>
        </p:txBody>
      </p:sp>
      <p:sp>
        <p:nvSpPr>
          <p:cNvPr id="583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lang="zh-CN" altLang="en-US" smtClean="0">
                <a:ea typeface="宋体" pitchFamily="2" charset="-122"/>
              </a:rPr>
              <a:t>算术编码步骤</a:t>
            </a:r>
          </a:p>
        </p:txBody>
      </p:sp>
      <p:sp>
        <p:nvSpPr>
          <p:cNvPr id="60419" name="内容占位符 2"/>
          <p:cNvSpPr>
            <a:spLocks noGrp="1"/>
          </p:cNvSpPr>
          <p:nvPr>
            <p:ph idx="1"/>
          </p:nvPr>
        </p:nvSpPr>
        <p:spPr>
          <a:xfrm>
            <a:off x="285750" y="1052736"/>
            <a:ext cx="8401050" cy="5400600"/>
          </a:xfrm>
        </p:spPr>
        <p:txBody>
          <a:bodyPr/>
          <a:lstStyle/>
          <a:p>
            <a:r>
              <a:rPr lang="zh-CN" altLang="en-US" dirty="0" smtClean="0">
                <a:ea typeface="宋体" pitchFamily="2" charset="-122"/>
              </a:rPr>
              <a:t>编码器在开始时将“当前间隔” </a:t>
            </a:r>
            <a:r>
              <a:rPr lang="en-US" altLang="zh-CN" dirty="0" smtClean="0">
                <a:ea typeface="宋体" pitchFamily="2" charset="-122"/>
              </a:rPr>
              <a:t>[ L</a:t>
            </a:r>
            <a:r>
              <a:rPr lang="zh-CN" altLang="en-US" dirty="0" smtClean="0">
                <a:ea typeface="宋体" pitchFamily="2" charset="-122"/>
              </a:rPr>
              <a:t>， </a:t>
            </a:r>
            <a:r>
              <a:rPr lang="en-US" altLang="zh-CN" dirty="0" smtClean="0">
                <a:ea typeface="宋体" pitchFamily="2" charset="-122"/>
              </a:rPr>
              <a:t>H) </a:t>
            </a:r>
            <a:r>
              <a:rPr lang="zh-CN" altLang="en-US" dirty="0" smtClean="0">
                <a:ea typeface="宋体" pitchFamily="2" charset="-122"/>
              </a:rPr>
              <a:t>设置为</a:t>
            </a:r>
            <a:r>
              <a:rPr lang="en-US" altLang="zh-CN" dirty="0" smtClean="0">
                <a:ea typeface="宋体" pitchFamily="2" charset="-122"/>
              </a:rPr>
              <a:t>[0</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p>
          <a:p>
            <a:r>
              <a:rPr lang="zh-CN" altLang="en-US" dirty="0" smtClean="0">
                <a:ea typeface="宋体" pitchFamily="2" charset="-122"/>
              </a:rPr>
              <a:t>对每一事件，编码器按如下步骤处理</a:t>
            </a:r>
          </a:p>
          <a:p>
            <a:pPr lvl="1"/>
            <a:r>
              <a:rPr lang="zh-CN" altLang="en-US" dirty="0" smtClean="0">
                <a:latin typeface="Arial" pitchFamily="34" charset="0"/>
                <a:ea typeface="宋体" pitchFamily="2" charset="-122"/>
              </a:rPr>
              <a:t>编码器将“当前间隔”分为子间隔，每一个事件一个。</a:t>
            </a:r>
          </a:p>
          <a:p>
            <a:pPr lvl="1"/>
            <a:r>
              <a:rPr lang="zh-CN" altLang="en-US" dirty="0" smtClean="0">
                <a:latin typeface="Arial" pitchFamily="34" charset="0"/>
                <a:ea typeface="宋体" pitchFamily="2" charset="-122"/>
              </a:rPr>
              <a:t>一个子间隔的大小与下一个将出现的事件的概率成比例，编码器选择子间隔对应于下一个确切发生的事件相对应，并使它成为新的“当前间隔”</a:t>
            </a:r>
          </a:p>
          <a:p>
            <a:r>
              <a:rPr lang="zh-CN" altLang="en-US" dirty="0" smtClean="0">
                <a:ea typeface="宋体" pitchFamily="2" charset="-122"/>
              </a:rPr>
              <a:t>最后输出的“当前间隔”的边界就是该给定事件序列的算术编码</a:t>
            </a:r>
          </a:p>
          <a:p>
            <a:endParaRPr lang="zh-CN" altLang="en-US" dirty="0" smtClean="0">
              <a:ea typeface="宋体" pitchFamily="2" charset="-122"/>
            </a:endParaRPr>
          </a:p>
        </p:txBody>
      </p:sp>
      <p:sp>
        <p:nvSpPr>
          <p:cNvPr id="604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1</a:t>
            </a:r>
            <a:r>
              <a:rPr lang="zh-CN" altLang="en-US" smtClean="0">
                <a:ea typeface="宋体" pitchFamily="2" charset="-122"/>
              </a:rPr>
              <a:t>）</a:t>
            </a:r>
          </a:p>
        </p:txBody>
      </p:sp>
      <p:sp>
        <p:nvSpPr>
          <p:cNvPr id="61443" name="内容占位符 2"/>
          <p:cNvSpPr>
            <a:spLocks noGrp="1"/>
          </p:cNvSpPr>
          <p:nvPr>
            <p:ph idx="1"/>
          </p:nvPr>
        </p:nvSpPr>
        <p:spPr>
          <a:xfrm>
            <a:off x="500063" y="1143000"/>
            <a:ext cx="8186737" cy="1785938"/>
          </a:xfrm>
        </p:spPr>
        <p:txBody>
          <a:bodyPr/>
          <a:lstStyle/>
          <a:p>
            <a:r>
              <a:rPr lang="zh-CN" altLang="en-US" smtClean="0">
                <a:latin typeface="Times New Roman" pitchFamily="18" charset="0"/>
                <a:ea typeface="宋体" pitchFamily="2" charset="-122"/>
              </a:rPr>
              <a:t>假设信源符号为</a:t>
            </a:r>
            <a:r>
              <a:rPr lang="en-US" altLang="zh-CN" smtClean="0">
                <a:ea typeface="宋体" pitchFamily="2" charset="-122"/>
              </a:rPr>
              <a:t>{A, B, C, D}</a:t>
            </a:r>
            <a:r>
              <a:rPr lang="zh-CN" altLang="en-US" smtClean="0">
                <a:latin typeface="Times New Roman" pitchFamily="18" charset="0"/>
                <a:ea typeface="宋体" pitchFamily="2" charset="-122"/>
              </a:rPr>
              <a:t>，这些符号的概率分别为</a:t>
            </a:r>
            <a:r>
              <a:rPr lang="en-US" altLang="zh-CN" smtClean="0">
                <a:ea typeface="宋体" pitchFamily="2" charset="-122"/>
              </a:rPr>
              <a:t>{ 0.1, 0.4, 0.2, 0.3 }</a:t>
            </a:r>
            <a:endParaRPr lang="en-US" altLang="zh-CN" smtClean="0">
              <a:latin typeface="Times New Roman" pitchFamily="18" charset="0"/>
              <a:ea typeface="宋体" pitchFamily="2" charset="-122"/>
            </a:endParaRPr>
          </a:p>
        </p:txBody>
      </p:sp>
      <p:sp>
        <p:nvSpPr>
          <p:cNvPr id="614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1445" name="Rectangle 196"/>
          <p:cNvSpPr>
            <a:spLocks noChangeArrowheads="1"/>
          </p:cNvSpPr>
          <p:nvPr/>
        </p:nvSpPr>
        <p:spPr bwMode="auto">
          <a:xfrm>
            <a:off x="792163" y="2286000"/>
            <a:ext cx="8208962" cy="1200150"/>
          </a:xfrm>
          <a:prstGeom prst="rect">
            <a:avLst/>
          </a:prstGeom>
          <a:noFill/>
          <a:ln w="9525">
            <a:noFill/>
            <a:miter lim="800000"/>
            <a:headEnd/>
            <a:tailEnd/>
          </a:ln>
        </p:spPr>
        <p:txBody>
          <a:bodyPr>
            <a:spAutoFit/>
          </a:bodyPr>
          <a:lstStyle/>
          <a:p>
            <a:r>
              <a:rPr lang="zh-CN" altLang="en-US">
                <a:latin typeface="Times New Roman" pitchFamily="18" charset="0"/>
              </a:rPr>
              <a:t>根据这些概率可把间隔</a:t>
            </a:r>
            <a:r>
              <a:rPr lang="en-US" altLang="zh-CN"/>
              <a:t>[0, 1]</a:t>
            </a:r>
            <a:r>
              <a:rPr lang="zh-CN" altLang="en-US">
                <a:latin typeface="Times New Roman" pitchFamily="18" charset="0"/>
              </a:rPr>
              <a:t>分成</a:t>
            </a:r>
            <a:r>
              <a:rPr lang="en-US" altLang="zh-CN"/>
              <a:t>4</a:t>
            </a:r>
            <a:r>
              <a:rPr lang="zh-CN" altLang="en-US">
                <a:latin typeface="Times New Roman" pitchFamily="18" charset="0"/>
              </a:rPr>
              <a:t>个子间隔：</a:t>
            </a:r>
            <a:r>
              <a:rPr lang="en-US" altLang="zh-CN"/>
              <a:t>[0, 0.1], [0.1, 0.5], [0.5, 0.7], [0.7, 1]</a:t>
            </a:r>
            <a:r>
              <a:rPr lang="zh-CN" altLang="en-US"/>
              <a:t>，其中</a:t>
            </a:r>
            <a:r>
              <a:rPr lang="en-US" altLang="zh-CN"/>
              <a:t>[x,y]</a:t>
            </a:r>
            <a:r>
              <a:rPr lang="zh-CN" altLang="en-US"/>
              <a:t>表示半开放间隔，即包含</a:t>
            </a:r>
            <a:r>
              <a:rPr lang="en-US" altLang="zh-CN"/>
              <a:t>x</a:t>
            </a:r>
            <a:r>
              <a:rPr lang="zh-CN" altLang="en-US"/>
              <a:t>不包含</a:t>
            </a:r>
            <a:r>
              <a:rPr lang="en-US" altLang="zh-CN"/>
              <a:t>y</a:t>
            </a:r>
          </a:p>
        </p:txBody>
      </p:sp>
      <p:graphicFrame>
        <p:nvGraphicFramePr>
          <p:cNvPr id="7" name="Group 206"/>
          <p:cNvGraphicFramePr>
            <a:graphicFrameLocks noGrp="1"/>
          </p:cNvGraphicFramePr>
          <p:nvPr/>
        </p:nvGraphicFramePr>
        <p:xfrm>
          <a:off x="1000125" y="4170363"/>
          <a:ext cx="6942144" cy="1258473"/>
        </p:xfrm>
        <a:graphic>
          <a:graphicData uri="http://schemas.openxmlformats.org/drawingml/2006/table">
            <a:tbl>
              <a:tblPr/>
              <a:tblGrid>
                <a:gridCol w="1727169"/>
                <a:gridCol w="1143008"/>
                <a:gridCol w="1357322"/>
                <a:gridCol w="1357322"/>
                <a:gridCol w="1357323"/>
              </a:tblGrid>
              <a:tr h="374227">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Arial" charset="0"/>
                          <a:ea typeface="黑体" pitchFamily="2" charset="-122"/>
                          <a:cs typeface="Arial" charset="0"/>
                        </a:rPr>
                        <a:t>符号</a:t>
                      </a:r>
                      <a:endParaRPr kumimoji="1" lang="zh-CN" altLang="en-US"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A</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B</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Arial" charset="0"/>
                          <a:ea typeface="黑体" pitchFamily="2" charset="-122"/>
                          <a:cs typeface="Arial" charset="0"/>
                        </a:rPr>
                        <a:t>C</a:t>
                      </a:r>
                      <a:endParaRPr kumimoji="1" lang="en-US" altLang="zh-CN" sz="2000" b="0" i="0" u="none" strike="noStrike" cap="none" normalizeH="0" baseline="0" dirty="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Arial" charset="0"/>
                          <a:ea typeface="黑体" pitchFamily="2" charset="-122"/>
                          <a:cs typeface="Arial" charset="0"/>
                        </a:rPr>
                        <a:t>D</a:t>
                      </a:r>
                      <a:endParaRPr kumimoji="1" lang="en-US" altLang="zh-CN" sz="2000" b="0" i="0" u="none" strike="noStrike" cap="none" normalizeH="0" baseline="0" smtClean="0">
                        <a:ln>
                          <a:noFill/>
                        </a:ln>
                        <a:solidFill>
                          <a:schemeClr val="tx1"/>
                        </a:solidFill>
                        <a:effectLst/>
                        <a:latin typeface="Times New Roman" pitchFamily="18" charset="0"/>
                        <a:ea typeface="黑体" pitchFamily="2" charset="-122"/>
                        <a:cs typeface="Arial"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374227">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概率</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0.4</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0.2</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0.3</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46599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zh-CN" altLang="en-US" sz="2000" b="0" i="0" u="none" strike="noStrike" cap="none" normalizeH="0" baseline="0" smtClean="0">
                          <a:ln>
                            <a:noFill/>
                          </a:ln>
                          <a:solidFill>
                            <a:schemeClr val="tx1"/>
                          </a:solidFill>
                          <a:effectLst/>
                          <a:latin typeface="Times New Roman" pitchFamily="18" charset="0"/>
                          <a:ea typeface="宋体" pitchFamily="2" charset="-122"/>
                        </a:rPr>
                        <a:t>初始编码间隔</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[0,0.1]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[0.1,0.5]</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smtClean="0">
                          <a:ln>
                            <a:noFill/>
                          </a:ln>
                          <a:solidFill>
                            <a:schemeClr val="tx1"/>
                          </a:solidFill>
                          <a:effectLst/>
                          <a:latin typeface="Times New Roman" pitchFamily="18" charset="0"/>
                          <a:ea typeface="宋体" pitchFamily="2" charset="-122"/>
                        </a:rPr>
                        <a:t>[0.5,0.7]</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zh-CN" sz="2000" b="0" i="0" u="none" strike="noStrike" cap="none" normalizeH="0" baseline="0" dirty="0" smtClean="0">
                          <a:ln>
                            <a:noFill/>
                          </a:ln>
                          <a:solidFill>
                            <a:schemeClr val="tx1"/>
                          </a:solidFill>
                          <a:effectLst/>
                          <a:latin typeface="Times New Roman" pitchFamily="18" charset="0"/>
                          <a:ea typeface="宋体" pitchFamily="2" charset="-122"/>
                        </a:rPr>
                        <a:t>[0.7,1]</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
        <p:nvSpPr>
          <p:cNvPr id="61472" name="TextBox 7"/>
          <p:cNvSpPr txBox="1">
            <a:spLocks noChangeArrowheads="1"/>
          </p:cNvSpPr>
          <p:nvPr/>
        </p:nvSpPr>
        <p:spPr bwMode="auto">
          <a:xfrm>
            <a:off x="1912938" y="3681413"/>
            <a:ext cx="4516437" cy="461962"/>
          </a:xfrm>
          <a:prstGeom prst="rect">
            <a:avLst/>
          </a:prstGeom>
          <a:noFill/>
          <a:ln w="9525">
            <a:noFill/>
            <a:miter lim="800000"/>
            <a:headEnd/>
            <a:tailEnd/>
          </a:ln>
        </p:spPr>
        <p:txBody>
          <a:bodyPr wrap="none">
            <a:spAutoFit/>
          </a:bodyPr>
          <a:lstStyle/>
          <a:p>
            <a:r>
              <a:rPr lang="zh-CN" altLang="en-US"/>
              <a:t>信源符号、概率和初始编码间隔</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2</a:t>
            </a:r>
            <a:r>
              <a:rPr lang="zh-CN" altLang="en-US" smtClean="0">
                <a:ea typeface="宋体" pitchFamily="2" charset="-122"/>
              </a:rPr>
              <a:t>）</a:t>
            </a:r>
          </a:p>
        </p:txBody>
      </p:sp>
      <p:sp>
        <p:nvSpPr>
          <p:cNvPr id="624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62468" name="Rectangle 196"/>
          <p:cNvSpPr>
            <a:spLocks noChangeArrowheads="1"/>
          </p:cNvSpPr>
          <p:nvPr/>
        </p:nvSpPr>
        <p:spPr bwMode="auto">
          <a:xfrm>
            <a:off x="792163" y="1428750"/>
            <a:ext cx="8208962" cy="5262563"/>
          </a:xfrm>
          <a:prstGeom prst="rect">
            <a:avLst/>
          </a:prstGeom>
          <a:noFill/>
          <a:ln w="9525">
            <a:noFill/>
            <a:miter lim="800000"/>
            <a:headEnd/>
            <a:tailEnd/>
          </a:ln>
        </p:spPr>
        <p:txBody>
          <a:bodyPr>
            <a:spAutoFit/>
          </a:bodyPr>
          <a:lstStyle/>
          <a:p>
            <a:r>
              <a:rPr lang="zh-CN" altLang="en-US"/>
              <a:t>如果消息序列的输入为：</a:t>
            </a:r>
            <a:r>
              <a:rPr lang="en-US" altLang="zh-CN"/>
              <a:t>CADACDB</a:t>
            </a:r>
            <a:r>
              <a:rPr lang="zh-CN" altLang="en-US"/>
              <a:t>，其编码过程如下：</a:t>
            </a:r>
          </a:p>
          <a:p>
            <a:endParaRPr lang="en-US" altLang="zh-CN"/>
          </a:p>
          <a:p>
            <a:r>
              <a:rPr lang="zh-CN" altLang="en-US"/>
              <a:t>首先输入的符号是</a:t>
            </a:r>
            <a:r>
              <a:rPr lang="en-US" altLang="zh-CN"/>
              <a:t>C</a:t>
            </a:r>
            <a:r>
              <a:rPr lang="zh-CN" altLang="en-US"/>
              <a:t>，找到它的编码范围是</a:t>
            </a:r>
            <a:r>
              <a:rPr lang="en-US" altLang="zh-CN"/>
              <a:t>[0.5, 0.7]</a:t>
            </a:r>
            <a:r>
              <a:rPr lang="zh-CN" altLang="en-US"/>
              <a:t>；</a:t>
            </a:r>
          </a:p>
          <a:p>
            <a:endParaRPr lang="en-US" altLang="zh-CN"/>
          </a:p>
          <a:p>
            <a:r>
              <a:rPr lang="zh-CN" altLang="en-US"/>
              <a:t>由于消息中第</a:t>
            </a:r>
            <a:r>
              <a:rPr lang="en-US" altLang="zh-CN"/>
              <a:t>2</a:t>
            </a:r>
            <a:r>
              <a:rPr lang="zh-CN" altLang="en-US"/>
              <a:t>个符号</a:t>
            </a:r>
            <a:r>
              <a:rPr lang="en-US" altLang="zh-CN"/>
              <a:t>A</a:t>
            </a:r>
            <a:r>
              <a:rPr lang="zh-CN" altLang="en-US"/>
              <a:t>的编码范围是</a:t>
            </a:r>
            <a:r>
              <a:rPr lang="en-US" altLang="zh-CN"/>
              <a:t>[0, 0.1]</a:t>
            </a:r>
            <a:r>
              <a:rPr lang="zh-CN" altLang="en-US"/>
              <a:t>，因此它的间隔就取</a:t>
            </a:r>
            <a:r>
              <a:rPr lang="en-US" altLang="zh-CN"/>
              <a:t>[0.5, 0.7]</a:t>
            </a:r>
            <a:r>
              <a:rPr lang="zh-CN" altLang="en-US"/>
              <a:t>的第一个</a:t>
            </a:r>
            <a:r>
              <a:rPr lang="en-US" altLang="zh-CN"/>
              <a:t>1/10</a:t>
            </a:r>
            <a:r>
              <a:rPr lang="zh-CN" altLang="en-US"/>
              <a:t>作为新间隔</a:t>
            </a:r>
            <a:r>
              <a:rPr lang="en-US" altLang="zh-CN"/>
              <a:t>[0.5, 0.52]</a:t>
            </a:r>
            <a:r>
              <a:rPr lang="zh-CN" altLang="en-US"/>
              <a:t>；</a:t>
            </a:r>
            <a:endParaRPr lang="en-US" altLang="zh-CN"/>
          </a:p>
          <a:p>
            <a:endParaRPr lang="en-US" altLang="zh-CN"/>
          </a:p>
          <a:p>
            <a:r>
              <a:rPr lang="zh-CN" altLang="en-US"/>
              <a:t>编码第</a:t>
            </a:r>
            <a:r>
              <a:rPr lang="en-US" altLang="zh-CN"/>
              <a:t>3</a:t>
            </a:r>
            <a:r>
              <a:rPr lang="zh-CN" altLang="en-US"/>
              <a:t>个符号</a:t>
            </a:r>
            <a:r>
              <a:rPr lang="en-US" altLang="zh-CN"/>
              <a:t>D</a:t>
            </a:r>
            <a:r>
              <a:rPr lang="zh-CN" altLang="en-US"/>
              <a:t>时取新间隔为</a:t>
            </a:r>
            <a:r>
              <a:rPr lang="en-US" altLang="zh-CN"/>
              <a:t>[0.514, 0.52]</a:t>
            </a:r>
            <a:r>
              <a:rPr lang="zh-CN" altLang="en-US"/>
              <a:t>；</a:t>
            </a:r>
          </a:p>
          <a:p>
            <a:endParaRPr lang="en-US" altLang="zh-CN"/>
          </a:p>
          <a:p>
            <a:r>
              <a:rPr lang="zh-CN" altLang="en-US"/>
              <a:t>编码第</a:t>
            </a:r>
            <a:r>
              <a:rPr lang="en-US" altLang="zh-CN"/>
              <a:t>4</a:t>
            </a:r>
            <a:r>
              <a:rPr lang="zh-CN" altLang="en-US"/>
              <a:t>个符号</a:t>
            </a:r>
            <a:r>
              <a:rPr lang="en-US" altLang="zh-CN"/>
              <a:t>A</a:t>
            </a:r>
            <a:r>
              <a:rPr lang="zh-CN" altLang="en-US"/>
              <a:t>时，取新间隔为</a:t>
            </a:r>
            <a:r>
              <a:rPr lang="en-US" altLang="zh-CN"/>
              <a:t>[0.514, 0.5146]</a:t>
            </a:r>
            <a:r>
              <a:rPr lang="zh-CN" altLang="en-US"/>
              <a:t>，</a:t>
            </a:r>
            <a:r>
              <a:rPr lang="en-US" altLang="zh-CN">
                <a:latin typeface="Times New Roman" pitchFamily="18" charset="0"/>
              </a:rPr>
              <a:t>…</a:t>
            </a:r>
            <a:r>
              <a:rPr lang="zh-CN" altLang="en-US"/>
              <a:t>。</a:t>
            </a:r>
            <a:endParaRPr lang="en-US" altLang="zh-CN"/>
          </a:p>
          <a:p>
            <a:endParaRPr lang="en-US" altLang="zh-CN"/>
          </a:p>
          <a:p>
            <a:r>
              <a:rPr lang="zh-CN" altLang="en-US">
                <a:latin typeface="Times New Roman" pitchFamily="18" charset="0"/>
              </a:rPr>
              <a:t>最后在</a:t>
            </a:r>
            <a:r>
              <a:rPr lang="en-US" altLang="zh-CN"/>
              <a:t>[0.5143876,0.51442]</a:t>
            </a:r>
            <a:r>
              <a:rPr lang="zh-CN" altLang="en-US">
                <a:latin typeface="Times New Roman" pitchFamily="18" charset="0"/>
              </a:rPr>
              <a:t>中选择一个数作为编码输出值：</a:t>
            </a:r>
            <a:r>
              <a:rPr lang="en-US" altLang="zh-CN"/>
              <a:t>0.5143876</a:t>
            </a:r>
            <a:r>
              <a:rPr lang="zh-CN" altLang="en-US">
                <a:latin typeface="Times New Roman" pitchFamily="18" charset="0"/>
              </a:rPr>
              <a:t>。</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lang="zh-CN" altLang="en-US" smtClean="0">
                <a:ea typeface="宋体" pitchFamily="2" charset="-122"/>
              </a:rPr>
              <a:t>算术编码举例（</a:t>
            </a:r>
            <a:r>
              <a:rPr lang="en-US" altLang="zh-CN" smtClean="0">
                <a:ea typeface="宋体" pitchFamily="2" charset="-122"/>
              </a:rPr>
              <a:t>3</a:t>
            </a:r>
            <a:r>
              <a:rPr lang="zh-CN" altLang="en-US" smtClean="0">
                <a:ea typeface="宋体" pitchFamily="2" charset="-122"/>
              </a:rPr>
              <a:t>）</a:t>
            </a:r>
          </a:p>
        </p:txBody>
      </p:sp>
      <p:sp>
        <p:nvSpPr>
          <p:cNvPr id="6349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63492" name="Picture 4"/>
          <p:cNvPicPr>
            <a:picLocks noChangeAspect="1" noChangeArrowheads="1"/>
          </p:cNvPicPr>
          <p:nvPr/>
        </p:nvPicPr>
        <p:blipFill>
          <a:blip r:embed="rId2" cstate="print"/>
          <a:srcRect l="839" b="7909"/>
          <a:stretch>
            <a:fillRect/>
          </a:stretch>
        </p:blipFill>
        <p:spPr bwMode="auto">
          <a:xfrm>
            <a:off x="285750" y="1412875"/>
            <a:ext cx="8582025" cy="4516438"/>
          </a:xfrm>
          <a:prstGeom prst="rect">
            <a:avLst/>
          </a:prstGeom>
          <a:noFill/>
          <a:ln w="9525">
            <a:noFill/>
            <a:miter lim="800000"/>
            <a:headEnd/>
            <a:tailEnd/>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lang="zh-CN" altLang="en-US" smtClean="0">
                <a:ea typeface="宋体" pitchFamily="2" charset="-122"/>
              </a:rPr>
              <a:t>编码过程</a:t>
            </a:r>
          </a:p>
        </p:txBody>
      </p:sp>
      <p:sp>
        <p:nvSpPr>
          <p:cNvPr id="6451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表格 4"/>
          <p:cNvGraphicFramePr>
            <a:graphicFrameLocks noGrp="1"/>
          </p:cNvGraphicFramePr>
          <p:nvPr/>
        </p:nvGraphicFramePr>
        <p:xfrm>
          <a:off x="285750" y="1397000"/>
          <a:ext cx="8572560" cy="4145280"/>
        </p:xfrm>
        <a:graphic>
          <a:graphicData uri="http://schemas.openxmlformats.org/drawingml/2006/table">
            <a:tbl>
              <a:tblPr firstRow="1" bandRow="1">
                <a:tableStyleId>{5C22544A-7EE6-4342-B048-85BDC9FD1C3A}</a:tableStyleId>
              </a:tblPr>
              <a:tblGrid>
                <a:gridCol w="428628"/>
                <a:gridCol w="714380"/>
                <a:gridCol w="2857520"/>
                <a:gridCol w="4572032"/>
              </a:tblGrid>
              <a:tr h="370840">
                <a:tc>
                  <a:txBody>
                    <a:bodyPr/>
                    <a:lstStyle/>
                    <a:p>
                      <a:r>
                        <a:rPr lang="zh-CN" altLang="en-US" dirty="0" smtClean="0"/>
                        <a:t>步骤</a:t>
                      </a:r>
                      <a:endParaRPr lang="zh-CN" altLang="en-US" dirty="0"/>
                    </a:p>
                  </a:txBody>
                  <a:tcPr/>
                </a:tc>
                <a:tc>
                  <a:txBody>
                    <a:bodyPr/>
                    <a:lstStyle/>
                    <a:p>
                      <a:r>
                        <a:rPr lang="zh-CN" altLang="en-US" dirty="0" smtClean="0"/>
                        <a:t>输入符号</a:t>
                      </a:r>
                      <a:endParaRPr lang="zh-CN" altLang="en-US" dirty="0"/>
                    </a:p>
                  </a:txBody>
                  <a:tcPr/>
                </a:tc>
                <a:tc>
                  <a:txBody>
                    <a:bodyPr/>
                    <a:lstStyle/>
                    <a:p>
                      <a:r>
                        <a:rPr lang="zh-CN" altLang="en-US" dirty="0" smtClean="0"/>
                        <a:t>编码间隔</a:t>
                      </a:r>
                      <a:endParaRPr lang="zh-CN" altLang="en-US" dirty="0"/>
                    </a:p>
                  </a:txBody>
                  <a:tcPr/>
                </a:tc>
                <a:tc>
                  <a:txBody>
                    <a:bodyPr/>
                    <a:lstStyle/>
                    <a:p>
                      <a:r>
                        <a:rPr lang="zh-CN" altLang="en-US" dirty="0" smtClean="0"/>
                        <a:t>编码判决</a:t>
                      </a:r>
                      <a:endParaRPr lang="zh-CN" altLang="en-US" dirty="0"/>
                    </a:p>
                  </a:txBody>
                  <a:tcPr/>
                </a:tc>
              </a:tr>
              <a:tr h="370840">
                <a:tc>
                  <a:txBody>
                    <a:bodyPr/>
                    <a:lstStyle/>
                    <a:p>
                      <a:r>
                        <a:rPr lang="en-US" altLang="zh-CN" dirty="0" smtClean="0"/>
                        <a:t>1</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endParaRPr lang="zh-CN" altLang="en-US" dirty="0"/>
                    </a:p>
                  </a:txBody>
                  <a:tcPr/>
                </a:tc>
                <a:tc>
                  <a:txBody>
                    <a:bodyPr/>
                    <a:lstStyle/>
                    <a:p>
                      <a:r>
                        <a:rPr lang="zh-CN" altLang="en-US" sz="1800" kern="1200" baseline="0" dirty="0" smtClean="0">
                          <a:solidFill>
                            <a:schemeClr val="dk1"/>
                          </a:solidFill>
                          <a:latin typeface="+mn-lt"/>
                          <a:ea typeface="+mn-ea"/>
                          <a:cs typeface="+mn-cs"/>
                        </a:rPr>
                        <a:t>符号的间隔范围</a:t>
                      </a:r>
                      <a:r>
                        <a:rPr lang="en-US" altLang="zh-CN" sz="1800" kern="1200" baseline="0" dirty="0" smtClean="0">
                          <a:solidFill>
                            <a:schemeClr val="dk1"/>
                          </a:solidFill>
                          <a:latin typeface="+mn-lt"/>
                          <a:ea typeface="+mn-ea"/>
                          <a:cs typeface="+mn-cs"/>
                        </a:rPr>
                        <a:t>[0.5, 0.7)</a:t>
                      </a:r>
                      <a:endParaRPr lang="zh-CN" altLang="en-US" dirty="0"/>
                    </a:p>
                  </a:txBody>
                  <a:tcPr/>
                </a:tc>
              </a:tr>
              <a:tr h="370840">
                <a:tc>
                  <a:txBody>
                    <a:bodyPr/>
                    <a:lstStyle/>
                    <a:p>
                      <a:r>
                        <a:rPr lang="en-US" altLang="zh-CN" dirty="0" smtClean="0"/>
                        <a:t>2</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0.7)</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3</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endParaRPr lang="zh-CN" altLang="en-US" dirty="0"/>
                    </a:p>
                  </a:txBody>
                  <a:tcPr/>
                </a:tc>
                <a:tc>
                  <a:txBody>
                    <a:bodyPr/>
                    <a:lstStyle/>
                    <a:p>
                      <a:r>
                        <a:rPr lang="en-US" altLang="zh-CN" sz="1800" kern="1200" baseline="0" dirty="0" smtClean="0">
                          <a:solidFill>
                            <a:schemeClr val="dk1"/>
                          </a:solidFill>
                          <a:latin typeface="+mn-lt"/>
                          <a:ea typeface="+mn-ea"/>
                          <a:cs typeface="+mn-cs"/>
                        </a:rPr>
                        <a:t>[0.5, 0.52)</a:t>
                      </a:r>
                      <a:r>
                        <a:rPr lang="zh-CN" altLang="en-US" sz="1800" kern="1200" baseline="0" dirty="0" smtClean="0">
                          <a:solidFill>
                            <a:schemeClr val="dk1"/>
                          </a:solidFill>
                          <a:latin typeface="+mn-lt"/>
                          <a:ea typeface="+mn-ea"/>
                          <a:cs typeface="+mn-cs"/>
                        </a:rPr>
                        <a:t>间隔的最后一个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4</a:t>
                      </a:r>
                      <a:endParaRPr lang="zh-CN" altLang="en-US" dirty="0"/>
                    </a:p>
                  </a:txBody>
                  <a:tcPr/>
                </a:tc>
                <a:tc>
                  <a:txBody>
                    <a:bodyPr/>
                    <a:lstStyle/>
                    <a:p>
                      <a:r>
                        <a:rPr lang="en-US" altLang="zh-CN" dirty="0" smtClean="0"/>
                        <a:t>A</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0.52)</a:t>
                      </a:r>
                      <a:r>
                        <a:rPr lang="zh-CN" altLang="en-US" sz="1800" kern="1200" baseline="0" dirty="0" smtClean="0">
                          <a:solidFill>
                            <a:schemeClr val="dk1"/>
                          </a:solidFill>
                          <a:latin typeface="+mn-lt"/>
                          <a:ea typeface="+mn-ea"/>
                          <a:cs typeface="+mn-cs"/>
                        </a:rPr>
                        <a:t>间隔的第一个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5</a:t>
                      </a:r>
                      <a:endParaRPr lang="zh-CN" altLang="en-US" dirty="0"/>
                    </a:p>
                  </a:txBody>
                  <a:tcPr/>
                </a:tc>
                <a:tc>
                  <a:txBody>
                    <a:bodyPr/>
                    <a:lstStyle/>
                    <a:p>
                      <a:r>
                        <a:rPr lang="en-US" altLang="zh-CN" dirty="0" smtClean="0"/>
                        <a:t>C</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 0.5146)</a:t>
                      </a:r>
                      <a:r>
                        <a:rPr lang="zh-CN" altLang="en-US" sz="1800" kern="1200" baseline="0" dirty="0" smtClean="0">
                          <a:solidFill>
                            <a:schemeClr val="dk1"/>
                          </a:solidFill>
                          <a:latin typeface="+mn-lt"/>
                          <a:ea typeface="+mn-ea"/>
                          <a:cs typeface="+mn-cs"/>
                        </a:rPr>
                        <a:t>间隔的第五个</a:t>
                      </a:r>
                      <a:r>
                        <a:rPr lang="en-US" altLang="zh-CN" sz="1800" kern="1200" baseline="0" dirty="0" smtClean="0">
                          <a:solidFill>
                            <a:schemeClr val="dk1"/>
                          </a:solidFill>
                          <a:latin typeface="+mn-lt"/>
                          <a:ea typeface="+mn-ea"/>
                          <a:cs typeface="+mn-cs"/>
                        </a:rPr>
                        <a:t>1/10 </a:t>
                      </a:r>
                      <a:r>
                        <a:rPr lang="zh-CN" altLang="en-US" sz="1800" kern="1200" baseline="0" dirty="0" smtClean="0">
                          <a:solidFill>
                            <a:schemeClr val="dk1"/>
                          </a:solidFill>
                          <a:latin typeface="+mn-lt"/>
                          <a:ea typeface="+mn-ea"/>
                          <a:cs typeface="+mn-cs"/>
                        </a:rPr>
                        <a:t>开始，二个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6</a:t>
                      </a:r>
                      <a:endParaRPr lang="zh-CN" altLang="en-US" dirty="0"/>
                    </a:p>
                  </a:txBody>
                  <a:tcPr/>
                </a:tc>
                <a:tc>
                  <a:txBody>
                    <a:bodyPr/>
                    <a:lstStyle/>
                    <a:p>
                      <a:r>
                        <a:rPr lang="en-US" altLang="zh-CN" dirty="0" smtClean="0"/>
                        <a:t>D</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endParaRPr lang="zh-CN" altLang="en-US" dirty="0"/>
                    </a:p>
                  </a:txBody>
                  <a:tcPr/>
                </a:tc>
                <a:tc>
                  <a:txBody>
                    <a:bodyPr/>
                    <a:lstStyle/>
                    <a:p>
                      <a:r>
                        <a:rPr lang="en-US" altLang="zh-CN" sz="1800" kern="1200" baseline="0" dirty="0" smtClean="0">
                          <a:solidFill>
                            <a:schemeClr val="dk1"/>
                          </a:solidFill>
                          <a:latin typeface="+mn-lt"/>
                          <a:ea typeface="+mn-ea"/>
                          <a:cs typeface="+mn-cs"/>
                        </a:rPr>
                        <a:t>[0.5143, 0.51442)</a:t>
                      </a:r>
                      <a:r>
                        <a:rPr lang="zh-CN" altLang="en-US" sz="1800" kern="1200" baseline="0" dirty="0" smtClean="0">
                          <a:solidFill>
                            <a:schemeClr val="dk1"/>
                          </a:solidFill>
                          <a:latin typeface="+mn-lt"/>
                          <a:ea typeface="+mn-ea"/>
                          <a:cs typeface="+mn-cs"/>
                        </a:rPr>
                        <a:t>间隔的最后</a:t>
                      </a:r>
                      <a:r>
                        <a:rPr lang="en-US" altLang="zh-CN" sz="1800" kern="1200" baseline="0" dirty="0" smtClean="0">
                          <a:solidFill>
                            <a:schemeClr val="dk1"/>
                          </a:solidFill>
                          <a:latin typeface="+mn-lt"/>
                          <a:ea typeface="+mn-ea"/>
                          <a:cs typeface="+mn-cs"/>
                        </a:rPr>
                        <a:t>3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endParaRPr lang="zh-CN" altLang="en-US" dirty="0"/>
                    </a:p>
                  </a:txBody>
                  <a:tcPr/>
                </a:tc>
              </a:tr>
              <a:tr h="370840">
                <a:tc>
                  <a:txBody>
                    <a:bodyPr/>
                    <a:lstStyle/>
                    <a:p>
                      <a:r>
                        <a:rPr lang="en-US" altLang="zh-CN" dirty="0" smtClean="0"/>
                        <a:t>7</a:t>
                      </a:r>
                      <a:endParaRPr lang="zh-CN" altLang="en-US" dirty="0"/>
                    </a:p>
                  </a:txBody>
                  <a:tcPr/>
                </a:tc>
                <a:tc>
                  <a:txBody>
                    <a:bodyPr/>
                    <a:lstStyle/>
                    <a:p>
                      <a:r>
                        <a:rPr lang="en-US" altLang="zh-CN" dirty="0" smtClean="0"/>
                        <a:t>B</a:t>
                      </a:r>
                      <a:endParaRPr lang="zh-CN" altLang="en-US" dirty="0"/>
                    </a:p>
                  </a:txBody>
                  <a:tcPr/>
                </a:tc>
                <a:tc>
                  <a:txBody>
                    <a:bodyPr/>
                    <a:lstStyle/>
                    <a:p>
                      <a:r>
                        <a:rPr lang="en-US" altLang="zh-CN" sz="1800" kern="1200" baseline="0" dirty="0" smtClean="0">
                          <a:solidFill>
                            <a:schemeClr val="dk1"/>
                          </a:solidFill>
                          <a:latin typeface="+mn-lt"/>
                          <a:ea typeface="+mn-ea"/>
                          <a:cs typeface="+mn-cs"/>
                        </a:rPr>
                        <a:t>[0.5143876,0.514402)</a:t>
                      </a:r>
                      <a:endParaRPr lang="zh-CN" altLang="en-US" dirty="0"/>
                    </a:p>
                  </a:txBody>
                  <a:tcPr/>
                </a:tc>
                <a:tc>
                  <a:txBody>
                    <a:bodyPr/>
                    <a:lstStyle/>
                    <a:p>
                      <a:r>
                        <a:rPr lang="en-US" altLang="zh-CN" sz="1800" kern="1200" baseline="0" dirty="0" smtClean="0">
                          <a:solidFill>
                            <a:schemeClr val="dk1"/>
                          </a:solidFill>
                          <a:latin typeface="+mn-lt"/>
                          <a:ea typeface="+mn-ea"/>
                          <a:cs typeface="+mn-cs"/>
                        </a:rPr>
                        <a:t>[0.514384, 0.51442)</a:t>
                      </a:r>
                      <a:r>
                        <a:rPr lang="zh-CN" altLang="en-US" sz="1800" kern="1200" baseline="0" dirty="0" smtClean="0">
                          <a:solidFill>
                            <a:schemeClr val="dk1"/>
                          </a:solidFill>
                          <a:latin typeface="+mn-lt"/>
                          <a:ea typeface="+mn-ea"/>
                          <a:cs typeface="+mn-cs"/>
                        </a:rPr>
                        <a:t>间隔的</a:t>
                      </a:r>
                      <a:r>
                        <a:rPr lang="en-US" altLang="zh-CN" sz="1800" kern="1200" baseline="0" dirty="0" smtClean="0">
                          <a:solidFill>
                            <a:schemeClr val="dk1"/>
                          </a:solidFill>
                          <a:latin typeface="+mn-lt"/>
                          <a:ea typeface="+mn-ea"/>
                          <a:cs typeface="+mn-cs"/>
                        </a:rPr>
                        <a:t>4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，从第</a:t>
                      </a:r>
                      <a:r>
                        <a:rPr lang="en-US" altLang="zh-CN" sz="1800" kern="1200" baseline="0" dirty="0" smtClean="0">
                          <a:solidFill>
                            <a:schemeClr val="dk1"/>
                          </a:solidFill>
                          <a:latin typeface="+mn-lt"/>
                          <a:ea typeface="+mn-ea"/>
                          <a:cs typeface="+mn-cs"/>
                        </a:rPr>
                        <a:t>1 </a:t>
                      </a:r>
                      <a:r>
                        <a:rPr lang="zh-CN" altLang="en-US" sz="1800" kern="1200" baseline="0" dirty="0" smtClean="0">
                          <a:solidFill>
                            <a:schemeClr val="dk1"/>
                          </a:solidFill>
                          <a:latin typeface="+mn-lt"/>
                          <a:ea typeface="+mn-ea"/>
                          <a:cs typeface="+mn-cs"/>
                        </a:rPr>
                        <a:t>个</a:t>
                      </a:r>
                      <a:r>
                        <a:rPr lang="en-US" altLang="zh-CN" sz="1800" kern="1200" baseline="0" dirty="0" smtClean="0">
                          <a:solidFill>
                            <a:schemeClr val="dk1"/>
                          </a:solidFill>
                          <a:latin typeface="+mn-lt"/>
                          <a:ea typeface="+mn-ea"/>
                          <a:cs typeface="+mn-cs"/>
                        </a:rPr>
                        <a:t>1/10</a:t>
                      </a:r>
                      <a:r>
                        <a:rPr lang="zh-CN" altLang="en-US" sz="1800" kern="1200" baseline="0" dirty="0" smtClean="0">
                          <a:solidFill>
                            <a:schemeClr val="dk1"/>
                          </a:solidFill>
                          <a:latin typeface="+mn-lt"/>
                          <a:ea typeface="+mn-ea"/>
                          <a:cs typeface="+mn-cs"/>
                        </a:rPr>
                        <a:t>开始</a:t>
                      </a:r>
                      <a:endParaRPr lang="zh-CN" altLang="en-US" dirty="0"/>
                    </a:p>
                  </a:txBody>
                  <a:tcPr/>
                </a:tc>
              </a:tr>
              <a:tr h="370840">
                <a:tc>
                  <a:txBody>
                    <a:bodyPr/>
                    <a:lstStyle/>
                    <a:p>
                      <a:r>
                        <a:rPr lang="en-US" altLang="zh-CN" dirty="0" smtClean="0"/>
                        <a:t>8</a:t>
                      </a:r>
                      <a:endParaRPr lang="zh-CN" altLang="en-US" dirty="0"/>
                    </a:p>
                  </a:txBody>
                  <a:tcPr/>
                </a:tc>
                <a:tc gridSpan="3">
                  <a:txBody>
                    <a:bodyPr/>
                    <a:lstStyle/>
                    <a:p>
                      <a:r>
                        <a:rPr lang="zh-CN" altLang="en-US" sz="1800" kern="1200" baseline="0" dirty="0" smtClean="0">
                          <a:solidFill>
                            <a:schemeClr val="dk1"/>
                          </a:solidFill>
                          <a:latin typeface="+mn-lt"/>
                          <a:ea typeface="+mn-ea"/>
                          <a:cs typeface="+mn-cs"/>
                        </a:rPr>
                        <a:t>从</a:t>
                      </a:r>
                      <a:r>
                        <a:rPr lang="en-US" altLang="zh-CN" sz="1800" kern="1200" baseline="0" dirty="0" smtClean="0">
                          <a:solidFill>
                            <a:schemeClr val="dk1"/>
                          </a:solidFill>
                          <a:latin typeface="+mn-lt"/>
                          <a:ea typeface="+mn-ea"/>
                          <a:cs typeface="+mn-cs"/>
                        </a:rPr>
                        <a:t>[0.5143876, 0.514402 </a:t>
                      </a:r>
                      <a:r>
                        <a:rPr lang="zh-CN" altLang="en-US" sz="1800" kern="1200" baseline="0" dirty="0" smtClean="0">
                          <a:solidFill>
                            <a:schemeClr val="dk1"/>
                          </a:solidFill>
                          <a:latin typeface="+mn-lt"/>
                          <a:ea typeface="+mn-ea"/>
                          <a:cs typeface="+mn-cs"/>
                        </a:rPr>
                        <a:t>中选择一个数作为输出：</a:t>
                      </a:r>
                      <a:r>
                        <a:rPr lang="en-US" altLang="zh-CN" sz="1800" kern="1200" baseline="0" dirty="0" smtClean="0">
                          <a:solidFill>
                            <a:schemeClr val="dk1"/>
                          </a:solidFill>
                          <a:latin typeface="+mn-lt"/>
                          <a:ea typeface="+mn-ea"/>
                          <a:cs typeface="+mn-cs"/>
                        </a:rPr>
                        <a:t>0.5143876</a:t>
                      </a:r>
                      <a:endParaRPr lang="zh-CN" altLang="en-US" dirty="0"/>
                    </a:p>
                  </a:txBody>
                  <a:tcPr/>
                </a:tc>
                <a:tc hMerge="1">
                  <a:txBody>
                    <a:bodyPr/>
                    <a:lstStyle/>
                    <a:p>
                      <a:endParaRPr lang="zh-CN" altLang="en-US" dirty="0"/>
                    </a:p>
                  </a:txBody>
                  <a:tcPr/>
                </a:tc>
                <a:tc hMerge="1">
                  <a:txBody>
                    <a:bodyPr/>
                    <a:lstStyle/>
                    <a:p>
                      <a:endParaRPr lang="zh-CN" altLang="en-US" dirty="0"/>
                    </a:p>
                  </a:txBody>
                  <a:tcPr/>
                </a:tc>
              </a:tr>
            </a:tbl>
          </a:graphicData>
        </a:graphic>
      </p:graphicFrame>
      <p:sp>
        <p:nvSpPr>
          <p:cNvPr id="64566" name="TextBox 5"/>
          <p:cNvSpPr txBox="1">
            <a:spLocks noChangeArrowheads="1"/>
          </p:cNvSpPr>
          <p:nvPr/>
        </p:nvSpPr>
        <p:spPr bwMode="auto">
          <a:xfrm>
            <a:off x="500063" y="5786438"/>
            <a:ext cx="3286125" cy="461962"/>
          </a:xfrm>
          <a:prstGeom prst="rect">
            <a:avLst/>
          </a:prstGeom>
          <a:noFill/>
          <a:ln w="9525">
            <a:noFill/>
            <a:miter lim="800000"/>
            <a:headEnd/>
            <a:tailEnd/>
          </a:ln>
        </p:spPr>
        <p:txBody>
          <a:bodyPr>
            <a:spAutoFit/>
          </a:bodyPr>
          <a:lstStyle/>
          <a:p>
            <a:r>
              <a:rPr lang="zh-CN" altLang="en-US"/>
              <a:t>编码结果如何输出？</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标题 1"/>
          <p:cNvSpPr>
            <a:spLocks noGrp="1"/>
          </p:cNvSpPr>
          <p:nvPr>
            <p:ph type="title"/>
          </p:nvPr>
        </p:nvSpPr>
        <p:spPr>
          <a:xfrm>
            <a:off x="1000125" y="457200"/>
            <a:ext cx="7786688" cy="563563"/>
          </a:xfrm>
        </p:spPr>
        <p:txBody>
          <a:bodyPr/>
          <a:lstStyle/>
          <a:p>
            <a:r>
              <a:rPr kumimoji="1" lang="en-US" altLang="zh-CN" sz="6600" b="0" dirty="0" smtClean="0">
                <a:solidFill>
                  <a:srgbClr val="CC0000"/>
                </a:solidFill>
                <a:latin typeface="Harlow Solid Italic" pitchFamily="82" charset="0"/>
                <a:ea typeface="宋体" pitchFamily="2" charset="-122"/>
              </a:rPr>
              <a:t>1</a:t>
            </a:r>
            <a:r>
              <a:rPr kumimoji="1" lang="zh-CN" altLang="en-US" sz="4400" b="0" dirty="0" smtClean="0">
                <a:solidFill>
                  <a:srgbClr val="CC0000"/>
                </a:solidFill>
                <a:latin typeface="Arial Rounded MT Bold" pitchFamily="34" charset="0"/>
                <a:ea typeface="宋体" pitchFamily="2" charset="-122"/>
              </a:rPr>
              <a:t>分钟</a:t>
            </a:r>
            <a:r>
              <a:rPr kumimoji="1" lang="zh-CN" altLang="en-US" dirty="0" smtClean="0">
                <a:solidFill>
                  <a:srgbClr val="2453B2"/>
                </a:solidFill>
                <a:latin typeface="Verdana" pitchFamily="34" charset="0"/>
                <a:ea typeface="宋体" pitchFamily="2" charset="-122"/>
                <a:cs typeface="Verdana" pitchFamily="34" charset="0"/>
              </a:rPr>
              <a:t>数字</a:t>
            </a:r>
            <a:r>
              <a:rPr kumimoji="1" lang="zh-CN" altLang="zh-CN" dirty="0" smtClean="0">
                <a:solidFill>
                  <a:srgbClr val="2453B2"/>
                </a:solidFill>
                <a:latin typeface="Verdana" pitchFamily="34" charset="0"/>
                <a:ea typeface="宋体" pitchFamily="2" charset="-122"/>
                <a:cs typeface="Verdana" pitchFamily="34" charset="0"/>
              </a:rPr>
              <a:t>音</a:t>
            </a:r>
            <a:r>
              <a:rPr kumimoji="1" lang="zh-CN" altLang="en-US" dirty="0" smtClean="0">
                <a:solidFill>
                  <a:srgbClr val="2453B2"/>
                </a:solidFill>
                <a:latin typeface="Verdana" pitchFamily="34" charset="0"/>
                <a:ea typeface="宋体" pitchFamily="2" charset="-122"/>
                <a:cs typeface="Verdana" pitchFamily="34" charset="0"/>
              </a:rPr>
              <a:t>频信号需要的存储空间</a:t>
            </a:r>
            <a:endParaRPr lang="zh-CN" altLang="en-US" dirty="0" smtClean="0">
              <a:solidFill>
                <a:srgbClr val="2453B2"/>
              </a:solidFill>
              <a:latin typeface="Verdana" pitchFamily="34" charset="0"/>
              <a:ea typeface="宋体" pitchFamily="2" charset="-122"/>
              <a:cs typeface="Verdana" pitchFamily="34" charset="0"/>
            </a:endParaRPr>
          </a:p>
        </p:txBody>
      </p:sp>
      <p:sp>
        <p:nvSpPr>
          <p:cNvPr id="51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122" name="Object 2"/>
          <p:cNvGraphicFramePr>
            <a:graphicFrameLocks noChangeAspect="1"/>
          </p:cNvGraphicFramePr>
          <p:nvPr/>
        </p:nvGraphicFramePr>
        <p:xfrm>
          <a:off x="795338" y="1431925"/>
          <a:ext cx="7931150" cy="4889500"/>
        </p:xfrm>
        <a:graphic>
          <a:graphicData uri="http://schemas.openxmlformats.org/presentationml/2006/ole">
            <p:oleObj spid="_x0000_s5122" name="Document" r:id="rId3" imgW="7757919" imgH="4792554" progId="Word.Document.8">
              <p:embed/>
            </p:oleObj>
          </a:graphicData>
        </a:graphic>
      </p:graphicFrame>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p:cNvSpPr>
          <p:nvPr>
            <p:ph type="title"/>
          </p:nvPr>
        </p:nvSpPr>
        <p:spPr>
          <a:xfrm>
            <a:off x="1295400" y="332656"/>
            <a:ext cx="7086600" cy="563563"/>
          </a:xfrm>
        </p:spPr>
        <p:txBody>
          <a:bodyPr/>
          <a:lstStyle/>
          <a:p>
            <a:r>
              <a:rPr lang="zh-CN" altLang="en-US" dirty="0" smtClean="0">
                <a:ea typeface="宋体" pitchFamily="2" charset="-122"/>
              </a:rPr>
              <a:t>算术编码总结</a:t>
            </a:r>
          </a:p>
        </p:txBody>
      </p:sp>
      <p:sp>
        <p:nvSpPr>
          <p:cNvPr id="65539" name="内容占位符 2"/>
          <p:cNvSpPr>
            <a:spLocks noGrp="1"/>
          </p:cNvSpPr>
          <p:nvPr>
            <p:ph idx="1"/>
          </p:nvPr>
        </p:nvSpPr>
        <p:spPr>
          <a:xfrm>
            <a:off x="928688" y="836712"/>
            <a:ext cx="7758112" cy="5472608"/>
          </a:xfrm>
        </p:spPr>
        <p:txBody>
          <a:bodyPr/>
          <a:lstStyle/>
          <a:p>
            <a:r>
              <a:rPr lang="zh-CN" altLang="en-US" sz="2400" dirty="0" smtClean="0">
                <a:latin typeface="Times New Roman" pitchFamily="18" charset="0"/>
                <a:ea typeface="宋体" pitchFamily="2" charset="-122"/>
              </a:rPr>
              <a:t>假定编码器和译码器都知道消息的长度，译码器的译码过程不会无限制的运行下去。实际上在译码器中需要添加一个专门的终止符，当译码器看到终止符时就停止译码</a:t>
            </a:r>
            <a:endParaRPr lang="en-US" altLang="zh-CN" sz="2400" dirty="0" smtClean="0">
              <a:latin typeface="Times New Roman" pitchFamily="18" charset="0"/>
              <a:ea typeface="宋体" pitchFamily="2" charset="-122"/>
            </a:endParaRPr>
          </a:p>
          <a:p>
            <a:r>
              <a:rPr lang="zh-CN" altLang="en-US" sz="2400" dirty="0" smtClean="0">
                <a:latin typeface="Times New Roman" pitchFamily="18" charset="0"/>
                <a:ea typeface="宋体" pitchFamily="2" charset="-122"/>
              </a:rPr>
              <a:t>算术编码器对整个消息只产生一个码字，这个码字是在间隔</a:t>
            </a:r>
            <a:r>
              <a:rPr lang="zh-CN" altLang="en-US" sz="2400" dirty="0" smtClean="0">
                <a:ea typeface="宋体" pitchFamily="2" charset="-122"/>
              </a:rPr>
              <a:t>[0, 1)</a:t>
            </a:r>
            <a:r>
              <a:rPr lang="zh-CN" altLang="en-US" sz="2400" dirty="0" smtClean="0">
                <a:latin typeface="Times New Roman" pitchFamily="18" charset="0"/>
                <a:ea typeface="宋体" pitchFamily="2" charset="-122"/>
              </a:rPr>
              <a:t>中的一个实数，因此译码器在接受到表示这个实数的所有位之前不能进行译码</a:t>
            </a:r>
            <a:endParaRPr lang="en-US" altLang="zh-CN" sz="2400" dirty="0" smtClean="0">
              <a:latin typeface="Times New Roman" pitchFamily="18" charset="0"/>
              <a:ea typeface="宋体" pitchFamily="2" charset="-122"/>
            </a:endParaRPr>
          </a:p>
          <a:p>
            <a:r>
              <a:rPr lang="zh-CN" altLang="en-US" sz="2400" dirty="0" smtClean="0">
                <a:latin typeface="宋体" pitchFamily="2" charset="-122"/>
                <a:ea typeface="宋体" pitchFamily="2" charset="-122"/>
              </a:rPr>
              <a:t>算术编码也是一种对错误很敏感的编码方法，如果有一位发生错误就会导致整个消息译错</a:t>
            </a:r>
            <a:endParaRPr lang="en-US" altLang="zh-CN" sz="2400" dirty="0" smtClean="0">
              <a:latin typeface="宋体" pitchFamily="2" charset="-122"/>
              <a:ea typeface="宋体" pitchFamily="2" charset="-122"/>
            </a:endParaRPr>
          </a:p>
          <a:p>
            <a:r>
              <a:rPr lang="zh-CN" altLang="en-US" sz="2400" dirty="0" smtClean="0">
                <a:latin typeface="宋体" pitchFamily="2" charset="-122"/>
                <a:ea typeface="宋体" pitchFamily="2" charset="-122"/>
              </a:rPr>
              <a:t>算术编码每次递推都要做乘法，效率比较低。二进制算术编码用移位代替乘法，效率大大提高，更加实用</a:t>
            </a:r>
            <a:endParaRPr lang="en-US" altLang="zh-CN" sz="2400" dirty="0" smtClean="0">
              <a:latin typeface="宋体" pitchFamily="2" charset="-122"/>
              <a:ea typeface="宋体" pitchFamily="2" charset="-122"/>
            </a:endParaRPr>
          </a:p>
          <a:p>
            <a:r>
              <a:rPr lang="zh-CN" altLang="en-US" sz="2400" dirty="0" smtClean="0">
                <a:ea typeface="宋体" pitchFamily="2" charset="-122"/>
              </a:rPr>
              <a:t>自适应算术编码可以在编码过程中根据符号出现的频繁程度动态修改分布概率，可以避免在编码之前必须精确求出信源概率的问题</a:t>
            </a:r>
          </a:p>
        </p:txBody>
      </p:sp>
      <p:sp>
        <p:nvSpPr>
          <p:cNvPr id="655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自适应算术编码举例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t="12558"/>
          <a:stretch>
            <a:fillRect/>
          </a:stretch>
        </p:blipFill>
        <p:spPr bwMode="auto">
          <a:xfrm>
            <a:off x="1115616" y="1772816"/>
            <a:ext cx="7211456" cy="3096344"/>
          </a:xfrm>
          <a:prstGeom prst="rect">
            <a:avLst/>
          </a:prstGeom>
          <a:noFill/>
          <a:ln w="9525">
            <a:noFill/>
            <a:miter lim="800000"/>
            <a:headEnd/>
            <a:tailEnd/>
          </a:ln>
        </p:spPr>
      </p:pic>
      <p:sp>
        <p:nvSpPr>
          <p:cNvPr id="6" name="TextBox 5"/>
          <p:cNvSpPr txBox="1"/>
          <p:nvPr/>
        </p:nvSpPr>
        <p:spPr>
          <a:xfrm>
            <a:off x="2915816" y="1268760"/>
            <a:ext cx="2448272" cy="461665"/>
          </a:xfrm>
          <a:prstGeom prst="rect">
            <a:avLst/>
          </a:prstGeom>
          <a:noFill/>
        </p:spPr>
        <p:txBody>
          <a:bodyPr wrap="square" rtlCol="0">
            <a:spAutoFit/>
          </a:bodyPr>
          <a:lstStyle/>
          <a:p>
            <a:r>
              <a:rPr lang="zh-CN" altLang="en-US" dirty="0" smtClean="0"/>
              <a:t>输入序列为</a:t>
            </a:r>
            <a:r>
              <a:rPr lang="en-US" altLang="zh-CN" dirty="0" smtClean="0"/>
              <a:t>bcc</a:t>
            </a:r>
            <a:endParaRPr lang="zh-CN" altLang="en-US" dirty="0"/>
          </a:p>
        </p:txBody>
      </p:sp>
      <p:graphicFrame>
        <p:nvGraphicFramePr>
          <p:cNvPr id="7" name="表格 6"/>
          <p:cNvGraphicFramePr>
            <a:graphicFrameLocks noGrp="1"/>
          </p:cNvGraphicFramePr>
          <p:nvPr/>
        </p:nvGraphicFramePr>
        <p:xfrm>
          <a:off x="1547664" y="5052784"/>
          <a:ext cx="6096000" cy="1112520"/>
        </p:xfrm>
        <a:graphic>
          <a:graphicData uri="http://schemas.openxmlformats.org/drawingml/2006/table">
            <a:tbl>
              <a:tblPr firstRow="1" bandRow="1">
                <a:tableStyleId>{5C22544A-7EE6-4342-B048-85BDC9FD1C3A}</a:tableStyleId>
              </a:tblPr>
              <a:tblGrid>
                <a:gridCol w="1219200"/>
                <a:gridCol w="1219200"/>
                <a:gridCol w="1219200"/>
                <a:gridCol w="1219200"/>
                <a:gridCol w="1219200"/>
              </a:tblGrid>
              <a:tr h="370840">
                <a:tc>
                  <a:txBody>
                    <a:bodyPr/>
                    <a:lstStyle/>
                    <a:p>
                      <a:pPr algn="ctr"/>
                      <a:r>
                        <a:rPr lang="en-US" altLang="zh-CN" dirty="0" smtClean="0"/>
                        <a:t>c</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3/6</a:t>
                      </a:r>
                      <a:endParaRPr lang="zh-CN" altLang="en-US" dirty="0"/>
                    </a:p>
                  </a:txBody>
                  <a:tcPr/>
                </a:tc>
              </a:tr>
              <a:tr h="370840">
                <a:tc>
                  <a:txBody>
                    <a:bodyPr/>
                    <a:lstStyle/>
                    <a:p>
                      <a:pPr algn="ctr"/>
                      <a:r>
                        <a:rPr lang="en-US" altLang="zh-CN" dirty="0" smtClean="0"/>
                        <a:t>b</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1/2</a:t>
                      </a:r>
                      <a:endParaRPr lang="zh-CN" altLang="en-US" dirty="0"/>
                    </a:p>
                  </a:txBody>
                  <a:tcPr/>
                </a:tc>
                <a:tc>
                  <a:txBody>
                    <a:bodyPr/>
                    <a:lstStyle/>
                    <a:p>
                      <a:pPr algn="ctr"/>
                      <a:r>
                        <a:rPr lang="en-US" altLang="zh-CN" dirty="0" smtClean="0"/>
                        <a:t>2/5</a:t>
                      </a:r>
                      <a:endParaRPr lang="zh-CN" altLang="en-US" dirty="0"/>
                    </a:p>
                  </a:txBody>
                  <a:tcPr/>
                </a:tc>
                <a:tc>
                  <a:txBody>
                    <a:bodyPr/>
                    <a:lstStyle/>
                    <a:p>
                      <a:pPr algn="ctr"/>
                      <a:r>
                        <a:rPr lang="en-US" altLang="zh-CN" dirty="0" smtClean="0"/>
                        <a:t>2/6</a:t>
                      </a:r>
                      <a:endParaRPr lang="zh-CN" altLang="en-US" dirty="0"/>
                    </a:p>
                  </a:txBody>
                  <a:tcPr/>
                </a:tc>
              </a:tr>
              <a:tr h="370840">
                <a:tc>
                  <a:txBody>
                    <a:bodyPr/>
                    <a:lstStyle/>
                    <a:p>
                      <a:pPr algn="ctr"/>
                      <a:r>
                        <a:rPr lang="en-US" altLang="zh-CN" dirty="0" smtClean="0"/>
                        <a:t>a</a:t>
                      </a:r>
                      <a:endParaRPr lang="zh-CN" altLang="en-US" dirty="0"/>
                    </a:p>
                  </a:txBody>
                  <a:tcPr/>
                </a:tc>
                <a:tc>
                  <a:txBody>
                    <a:bodyPr/>
                    <a:lstStyle/>
                    <a:p>
                      <a:pPr algn="ctr"/>
                      <a:r>
                        <a:rPr lang="en-US" altLang="zh-CN" dirty="0" smtClean="0"/>
                        <a:t>1/3</a:t>
                      </a:r>
                      <a:endParaRPr lang="zh-CN" altLang="en-US" dirty="0"/>
                    </a:p>
                  </a:txBody>
                  <a:tcPr/>
                </a:tc>
                <a:tc>
                  <a:txBody>
                    <a:bodyPr/>
                    <a:lstStyle/>
                    <a:p>
                      <a:pPr algn="ctr"/>
                      <a:r>
                        <a:rPr lang="en-US" altLang="zh-CN" dirty="0" smtClean="0"/>
                        <a:t>1/4</a:t>
                      </a:r>
                      <a:endParaRPr lang="zh-CN" altLang="en-US" dirty="0"/>
                    </a:p>
                  </a:txBody>
                  <a:tcPr/>
                </a:tc>
                <a:tc>
                  <a:txBody>
                    <a:bodyPr/>
                    <a:lstStyle/>
                    <a:p>
                      <a:pPr algn="ctr"/>
                      <a:r>
                        <a:rPr lang="en-US" altLang="zh-CN" dirty="0" smtClean="0"/>
                        <a:t>1/5</a:t>
                      </a:r>
                      <a:endParaRPr lang="zh-CN" altLang="en-US" dirty="0"/>
                    </a:p>
                  </a:txBody>
                  <a:tcPr/>
                </a:tc>
                <a:tc>
                  <a:txBody>
                    <a:bodyPr/>
                    <a:lstStyle/>
                    <a:p>
                      <a:pPr algn="ctr"/>
                      <a:r>
                        <a:rPr lang="en-US" altLang="zh-CN" dirty="0" smtClean="0"/>
                        <a:t>1/6</a:t>
                      </a:r>
                      <a:endParaRPr lang="zh-CN" altLang="en-US" dirty="0"/>
                    </a:p>
                  </a:txBody>
                  <a:tcP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lang="zh-CN" altLang="en-US" smtClean="0">
                <a:ea typeface="宋体" pitchFamily="2" charset="-122"/>
              </a:rPr>
              <a:t>词典编码</a:t>
            </a:r>
          </a:p>
        </p:txBody>
      </p:sp>
      <p:sp>
        <p:nvSpPr>
          <p:cNvPr id="69635" name="内容占位符 2"/>
          <p:cNvSpPr>
            <a:spLocks noGrp="1"/>
          </p:cNvSpPr>
          <p:nvPr>
            <p:ph idx="1"/>
          </p:nvPr>
        </p:nvSpPr>
        <p:spPr>
          <a:xfrm>
            <a:off x="1066800" y="1124744"/>
            <a:ext cx="7620000" cy="5184576"/>
          </a:xfrm>
        </p:spPr>
        <p:txBody>
          <a:bodyPr/>
          <a:lstStyle/>
          <a:p>
            <a:r>
              <a:rPr lang="zh-CN" altLang="en-US" dirty="0" smtClean="0">
                <a:ea typeface="宋体" pitchFamily="2" charset="-122"/>
              </a:rPr>
              <a:t>词典编码属于无损压缩技术</a:t>
            </a:r>
            <a:endParaRPr lang="en-US" altLang="zh-CN" dirty="0" smtClean="0">
              <a:ea typeface="宋体" pitchFamily="2" charset="-122"/>
            </a:endParaRPr>
          </a:p>
          <a:p>
            <a:pPr lvl="1"/>
            <a:r>
              <a:rPr lang="zh-CN" altLang="en-US" dirty="0" smtClean="0">
                <a:latin typeface="Arial" pitchFamily="34" charset="0"/>
                <a:ea typeface="宋体" pitchFamily="2" charset="-122"/>
              </a:rPr>
              <a:t>数据本身包含有重复代码序列</a:t>
            </a:r>
            <a:endParaRPr lang="en-US" altLang="zh-CN" dirty="0" smtClean="0">
              <a:latin typeface="Arial" pitchFamily="34" charset="0"/>
              <a:ea typeface="宋体" pitchFamily="2" charset="-122"/>
            </a:endParaRPr>
          </a:p>
          <a:p>
            <a:pPr lvl="1"/>
            <a:r>
              <a:rPr lang="zh-CN" altLang="en-US" dirty="0" smtClean="0">
                <a:latin typeface="Arial" pitchFamily="34" charset="0"/>
                <a:ea typeface="宋体" pitchFamily="2" charset="-122"/>
              </a:rPr>
              <a:t>用以前处理过的数据来表示编码过程中遇到的重复部分</a:t>
            </a:r>
            <a:endParaRPr lang="en-US" altLang="zh-CN" dirty="0" smtClean="0">
              <a:latin typeface="Arial" pitchFamily="34" charset="0"/>
              <a:ea typeface="宋体" pitchFamily="2" charset="-122"/>
            </a:endParaRPr>
          </a:p>
          <a:p>
            <a:pPr lvl="1"/>
            <a:r>
              <a:rPr lang="zh-CN" altLang="en-US" dirty="0" smtClean="0">
                <a:latin typeface="+mn-lt"/>
                <a:ea typeface="宋体" pitchFamily="2" charset="-122"/>
              </a:rPr>
              <a:t>静态词典编码技术：编码器需要事先构造词典，解码器要事先知道词典</a:t>
            </a:r>
            <a:endParaRPr lang="en-US" altLang="zh-CN" dirty="0" smtClean="0">
              <a:latin typeface="+mn-lt"/>
              <a:ea typeface="宋体" pitchFamily="2" charset="-122"/>
            </a:endParaRPr>
          </a:p>
          <a:p>
            <a:pPr lvl="1"/>
            <a:r>
              <a:rPr lang="zh-CN" altLang="en-US" dirty="0" smtClean="0">
                <a:latin typeface="+mn-lt"/>
                <a:ea typeface="宋体" pitchFamily="2" charset="-122"/>
              </a:rPr>
              <a:t>动态辞典编码技术：编码器将从被压缩的文本中自动导出词典，解码器解码时边解码边构造解码词典</a:t>
            </a:r>
            <a:endParaRPr lang="en-US" altLang="zh-CN" dirty="0" smtClean="0">
              <a:latin typeface="+mn-lt"/>
              <a:ea typeface="宋体" pitchFamily="2" charset="-122"/>
            </a:endParaRPr>
          </a:p>
        </p:txBody>
      </p:sp>
      <p:sp>
        <p:nvSpPr>
          <p:cNvPr id="696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lang="zh-CN" altLang="en-US" dirty="0" smtClean="0">
                <a:ea typeface="宋体" pitchFamily="2" charset="-122"/>
              </a:rPr>
              <a:t>第一类词典编码</a:t>
            </a:r>
          </a:p>
        </p:txBody>
      </p:sp>
      <p:sp>
        <p:nvSpPr>
          <p:cNvPr id="70659" name="内容占位符 2"/>
          <p:cNvSpPr>
            <a:spLocks noGrp="1"/>
          </p:cNvSpPr>
          <p:nvPr>
            <p:ph idx="1"/>
          </p:nvPr>
        </p:nvSpPr>
        <p:spPr>
          <a:xfrm>
            <a:off x="357188" y="1000125"/>
            <a:ext cx="8329612" cy="3071813"/>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查找正在压缩的字符序列是否在前面输入的数据中出现过，如果是，则用指向早期出现过的字符串的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指针</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替代重复的字符串。</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所有算法都是以</a:t>
            </a:r>
            <a:r>
              <a:rPr lang="en-US" altLang="zh-CN" dirty="0" smtClean="0">
                <a:latin typeface="Arial" pitchFamily="34" charset="0"/>
                <a:ea typeface="宋体" pitchFamily="2" charset="-122"/>
              </a:rPr>
              <a:t>Abraham Lempel </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Jakob</a:t>
            </a:r>
            <a:r>
              <a:rPr lang="en-US" altLang="zh-CN" dirty="0" smtClean="0">
                <a:latin typeface="Arial" pitchFamily="34" charset="0"/>
                <a:ea typeface="宋体" pitchFamily="2" charset="-122"/>
              </a:rPr>
              <a:t> </a:t>
            </a:r>
            <a:r>
              <a:rPr lang="en-US" altLang="zh-CN" dirty="0" err="1" smtClean="0">
                <a:latin typeface="Arial" pitchFamily="34" charset="0"/>
                <a:ea typeface="宋体" pitchFamily="2" charset="-122"/>
              </a:rPr>
              <a:t>Ziv</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1977</a:t>
            </a:r>
            <a:r>
              <a:rPr lang="zh-CN" altLang="en-US" dirty="0" smtClean="0">
                <a:latin typeface="Arial" pitchFamily="34" charset="0"/>
                <a:ea typeface="宋体" pitchFamily="2" charset="-122"/>
              </a:rPr>
              <a:t>年开发和发表的称为</a:t>
            </a:r>
            <a:r>
              <a:rPr lang="en-US" altLang="zh-CN" dirty="0" smtClean="0">
                <a:latin typeface="Arial" pitchFamily="34" charset="0"/>
                <a:ea typeface="宋体" pitchFamily="2" charset="-122"/>
              </a:rPr>
              <a:t>LZ77</a:t>
            </a:r>
            <a:r>
              <a:rPr lang="zh-CN" altLang="en-US" dirty="0" smtClean="0">
                <a:latin typeface="Arial" pitchFamily="34" charset="0"/>
                <a:ea typeface="宋体" pitchFamily="2" charset="-122"/>
              </a:rPr>
              <a:t>算法为基础的</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1982</a:t>
            </a:r>
            <a:r>
              <a:rPr lang="zh-CN" altLang="en-US" dirty="0" smtClean="0">
                <a:latin typeface="Arial" pitchFamily="34" charset="0"/>
                <a:ea typeface="宋体" pitchFamily="2" charset="-122"/>
              </a:rPr>
              <a:t>年由</a:t>
            </a:r>
            <a:r>
              <a:rPr lang="en-US" altLang="zh-CN" dirty="0" err="1" smtClean="0">
                <a:latin typeface="Arial" pitchFamily="34" charset="0"/>
                <a:ea typeface="宋体" pitchFamily="2" charset="-122"/>
              </a:rPr>
              <a:t>Storer</a:t>
            </a:r>
            <a:r>
              <a:rPr lang="zh-CN" altLang="en-US" dirty="0" smtClean="0">
                <a:latin typeface="Arial" pitchFamily="34" charset="0"/>
                <a:ea typeface="宋体" pitchFamily="2" charset="-122"/>
              </a:rPr>
              <a:t>和</a:t>
            </a:r>
            <a:r>
              <a:rPr lang="en-US" altLang="zh-CN" dirty="0" smtClean="0">
                <a:latin typeface="Arial" pitchFamily="34" charset="0"/>
                <a:ea typeface="宋体" pitchFamily="2" charset="-122"/>
              </a:rPr>
              <a:t>Szymanski</a:t>
            </a:r>
            <a:r>
              <a:rPr lang="zh-CN" altLang="en-US" dirty="0" smtClean="0">
                <a:latin typeface="Arial" pitchFamily="34" charset="0"/>
                <a:ea typeface="宋体" pitchFamily="2" charset="-122"/>
              </a:rPr>
              <a:t>改进的称为</a:t>
            </a:r>
            <a:r>
              <a:rPr lang="en-US" altLang="zh-CN" dirty="0" smtClean="0">
                <a:latin typeface="Arial" pitchFamily="34" charset="0"/>
                <a:ea typeface="宋体" pitchFamily="2" charset="-122"/>
              </a:rPr>
              <a:t>LZSS</a:t>
            </a:r>
            <a:r>
              <a:rPr lang="zh-CN" altLang="en-US" dirty="0" smtClean="0">
                <a:latin typeface="Arial" pitchFamily="34" charset="0"/>
                <a:ea typeface="宋体" pitchFamily="2" charset="-122"/>
              </a:rPr>
              <a:t>算法</a:t>
            </a:r>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706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3"/>
          <p:cNvPicPr>
            <a:picLocks noChangeAspect="1" noChangeArrowheads="1"/>
          </p:cNvPicPr>
          <p:nvPr/>
        </p:nvPicPr>
        <p:blipFill>
          <a:blip r:embed="rId2" cstate="print"/>
          <a:srcRect/>
          <a:stretch>
            <a:fillRect/>
          </a:stretch>
        </p:blipFill>
        <p:spPr bwMode="gray">
          <a:xfrm>
            <a:off x="683568" y="3933056"/>
            <a:ext cx="6671020" cy="2720185"/>
          </a:xfrm>
          <a:prstGeom prst="rect">
            <a:avLst/>
          </a:prstGeom>
          <a:noFill/>
          <a:ln w="9525">
            <a:noFill/>
            <a:miter lim="800000"/>
            <a:headEnd/>
            <a:tailEnd/>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zh-CN" altLang="en-US" dirty="0" smtClean="0">
                <a:ea typeface="宋体" pitchFamily="2" charset="-122"/>
              </a:rPr>
              <a:t>第二类词典编码</a:t>
            </a:r>
          </a:p>
        </p:txBody>
      </p:sp>
      <p:sp>
        <p:nvSpPr>
          <p:cNvPr id="72707" name="内容占位符 2"/>
          <p:cNvSpPr>
            <a:spLocks noGrp="1"/>
          </p:cNvSpPr>
          <p:nvPr>
            <p:ph idx="1"/>
          </p:nvPr>
        </p:nvSpPr>
        <p:spPr>
          <a:xfrm>
            <a:off x="314325" y="1124745"/>
            <a:ext cx="8686800" cy="4947444"/>
          </a:xfrm>
        </p:spPr>
        <p:txBody>
          <a:bodyPr/>
          <a:lstStyle/>
          <a:p>
            <a:pPr marL="342900" lvl="1" indent="-342900">
              <a:buClr>
                <a:schemeClr val="tx2"/>
              </a:buClr>
              <a:buFont typeface="Wingdings" pitchFamily="2" charset="2"/>
              <a:buChar char="v"/>
            </a:pPr>
            <a:r>
              <a:rPr lang="zh-CN" altLang="en-US" dirty="0" smtClean="0">
                <a:latin typeface="Arial" pitchFamily="34" charset="0"/>
                <a:ea typeface="宋体" pitchFamily="2" charset="-122"/>
              </a:rPr>
              <a:t>从输入的数据中创建一个</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短语词典</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 （这种短语可以是任意字符的组合）。编码数据过程中，遇到已经在词典中出现的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短语</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时，编码器就输出这个词典中该短语的</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索引号</a:t>
            </a:r>
            <a:r>
              <a:rPr lang="zh-CN" altLang="en-US" dirty="0" smtClean="0">
                <a:latin typeface="Times New Roman" pitchFamily="18" charset="0"/>
                <a:ea typeface="宋体" pitchFamily="2" charset="-122"/>
              </a:rPr>
              <a:t>”</a:t>
            </a:r>
            <a:r>
              <a:rPr lang="zh-CN" altLang="en-US" dirty="0" smtClean="0">
                <a:latin typeface="Arial" pitchFamily="34" charset="0"/>
                <a:ea typeface="宋体" pitchFamily="2" charset="-122"/>
              </a:rPr>
              <a:t>，而不是短语本身</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err="1" smtClean="0">
                <a:latin typeface="Arial" pitchFamily="34" charset="0"/>
                <a:ea typeface="宋体" pitchFamily="2" charset="-122"/>
              </a:rPr>
              <a:t>J.Ziv</a:t>
            </a:r>
            <a:r>
              <a:rPr lang="zh-CN" altLang="en-US" dirty="0" smtClean="0">
                <a:latin typeface="Arial" pitchFamily="34" charset="0"/>
                <a:ea typeface="宋体" pitchFamily="2" charset="-122"/>
              </a:rPr>
              <a:t>和</a:t>
            </a:r>
            <a:r>
              <a:rPr lang="en-US" altLang="zh-CN" dirty="0" err="1" smtClean="0">
                <a:latin typeface="Arial" pitchFamily="34" charset="0"/>
                <a:ea typeface="宋体" pitchFamily="2" charset="-122"/>
              </a:rPr>
              <a:t>A.Lempel</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1978</a:t>
            </a:r>
            <a:r>
              <a:rPr lang="zh-CN" altLang="en-US" dirty="0" smtClean="0">
                <a:latin typeface="Arial" pitchFamily="34" charset="0"/>
                <a:ea typeface="宋体" pitchFamily="2" charset="-122"/>
              </a:rPr>
              <a:t>年首次发表了介绍这种编码方法的文章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Terry </a:t>
            </a:r>
            <a:r>
              <a:rPr lang="en-US" altLang="zh-CN" dirty="0" err="1" smtClean="0">
                <a:latin typeface="Arial" pitchFamily="34" charset="0"/>
                <a:ea typeface="宋体" pitchFamily="2" charset="-122"/>
              </a:rPr>
              <a:t>A.Weltch</a:t>
            </a:r>
            <a:r>
              <a:rPr lang="zh-CN" altLang="en-US" dirty="0" smtClean="0">
                <a:latin typeface="Arial" pitchFamily="34" charset="0"/>
                <a:ea typeface="宋体" pitchFamily="2" charset="-122"/>
              </a:rPr>
              <a:t>在</a:t>
            </a:r>
            <a:r>
              <a:rPr lang="en-US" altLang="zh-CN" dirty="0" smtClean="0">
                <a:latin typeface="Arial" pitchFamily="34" charset="0"/>
                <a:ea typeface="宋体" pitchFamily="2" charset="-122"/>
              </a:rPr>
              <a:t>1984</a:t>
            </a:r>
            <a:r>
              <a:rPr lang="zh-CN" altLang="en-US" dirty="0" smtClean="0">
                <a:latin typeface="Arial" pitchFamily="34" charset="0"/>
                <a:ea typeface="宋体" pitchFamily="2" charset="-122"/>
              </a:rPr>
              <a:t>年发表了改进这种编码算法的文章</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zh-CN" altLang="en-US" dirty="0" smtClean="0">
                <a:latin typeface="Arial" pitchFamily="34" charset="0"/>
                <a:ea typeface="宋体" pitchFamily="2" charset="-122"/>
              </a:rPr>
              <a:t>把这种编码方法称为</a:t>
            </a: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a:t>
            </a:r>
            <a:r>
              <a:rPr lang="en-US" altLang="zh-CN" dirty="0" smtClean="0">
                <a:latin typeface="Arial" pitchFamily="34" charset="0"/>
                <a:ea typeface="宋体" pitchFamily="2" charset="-122"/>
              </a:rPr>
              <a:t>Lempel-Ziv </a:t>
            </a:r>
            <a:r>
              <a:rPr lang="en-US" altLang="zh-CN" dirty="0" err="1" smtClean="0">
                <a:latin typeface="Arial" pitchFamily="34" charset="0"/>
                <a:ea typeface="宋体" pitchFamily="2" charset="-122"/>
              </a:rPr>
              <a:t>Walch</a:t>
            </a:r>
            <a:r>
              <a:rPr lang="zh-CN" altLang="en-US" dirty="0" smtClean="0">
                <a:latin typeface="Arial" pitchFamily="34" charset="0"/>
                <a:ea typeface="宋体" pitchFamily="2" charset="-122"/>
              </a:rPr>
              <a:t>）压缩编码</a:t>
            </a:r>
            <a:endParaRPr lang="en-US" altLang="zh-CN" dirty="0" smtClean="0">
              <a:latin typeface="Arial" pitchFamily="34" charset="0"/>
              <a:ea typeface="宋体" pitchFamily="2" charset="-122"/>
            </a:endParaRPr>
          </a:p>
          <a:p>
            <a:pPr marL="742950" lvl="2" indent="-342900">
              <a:buClr>
                <a:schemeClr val="tx2"/>
              </a:buClr>
              <a:buFont typeface="Wingdings" pitchFamily="2" charset="2"/>
              <a:buChar char="v"/>
            </a:pPr>
            <a:r>
              <a:rPr lang="en-US" altLang="zh-CN" dirty="0" smtClean="0">
                <a:latin typeface="Arial" pitchFamily="34" charset="0"/>
                <a:ea typeface="宋体" pitchFamily="2" charset="-122"/>
              </a:rPr>
              <a:t>LZW</a:t>
            </a:r>
            <a:r>
              <a:rPr lang="zh-CN" altLang="en-US" dirty="0" smtClean="0">
                <a:latin typeface="Arial" pitchFamily="34" charset="0"/>
                <a:ea typeface="宋体" pitchFamily="2" charset="-122"/>
              </a:rPr>
              <a:t>是一种完全可逆的算法，与其他算法比较，往往具有更高的压缩效率，被广泛应用于多种流行的压缩软件中</a:t>
            </a:r>
          </a:p>
          <a:p>
            <a:endParaRPr lang="zh-CN" altLang="en-US" dirty="0" smtClean="0">
              <a:ea typeface="宋体" pitchFamily="2" charset="-122"/>
            </a:endParaRPr>
          </a:p>
        </p:txBody>
      </p:sp>
      <p:sp>
        <p:nvSpPr>
          <p:cNvPr id="727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lang="zh-CN" altLang="en-US" smtClean="0">
                <a:ea typeface="宋体" pitchFamily="2" charset="-122"/>
              </a:rPr>
              <a:t>第二类方法示意图</a:t>
            </a:r>
          </a:p>
        </p:txBody>
      </p:sp>
      <p:sp>
        <p:nvSpPr>
          <p:cNvPr id="737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3732" name="Picture 3"/>
          <p:cNvPicPr>
            <a:picLocks noChangeAspect="1" noChangeArrowheads="1"/>
          </p:cNvPicPr>
          <p:nvPr/>
        </p:nvPicPr>
        <p:blipFill>
          <a:blip r:embed="rId2" cstate="print"/>
          <a:srcRect/>
          <a:stretch>
            <a:fillRect/>
          </a:stretch>
        </p:blipFill>
        <p:spPr bwMode="gray">
          <a:xfrm>
            <a:off x="457200" y="1600200"/>
            <a:ext cx="8229600" cy="4525963"/>
          </a:xfrm>
          <a:prstGeom prst="rect">
            <a:avLst/>
          </a:prstGeom>
          <a:noFill/>
          <a:ln w="9525">
            <a:noFill/>
            <a:miter lim="800000"/>
            <a:headEnd/>
            <a:tailEnd/>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p:cNvSpPr>
          <p:nvPr>
            <p:ph type="title"/>
          </p:nvPr>
        </p:nvSpPr>
        <p:spPr/>
        <p:txBody>
          <a:bodyPr/>
          <a:lstStyle/>
          <a:p>
            <a:r>
              <a:rPr lang="zh-CN" altLang="en-US" smtClean="0">
                <a:ea typeface="宋体" pitchFamily="2" charset="-122"/>
              </a:rPr>
              <a:t>词典编码参考文献和相关网站</a:t>
            </a:r>
          </a:p>
        </p:txBody>
      </p:sp>
      <p:sp>
        <p:nvSpPr>
          <p:cNvPr id="74755" name="内容占位符 2"/>
          <p:cNvSpPr>
            <a:spLocks noGrp="1"/>
          </p:cNvSpPr>
          <p:nvPr>
            <p:ph idx="1"/>
          </p:nvPr>
        </p:nvSpPr>
        <p:spPr>
          <a:xfrm>
            <a:off x="428625" y="1371600"/>
            <a:ext cx="8258175" cy="4700588"/>
          </a:xfrm>
        </p:spPr>
        <p:txBody>
          <a:bodyPr/>
          <a:lstStyle/>
          <a:p>
            <a:pPr marL="990600" lvl="1" indent="-533400">
              <a:lnSpc>
                <a:spcPct val="80000"/>
              </a:lnSpc>
              <a:buFont typeface="Wingdings" pitchFamily="2" charset="2"/>
              <a:buNone/>
            </a:pPr>
            <a:r>
              <a:rPr lang="en-US" altLang="zh-CN" sz="2000" smtClean="0">
                <a:latin typeface="Arial" pitchFamily="34" charset="0"/>
                <a:ea typeface="宋体" pitchFamily="2" charset="-122"/>
              </a:rPr>
              <a:t>David Salomon, </a:t>
            </a:r>
            <a:r>
              <a:rPr lang="en-US" altLang="zh-CN" sz="2000" i="1" smtClean="0">
                <a:latin typeface="Arial" pitchFamily="34" charset="0"/>
                <a:ea typeface="宋体" pitchFamily="2" charset="-122"/>
              </a:rPr>
              <a:t>Data Compression</a:t>
            </a:r>
            <a:r>
              <a:rPr lang="en-US" altLang="zh-CN" sz="2000" smtClean="0">
                <a:latin typeface="Arial" pitchFamily="34" charset="0"/>
                <a:ea typeface="宋体" pitchFamily="2" charset="-122"/>
              </a:rPr>
              <a:t>, ISBN 0-387-40697-2, Third Edition, Springer-Verlag, 2004</a:t>
            </a:r>
          </a:p>
          <a:p>
            <a:pPr marL="990600" lvl="1" indent="-533400">
              <a:lnSpc>
                <a:spcPct val="80000"/>
              </a:lnSpc>
              <a:buFont typeface="Wingdings" pitchFamily="2" charset="2"/>
              <a:buNone/>
            </a:pPr>
            <a:r>
              <a:rPr lang="en-US" altLang="zh-CN" sz="2000" smtClean="0">
                <a:latin typeface="Arial" pitchFamily="34" charset="0"/>
                <a:ea typeface="宋体" pitchFamily="2" charset="-122"/>
              </a:rPr>
              <a:t>Data Compression Reference Center</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2"/>
              </a:rPr>
              <a:t>http://compress.rasip.fer.hr/index_menu.htm</a:t>
            </a:r>
            <a:endParaRPr lang="en-US" altLang="zh-CN" sz="2000" smtClean="0">
              <a:latin typeface="Arial" pitchFamily="34" charset="0"/>
              <a:ea typeface="宋体" pitchFamily="2" charset="-122"/>
            </a:endParaRPr>
          </a:p>
          <a:p>
            <a:pPr marL="990600" lvl="1" indent="-533400">
              <a:lnSpc>
                <a:spcPct val="80000"/>
              </a:lnSpc>
              <a:buFont typeface="Wingdings" pitchFamily="2" charset="2"/>
              <a:buNone/>
            </a:pPr>
            <a:r>
              <a:rPr lang="en-US" altLang="zh-CN" sz="2000" smtClean="0">
                <a:latin typeface="Arial" pitchFamily="34" charset="0"/>
                <a:ea typeface="宋体" pitchFamily="2" charset="-122"/>
              </a:rPr>
              <a:t>Timothy C.Bell, John G.Cleary, Ian H.Witten. </a:t>
            </a:r>
            <a:r>
              <a:rPr lang="en-US" altLang="zh-CN" sz="2000" i="1" smtClean="0">
                <a:latin typeface="Arial" pitchFamily="34" charset="0"/>
                <a:ea typeface="宋体" pitchFamily="2" charset="-122"/>
              </a:rPr>
              <a:t>Text Compression</a:t>
            </a:r>
            <a:r>
              <a:rPr lang="en-US" altLang="zh-CN" sz="2000" smtClean="0">
                <a:latin typeface="Arial" pitchFamily="34" charset="0"/>
                <a:ea typeface="宋体" pitchFamily="2" charset="-122"/>
              </a:rPr>
              <a:t>. Prentice-Hall, Inc.,1990</a:t>
            </a:r>
          </a:p>
          <a:p>
            <a:pPr marL="990600" lvl="1" indent="-533400">
              <a:lnSpc>
                <a:spcPct val="80000"/>
              </a:lnSpc>
              <a:buFont typeface="Wingdings" pitchFamily="2" charset="2"/>
              <a:buNone/>
            </a:pPr>
            <a:r>
              <a:rPr lang="en-US" altLang="zh-CN" sz="2000" smtClean="0">
                <a:latin typeface="Arial" pitchFamily="34" charset="0"/>
                <a:ea typeface="宋体" pitchFamily="2" charset="-122"/>
              </a:rPr>
              <a:t>Ziv, J. and Lempel, A.. A </a:t>
            </a:r>
            <a:r>
              <a:rPr lang="en-US" altLang="zh-CN" sz="2000" i="1" smtClean="0">
                <a:latin typeface="Arial" pitchFamily="34" charset="0"/>
                <a:ea typeface="宋体" pitchFamily="2" charset="-122"/>
              </a:rPr>
              <a:t>Universal Algorithm for Sequential Data Compression</a:t>
            </a:r>
            <a:r>
              <a:rPr lang="en-US" altLang="zh-CN" sz="2000" smtClean="0">
                <a:latin typeface="Arial" pitchFamily="34" charset="0"/>
                <a:ea typeface="宋体" pitchFamily="2" charset="-122"/>
              </a:rPr>
              <a:t>.  IEEE Transactions on Information Theory, May 1977</a:t>
            </a:r>
          </a:p>
          <a:p>
            <a:pPr marL="990600" lvl="1" indent="-533400">
              <a:lnSpc>
                <a:spcPct val="80000"/>
              </a:lnSpc>
              <a:buFont typeface="Wingdings" pitchFamily="2" charset="2"/>
              <a:buNone/>
            </a:pPr>
            <a:r>
              <a:rPr lang="en-US" altLang="zh-CN" sz="2000" smtClean="0">
                <a:latin typeface="Arial" pitchFamily="34" charset="0"/>
                <a:ea typeface="宋体" pitchFamily="2" charset="-122"/>
              </a:rPr>
              <a:t>Terry A. Welch, </a:t>
            </a:r>
            <a:r>
              <a:rPr lang="en-US" altLang="zh-CN" sz="2000" i="1" smtClean="0">
                <a:latin typeface="Arial" pitchFamily="34" charset="0"/>
                <a:ea typeface="宋体" pitchFamily="2" charset="-122"/>
              </a:rPr>
              <a:t>A Technique for High-Performance Data Compression.</a:t>
            </a:r>
            <a:r>
              <a:rPr lang="en-US" altLang="zh-CN" sz="2000" smtClean="0">
                <a:latin typeface="Arial" pitchFamily="34" charset="0"/>
                <a:ea typeface="宋体" pitchFamily="2" charset="-122"/>
              </a:rPr>
              <a:t> Computer, June 1984</a:t>
            </a:r>
          </a:p>
          <a:p>
            <a:pPr marL="990600" lvl="1" indent="-533400">
              <a:lnSpc>
                <a:spcPct val="80000"/>
              </a:lnSpc>
              <a:buFont typeface="Wingdings" pitchFamily="2" charset="2"/>
              <a:buNone/>
            </a:pPr>
            <a:r>
              <a:rPr lang="en-US" altLang="zh-CN" sz="2000" smtClean="0">
                <a:latin typeface="Arial" pitchFamily="34" charset="0"/>
                <a:ea typeface="宋体" pitchFamily="2" charset="-122"/>
              </a:rPr>
              <a:t>Nelson, M.R. </a:t>
            </a:r>
            <a:r>
              <a:rPr lang="en-US" altLang="zh-CN" sz="2000" i="1" smtClean="0">
                <a:latin typeface="Arial" pitchFamily="34" charset="0"/>
                <a:ea typeface="宋体" pitchFamily="2" charset="-122"/>
              </a:rPr>
              <a:t>LZW Data Compression</a:t>
            </a:r>
            <a:r>
              <a:rPr lang="en-US" altLang="zh-CN" sz="2000" smtClean="0">
                <a:latin typeface="Arial" pitchFamily="34" charset="0"/>
                <a:ea typeface="宋体" pitchFamily="2" charset="-122"/>
              </a:rPr>
              <a:t>. Dr. Dobb's Journal, October 1989</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hlinkClick r:id="rId3"/>
              </a:rPr>
              <a:t>http://marknelson.us/1989/10/01/lzw-data-compression/</a:t>
            </a:r>
            <a:r>
              <a:rPr lang="en-US" altLang="zh-CN" sz="2000" smtClean="0">
                <a:latin typeface="Arial" pitchFamily="34" charset="0"/>
                <a:ea typeface="宋体" pitchFamily="2" charset="-122"/>
              </a:rPr>
              <a:t> </a:t>
            </a:r>
          </a:p>
          <a:p>
            <a:pPr marL="990600" lvl="1" indent="-533400">
              <a:lnSpc>
                <a:spcPct val="80000"/>
              </a:lnSpc>
              <a:buFont typeface="Wingdings" pitchFamily="2" charset="2"/>
              <a:buNone/>
            </a:pPr>
            <a:r>
              <a:rPr lang="en-US" altLang="zh-CN" sz="2000" smtClean="0">
                <a:latin typeface="Arial" pitchFamily="34" charset="0"/>
                <a:ea typeface="宋体" pitchFamily="2" charset="-122"/>
              </a:rPr>
              <a:t>R.Hunter and A.H.Robison. </a:t>
            </a:r>
            <a:r>
              <a:rPr lang="en-US" altLang="zh-CN" sz="2000" i="1" smtClean="0">
                <a:latin typeface="Arial" pitchFamily="34" charset="0"/>
                <a:ea typeface="宋体" pitchFamily="2" charset="-122"/>
              </a:rPr>
              <a:t>International Digital Facsimile Coding Standards</a:t>
            </a:r>
            <a:r>
              <a:rPr lang="en-US" altLang="zh-CN" sz="2000" smtClean="0">
                <a:latin typeface="Arial" pitchFamily="34" charset="0"/>
                <a:ea typeface="宋体" pitchFamily="2" charset="-122"/>
              </a:rPr>
              <a:t>. Proceedings of the IEEE, Vol.68, No.7</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July, 1980</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pp854</a:t>
            </a:r>
            <a:r>
              <a:rPr lang="zh-CN" altLang="en-US" sz="2000" smtClean="0">
                <a:latin typeface="Arial" pitchFamily="34" charset="0"/>
                <a:ea typeface="宋体" pitchFamily="2" charset="-122"/>
              </a:rPr>
              <a:t>～</a:t>
            </a:r>
            <a:r>
              <a:rPr lang="en-US" altLang="zh-CN" sz="2000" smtClean="0">
                <a:latin typeface="Arial" pitchFamily="34" charset="0"/>
                <a:ea typeface="宋体" pitchFamily="2" charset="-122"/>
              </a:rPr>
              <a:t>867</a:t>
            </a:r>
            <a:endParaRPr lang="zh-CN" altLang="en-US" smtClean="0">
              <a:latin typeface="Arial" pitchFamily="34" charset="0"/>
              <a:ea typeface="宋体" pitchFamily="2" charset="-122"/>
            </a:endParaRPr>
          </a:p>
        </p:txBody>
      </p:sp>
      <p:sp>
        <p:nvSpPr>
          <p:cNvPr id="747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p:cNvSpPr>
          <p:nvPr>
            <p:ph type="title"/>
          </p:nvPr>
        </p:nvSpPr>
        <p:spPr/>
        <p:txBody>
          <a:bodyPr/>
          <a:lstStyle/>
          <a:p>
            <a:r>
              <a:rPr lang="zh-CN" altLang="en-US" smtClean="0">
                <a:ea typeface="宋体" pitchFamily="2" charset="-122"/>
              </a:rPr>
              <a:t>预测编码</a:t>
            </a:r>
          </a:p>
        </p:txBody>
      </p:sp>
      <p:sp>
        <p:nvSpPr>
          <p:cNvPr id="75779" name="内容占位符 2"/>
          <p:cNvSpPr>
            <a:spLocks noGrp="1"/>
          </p:cNvSpPr>
          <p:nvPr>
            <p:ph idx="1"/>
          </p:nvPr>
        </p:nvSpPr>
        <p:spPr>
          <a:xfrm>
            <a:off x="642938" y="1371600"/>
            <a:ext cx="8043862" cy="4700588"/>
          </a:xfrm>
        </p:spPr>
        <p:txBody>
          <a:bodyPr/>
          <a:lstStyle/>
          <a:p>
            <a:r>
              <a:rPr lang="zh-CN" altLang="en-US" sz="2800" dirty="0" smtClean="0">
                <a:ea typeface="宋体" pitchFamily="2" charset="-122"/>
              </a:rPr>
              <a:t>依据：图像中局部区域的像素是高度相关的，可以用先前像素的有关灰度知识来对当前像素的灰度进行估计，这就是预测。</a:t>
            </a:r>
            <a:endParaRPr lang="en-US" altLang="zh-CN" sz="2800" dirty="0" smtClean="0">
              <a:ea typeface="宋体" pitchFamily="2" charset="-122"/>
            </a:endParaRPr>
          </a:p>
          <a:p>
            <a:r>
              <a:rPr lang="zh-CN" altLang="en-US" sz="2800" dirty="0" smtClean="0">
                <a:ea typeface="宋体" pitchFamily="2" charset="-122"/>
              </a:rPr>
              <a:t>如果预测是正确的，则不必对每一个像素的灰度都进行压缩，而是把预测值与实际像素值之间的差值经过熵编码后发送到接收端，接收端通过预测值</a:t>
            </a:r>
            <a:r>
              <a:rPr lang="en-US" altLang="zh-CN" sz="2800" dirty="0" smtClean="0">
                <a:ea typeface="宋体" pitchFamily="2" charset="-122"/>
              </a:rPr>
              <a:t>+</a:t>
            </a:r>
            <a:r>
              <a:rPr lang="zh-CN" altLang="en-US" sz="2800" dirty="0" smtClean="0">
                <a:ea typeface="宋体" pitchFamily="2" charset="-122"/>
              </a:rPr>
              <a:t>差值信号来重建原像素。</a:t>
            </a:r>
            <a:endParaRPr lang="en-US" altLang="zh-CN" sz="2800" dirty="0" smtClean="0">
              <a:ea typeface="宋体" pitchFamily="2" charset="-122"/>
            </a:endParaRPr>
          </a:p>
          <a:p>
            <a:r>
              <a:rPr lang="zh-CN" altLang="en-US" sz="2800" dirty="0" smtClean="0">
                <a:ea typeface="宋体" pitchFamily="2" charset="-122"/>
              </a:rPr>
              <a:t>分类</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线性预测编码</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非线性预测编码</a:t>
            </a:r>
          </a:p>
        </p:txBody>
      </p:sp>
      <p:sp>
        <p:nvSpPr>
          <p:cNvPr id="757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smtClean="0">
                <a:ea typeface="宋体" pitchFamily="2" charset="-122"/>
              </a:rPr>
              <a:t>差值编码原理图</a:t>
            </a:r>
          </a:p>
        </p:txBody>
      </p:sp>
      <p:sp>
        <p:nvSpPr>
          <p:cNvPr id="768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6804" name="Picture 2"/>
          <p:cNvPicPr>
            <a:picLocks noChangeAspect="1" noChangeArrowheads="1"/>
          </p:cNvPicPr>
          <p:nvPr/>
        </p:nvPicPr>
        <p:blipFill>
          <a:blip r:embed="rId2" cstate="print"/>
          <a:srcRect/>
          <a:stretch>
            <a:fillRect/>
          </a:stretch>
        </p:blipFill>
        <p:spPr bwMode="auto">
          <a:xfrm>
            <a:off x="500063" y="1500188"/>
            <a:ext cx="8491537" cy="2643187"/>
          </a:xfrm>
          <a:prstGeom prst="rect">
            <a:avLst/>
          </a:prstGeom>
          <a:noFill/>
          <a:ln w="9525">
            <a:noFill/>
            <a:miter lim="800000"/>
            <a:headEnd/>
            <a:tailEnd/>
          </a:ln>
        </p:spPr>
      </p:pic>
      <p:sp>
        <p:nvSpPr>
          <p:cNvPr id="76805" name="TextBox 5"/>
          <p:cNvSpPr txBox="1">
            <a:spLocks noChangeArrowheads="1"/>
          </p:cNvSpPr>
          <p:nvPr/>
        </p:nvSpPr>
        <p:spPr bwMode="auto">
          <a:xfrm>
            <a:off x="1285875" y="4214813"/>
            <a:ext cx="1143000" cy="461962"/>
          </a:xfrm>
          <a:prstGeom prst="rect">
            <a:avLst/>
          </a:prstGeom>
          <a:noFill/>
          <a:ln w="9525">
            <a:noFill/>
            <a:miter lim="800000"/>
            <a:headEnd/>
            <a:tailEnd/>
          </a:ln>
        </p:spPr>
        <p:txBody>
          <a:bodyPr>
            <a:spAutoFit/>
          </a:bodyPr>
          <a:lstStyle/>
          <a:p>
            <a:r>
              <a:rPr lang="zh-CN" altLang="en-US"/>
              <a:t>发送端</a:t>
            </a:r>
          </a:p>
        </p:txBody>
      </p:sp>
      <p:sp>
        <p:nvSpPr>
          <p:cNvPr id="76806" name="TextBox 6"/>
          <p:cNvSpPr txBox="1">
            <a:spLocks noChangeArrowheads="1"/>
          </p:cNvSpPr>
          <p:nvPr/>
        </p:nvSpPr>
        <p:spPr bwMode="auto">
          <a:xfrm>
            <a:off x="6429375" y="4252913"/>
            <a:ext cx="1143000" cy="461962"/>
          </a:xfrm>
          <a:prstGeom prst="rect">
            <a:avLst/>
          </a:prstGeom>
          <a:noFill/>
          <a:ln w="9525">
            <a:noFill/>
            <a:miter lim="800000"/>
            <a:headEnd/>
            <a:tailEnd/>
          </a:ln>
        </p:spPr>
        <p:txBody>
          <a:bodyPr>
            <a:spAutoFit/>
          </a:bodyPr>
          <a:lstStyle/>
          <a:p>
            <a:r>
              <a:rPr lang="zh-CN" altLang="en-US"/>
              <a:t>接收端</a:t>
            </a:r>
          </a:p>
        </p:txBody>
      </p:sp>
      <p:sp>
        <p:nvSpPr>
          <p:cNvPr id="76807" name="TextBox 7"/>
          <p:cNvSpPr txBox="1">
            <a:spLocks noChangeArrowheads="1"/>
          </p:cNvSpPr>
          <p:nvPr/>
        </p:nvSpPr>
        <p:spPr bwMode="auto">
          <a:xfrm>
            <a:off x="714375" y="4786313"/>
            <a:ext cx="8072438" cy="1938337"/>
          </a:xfrm>
          <a:prstGeom prst="rect">
            <a:avLst/>
          </a:prstGeom>
          <a:noFill/>
          <a:ln w="9525">
            <a:noFill/>
            <a:miter lim="800000"/>
            <a:headEnd/>
            <a:tailEnd/>
          </a:ln>
        </p:spPr>
        <p:txBody>
          <a:bodyPr>
            <a:spAutoFit/>
          </a:bodyPr>
          <a:lstStyle/>
          <a:p>
            <a:r>
              <a:rPr lang="zh-CN" altLang="en-US"/>
              <a:t>发送端：输出的是当前样值与前一样值（预测值）的差值（预测误差）</a:t>
            </a:r>
            <a:endParaRPr lang="en-US" altLang="zh-CN"/>
          </a:p>
          <a:p>
            <a:r>
              <a:rPr lang="zh-CN" altLang="en-US"/>
              <a:t>接收端：将该预测误差与前一输出样值（预测值）相加，又还原为当前样值</a:t>
            </a:r>
            <a:endParaRPr lang="en-US" altLang="zh-CN"/>
          </a:p>
          <a:p>
            <a:endParaRPr lang="zh-CN" altLang="en-US"/>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标题 1"/>
          <p:cNvSpPr>
            <a:spLocks noGrp="1"/>
          </p:cNvSpPr>
          <p:nvPr>
            <p:ph type="title"/>
          </p:nvPr>
        </p:nvSpPr>
        <p:spPr/>
        <p:txBody>
          <a:bodyPr/>
          <a:lstStyle/>
          <a:p>
            <a:r>
              <a:rPr lang="zh-CN" altLang="en-US" smtClean="0">
                <a:ea typeface="宋体" pitchFamily="2" charset="-122"/>
              </a:rPr>
              <a:t>输入与输出结果的计算</a:t>
            </a:r>
          </a:p>
        </p:txBody>
      </p:sp>
      <p:sp>
        <p:nvSpPr>
          <p:cNvPr id="77827" name="内容占位符 2"/>
          <p:cNvSpPr>
            <a:spLocks noGrp="1"/>
          </p:cNvSpPr>
          <p:nvPr>
            <p:ph idx="1"/>
          </p:nvPr>
        </p:nvSpPr>
        <p:spPr>
          <a:xfrm>
            <a:off x="683568" y="1268760"/>
            <a:ext cx="8136904" cy="5081736"/>
          </a:xfrm>
        </p:spPr>
        <p:txBody>
          <a:bodyPr/>
          <a:lstStyle/>
          <a:p>
            <a:r>
              <a:rPr lang="zh-CN" altLang="en-US" sz="2400" dirty="0" smtClean="0">
                <a:ea typeface="宋体" pitchFamily="2" charset="-122"/>
              </a:rPr>
              <a:t>发送端输出的预测误差为</a:t>
            </a:r>
            <a:endParaRPr lang="en-US" altLang="zh-CN" sz="2400" dirty="0" smtClean="0">
              <a:ea typeface="宋体" pitchFamily="2" charset="-122"/>
            </a:endParaRPr>
          </a:p>
          <a:p>
            <a:r>
              <a:rPr lang="zh-CN" altLang="en-US" sz="2400" dirty="0" smtClean="0">
                <a:ea typeface="宋体" pitchFamily="2" charset="-122"/>
              </a:rPr>
              <a:t>经过量化器</a:t>
            </a:r>
            <a:r>
              <a:rPr lang="en-US" altLang="zh-CN" sz="2400" dirty="0" smtClean="0">
                <a:ea typeface="宋体" pitchFamily="2" charset="-122"/>
              </a:rPr>
              <a:t>Q</a:t>
            </a:r>
            <a:r>
              <a:rPr lang="zh-CN" altLang="en-US" sz="2400" dirty="0" smtClean="0">
                <a:ea typeface="宋体" pitchFamily="2" charset="-122"/>
              </a:rPr>
              <a:t>后</a:t>
            </a:r>
            <a:endParaRPr lang="en-US" altLang="zh-CN" sz="2400" dirty="0" smtClean="0">
              <a:ea typeface="宋体" pitchFamily="2" charset="-122"/>
            </a:endParaRPr>
          </a:p>
          <a:p>
            <a:pPr>
              <a:buNone/>
            </a:pPr>
            <a:r>
              <a:rPr lang="zh-CN" altLang="en-US" sz="2400" dirty="0" smtClean="0">
                <a:ea typeface="宋体" pitchFamily="2" charset="-122"/>
              </a:rPr>
              <a:t>其中      为量化器误差或称为量化噪声</a:t>
            </a:r>
            <a:endParaRPr lang="en-US" altLang="zh-CN" sz="2400" dirty="0" smtClean="0">
              <a:ea typeface="宋体" pitchFamily="2" charset="-122"/>
            </a:endParaRPr>
          </a:p>
          <a:p>
            <a:r>
              <a:rPr lang="zh-CN" altLang="en-US" sz="2400" dirty="0" smtClean="0">
                <a:ea typeface="宋体" pitchFamily="2" charset="-122"/>
              </a:rPr>
              <a:t>接收端的输出信号为</a:t>
            </a:r>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中，除了含有</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和差值△</a:t>
            </a:r>
            <a:r>
              <a:rPr lang="en-US" altLang="zh-CN" sz="2400" dirty="0" smtClean="0">
                <a:ea typeface="宋体" pitchFamily="2" charset="-122"/>
              </a:rPr>
              <a:t>V</a:t>
            </a:r>
            <a:r>
              <a:rPr lang="en-US" altLang="zh-CN" sz="2400" baseline="-25000" dirty="0" smtClean="0">
                <a:ea typeface="宋体" pitchFamily="2" charset="-122"/>
              </a:rPr>
              <a:t>i(n)</a:t>
            </a:r>
            <a:r>
              <a:rPr lang="zh-CN" altLang="en-US" sz="2400" dirty="0" smtClean="0">
                <a:ea typeface="宋体" pitchFamily="2" charset="-122"/>
              </a:rPr>
              <a:t>外，还附加了一个量化噪声</a:t>
            </a:r>
            <a:r>
              <a:rPr lang="zh-CN" altLang="zh-CN" sz="2400" dirty="0" smtClean="0">
                <a:ea typeface="宋体" pitchFamily="2" charset="-122"/>
              </a:rPr>
              <a:t>ε</a:t>
            </a:r>
            <a:r>
              <a:rPr lang="en-US" altLang="zh-CN" sz="2400" baseline="-25000" dirty="0" smtClean="0">
                <a:ea typeface="宋体" pitchFamily="2" charset="-122"/>
              </a:rPr>
              <a:t>(n)</a:t>
            </a:r>
            <a:r>
              <a:rPr lang="zh-CN" altLang="en-US" sz="2400" dirty="0" smtClean="0">
                <a:ea typeface="宋体" pitchFamily="2" charset="-122"/>
              </a:rPr>
              <a:t>，且在前一个输出样值</a:t>
            </a:r>
            <a:r>
              <a:rPr lang="en-US" altLang="zh-CN" sz="2400" i="1" dirty="0" smtClean="0">
                <a:ea typeface="宋体" pitchFamily="2" charset="-122"/>
              </a:rPr>
              <a:t>V</a:t>
            </a:r>
            <a:r>
              <a:rPr lang="en-US" altLang="zh-CN" sz="2400" i="1" baseline="-25000" dirty="0" smtClean="0">
                <a:ea typeface="宋体" pitchFamily="2" charset="-122"/>
              </a:rPr>
              <a:t>o(n-1)</a:t>
            </a:r>
            <a:r>
              <a:rPr lang="zh-CN" altLang="en-US" sz="2400" dirty="0" smtClean="0">
                <a:ea typeface="宋体" pitchFamily="2" charset="-122"/>
              </a:rPr>
              <a:t>中，还含有与再前一个样值差值的量化噪声</a:t>
            </a:r>
            <a:r>
              <a:rPr lang="zh-CN" altLang="zh-CN" sz="2400" dirty="0" smtClean="0">
                <a:ea typeface="宋体" pitchFamily="2" charset="-122"/>
              </a:rPr>
              <a:t>ε</a:t>
            </a:r>
            <a:r>
              <a:rPr lang="en-US" altLang="zh-CN" sz="2400" baseline="-25000" dirty="0" smtClean="0">
                <a:ea typeface="宋体" pitchFamily="2" charset="-122"/>
              </a:rPr>
              <a:t>(n-1)</a:t>
            </a: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r>
              <a:rPr lang="zh-CN" altLang="en-US" sz="2400" dirty="0" smtClean="0">
                <a:ea typeface="宋体" pitchFamily="2" charset="-122"/>
              </a:rPr>
              <a:t>在还原的</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中，含有前面历次差值的量化噪声</a:t>
            </a:r>
          </a:p>
        </p:txBody>
      </p:sp>
      <p:sp>
        <p:nvSpPr>
          <p:cNvPr id="778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77829" name="Rectangle 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1" name="Rectangle 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3" name="Rectangle 6"/>
          <p:cNvSpPr>
            <a:spLocks noChangeArrowheads="1"/>
          </p:cNvSpPr>
          <p:nvPr/>
        </p:nvSpPr>
        <p:spPr bwMode="auto">
          <a:xfrm>
            <a:off x="0" y="0"/>
            <a:ext cx="9144000" cy="457200"/>
          </a:xfrm>
          <a:prstGeom prst="rect">
            <a:avLst/>
          </a:prstGeom>
          <a:noFill/>
          <a:ln w="9525">
            <a:noFill/>
            <a:miter lim="800000"/>
            <a:headEnd/>
            <a:tailEnd/>
          </a:ln>
        </p:spPr>
        <p:txBody>
          <a:bodyPr wrap="none" anchor="ctr">
            <a:spAutoFit/>
          </a:bodyPr>
          <a:lstStyle/>
          <a:p>
            <a:endParaRPr lang="zh-CN" altLang="en-US"/>
          </a:p>
        </p:txBody>
      </p:sp>
      <p:sp>
        <p:nvSpPr>
          <p:cNvPr id="77834" name="Rectangle 8"/>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5" name="Rectangle 10"/>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6" name="Rectangle 12"/>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sp>
        <p:nvSpPr>
          <p:cNvPr id="77838" name="Rectangle 14"/>
          <p:cNvSpPr>
            <a:spLocks noChangeArrowheads="1"/>
          </p:cNvSpPr>
          <p:nvPr/>
        </p:nvSpPr>
        <p:spPr bwMode="auto">
          <a:xfrm>
            <a:off x="0" y="0"/>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41665" name="Object 12"/>
          <p:cNvGraphicFramePr>
            <a:graphicFrameLocks noChangeAspect="1"/>
          </p:cNvGraphicFramePr>
          <p:nvPr/>
        </p:nvGraphicFramePr>
        <p:xfrm>
          <a:off x="5076056" y="1301329"/>
          <a:ext cx="2433638" cy="471488"/>
        </p:xfrm>
        <a:graphic>
          <a:graphicData uri="http://schemas.openxmlformats.org/presentationml/2006/ole">
            <p:oleObj spid="_x0000_s241665" name="公式" r:id="rId3" imgW="1231560" imgH="241200" progId="Equation.3">
              <p:embed/>
            </p:oleObj>
          </a:graphicData>
        </a:graphic>
      </p:graphicFrame>
      <p:graphicFrame>
        <p:nvGraphicFramePr>
          <p:cNvPr id="241666" name="Object 12"/>
          <p:cNvGraphicFramePr>
            <a:graphicFrameLocks noChangeAspect="1"/>
          </p:cNvGraphicFramePr>
          <p:nvPr/>
        </p:nvGraphicFramePr>
        <p:xfrm>
          <a:off x="4893270" y="1733377"/>
          <a:ext cx="2559050" cy="471487"/>
        </p:xfrm>
        <a:graphic>
          <a:graphicData uri="http://schemas.openxmlformats.org/presentationml/2006/ole">
            <p:oleObj spid="_x0000_s241666" name="公式" r:id="rId4" imgW="1295280" imgH="241200" progId="Equation.3">
              <p:embed/>
            </p:oleObj>
          </a:graphicData>
        </a:graphic>
      </p:graphicFrame>
      <p:graphicFrame>
        <p:nvGraphicFramePr>
          <p:cNvPr id="241667" name="Object 3"/>
          <p:cNvGraphicFramePr>
            <a:graphicFrameLocks noChangeAspect="1"/>
          </p:cNvGraphicFramePr>
          <p:nvPr/>
        </p:nvGraphicFramePr>
        <p:xfrm>
          <a:off x="1403648" y="2204864"/>
          <a:ext cx="627063" cy="396875"/>
        </p:xfrm>
        <a:graphic>
          <a:graphicData uri="http://schemas.openxmlformats.org/presentationml/2006/ole">
            <p:oleObj spid="_x0000_s241667" name="公式" r:id="rId5" imgW="317160" imgH="203040" progId="Equation.3">
              <p:embed/>
            </p:oleObj>
          </a:graphicData>
        </a:graphic>
      </p:graphicFrame>
      <p:graphicFrame>
        <p:nvGraphicFramePr>
          <p:cNvPr id="241668" name="Object 4"/>
          <p:cNvGraphicFramePr>
            <a:graphicFrameLocks noChangeAspect="1"/>
          </p:cNvGraphicFramePr>
          <p:nvPr/>
        </p:nvGraphicFramePr>
        <p:xfrm>
          <a:off x="4499992" y="2564904"/>
          <a:ext cx="3336925" cy="471487"/>
        </p:xfrm>
        <a:graphic>
          <a:graphicData uri="http://schemas.openxmlformats.org/presentationml/2006/ole">
            <p:oleObj spid="_x0000_s241668" name="公式" r:id="rId6" imgW="1688760" imgH="241200" progId="Equation.3">
              <p:embed/>
            </p:oleObj>
          </a:graphicData>
        </a:graphic>
      </p:graphicFrame>
      <p:graphicFrame>
        <p:nvGraphicFramePr>
          <p:cNvPr id="241669" name="Object 5"/>
          <p:cNvGraphicFramePr>
            <a:graphicFrameLocks noChangeAspect="1"/>
          </p:cNvGraphicFramePr>
          <p:nvPr/>
        </p:nvGraphicFramePr>
        <p:xfrm>
          <a:off x="1087090" y="4221088"/>
          <a:ext cx="5645150" cy="1811338"/>
        </p:xfrm>
        <a:graphic>
          <a:graphicData uri="http://schemas.openxmlformats.org/presentationml/2006/ole">
            <p:oleObj spid="_x0000_s241669" name="公式" r:id="rId7" imgW="2857320" imgH="927000" progId="Equation.3">
              <p:embed/>
            </p:oleObj>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标题 1"/>
          <p:cNvSpPr>
            <a:spLocks noGrp="1"/>
          </p:cNvSpPr>
          <p:nvPr>
            <p:ph type="title"/>
          </p:nvPr>
        </p:nvSpPr>
        <p:spPr>
          <a:xfrm>
            <a:off x="1295400" y="457200"/>
            <a:ext cx="7848600" cy="563563"/>
          </a:xfrm>
        </p:spPr>
        <p:txBody>
          <a:bodyPr/>
          <a:lstStyle/>
          <a:p>
            <a:r>
              <a:rPr kumimoji="1" lang="en-US" altLang="zh-CN" sz="6600" b="0" smtClean="0">
                <a:solidFill>
                  <a:srgbClr val="CC0000"/>
                </a:solidFill>
                <a:latin typeface="Harlow Solid Italic" pitchFamily="82" charset="0"/>
                <a:ea typeface="宋体" pitchFamily="2" charset="-122"/>
              </a:rPr>
              <a:t>1</a:t>
            </a:r>
            <a:r>
              <a:rPr kumimoji="1" lang="zh-CN" altLang="en-US" sz="4400" b="0" smtClean="0">
                <a:solidFill>
                  <a:srgbClr val="CC0000"/>
                </a:solidFill>
                <a:latin typeface="Arial Rounded MT Bold" pitchFamily="34" charset="0"/>
                <a:ea typeface="宋体" pitchFamily="2" charset="-122"/>
              </a:rPr>
              <a:t>分钟</a:t>
            </a:r>
            <a:r>
              <a:rPr kumimoji="1" lang="zh-CN" altLang="en-US" b="0" smtClean="0">
                <a:solidFill>
                  <a:schemeClr val="tx1"/>
                </a:solidFill>
                <a:latin typeface="Arial Rounded MT Bold" pitchFamily="34" charset="0"/>
                <a:ea typeface="宋体" pitchFamily="2" charset="-122"/>
              </a:rPr>
              <a:t>数字视频信号需要的存储空间</a:t>
            </a:r>
            <a:endParaRPr lang="zh-CN" altLang="en-US" smtClean="0">
              <a:ea typeface="宋体" pitchFamily="2" charset="-122"/>
            </a:endParaRPr>
          </a:p>
        </p:txBody>
      </p:sp>
      <p:sp>
        <p:nvSpPr>
          <p:cNvPr id="61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6146" name="Object 3"/>
          <p:cNvGraphicFramePr>
            <a:graphicFrameLocks noChangeAspect="1"/>
          </p:cNvGraphicFramePr>
          <p:nvPr/>
        </p:nvGraphicFramePr>
        <p:xfrm>
          <a:off x="1190625" y="1311275"/>
          <a:ext cx="7056438" cy="4657725"/>
        </p:xfrm>
        <a:graphic>
          <a:graphicData uri="http://schemas.openxmlformats.org/presentationml/2006/ole">
            <p:oleObj spid="_x0000_s6146" name="Document" r:id="rId3" imgW="9987894" imgH="6603934" progId="Word.Document.8">
              <p:embed/>
            </p:oleObj>
          </a:graphicData>
        </a:graphic>
      </p:graphicFrame>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lang="zh-CN" altLang="en-US" smtClean="0">
                <a:ea typeface="宋体" pitchFamily="2" charset="-122"/>
              </a:rPr>
              <a:t>改进后的差值编码原理图</a:t>
            </a:r>
          </a:p>
        </p:txBody>
      </p:sp>
      <p:sp>
        <p:nvSpPr>
          <p:cNvPr id="798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79876" name="Picture 2"/>
          <p:cNvPicPr>
            <a:picLocks noChangeAspect="1" noChangeArrowheads="1"/>
          </p:cNvPicPr>
          <p:nvPr/>
        </p:nvPicPr>
        <p:blipFill>
          <a:blip r:embed="rId2" cstate="print"/>
          <a:srcRect/>
          <a:stretch>
            <a:fillRect/>
          </a:stretch>
        </p:blipFill>
        <p:spPr bwMode="auto">
          <a:xfrm>
            <a:off x="500063" y="1714500"/>
            <a:ext cx="8394700" cy="3571875"/>
          </a:xfrm>
          <a:prstGeom prst="rect">
            <a:avLst/>
          </a:prstGeom>
          <a:noFill/>
          <a:ln w="9525">
            <a:noFill/>
            <a:miter lim="800000"/>
            <a:headEnd/>
            <a:tailEnd/>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p:cNvSpPr>
            <a:spLocks noGrp="1"/>
          </p:cNvSpPr>
          <p:nvPr>
            <p:ph type="title"/>
          </p:nvPr>
        </p:nvSpPr>
        <p:spPr>
          <a:xfrm>
            <a:off x="1295400" y="285750"/>
            <a:ext cx="7086600" cy="563563"/>
          </a:xfrm>
        </p:spPr>
        <p:txBody>
          <a:bodyPr/>
          <a:lstStyle/>
          <a:p>
            <a:r>
              <a:rPr lang="zh-CN" altLang="en-US" smtClean="0">
                <a:ea typeface="宋体" pitchFamily="2" charset="-122"/>
              </a:rPr>
              <a:t>输入与输出结果的计算</a:t>
            </a:r>
          </a:p>
        </p:txBody>
      </p:sp>
      <p:sp>
        <p:nvSpPr>
          <p:cNvPr id="80899" name="内容占位符 2"/>
          <p:cNvSpPr>
            <a:spLocks noGrp="1"/>
          </p:cNvSpPr>
          <p:nvPr>
            <p:ph idx="1"/>
          </p:nvPr>
        </p:nvSpPr>
        <p:spPr>
          <a:xfrm>
            <a:off x="571500" y="1092671"/>
            <a:ext cx="8115300" cy="5000625"/>
          </a:xfrm>
        </p:spPr>
        <p:txBody>
          <a:bodyPr/>
          <a:lstStyle/>
          <a:p>
            <a:pPr>
              <a:lnSpc>
                <a:spcPct val="150000"/>
              </a:lnSpc>
            </a:pPr>
            <a:r>
              <a:rPr lang="zh-CN" altLang="en-US" sz="2400" dirty="0" smtClean="0">
                <a:ea typeface="宋体" pitchFamily="2" charset="-122"/>
              </a:rPr>
              <a:t>发送端：输入信号减去的是上次输出的样值</a:t>
            </a:r>
            <a:r>
              <a:rPr lang="en-US" altLang="zh-CN" sz="2400" i="1" dirty="0" smtClean="0">
                <a:ea typeface="宋体" pitchFamily="2" charset="-122"/>
              </a:rPr>
              <a:t>V</a:t>
            </a:r>
            <a:r>
              <a:rPr lang="en-US" altLang="zh-CN" sz="2400" i="1" baseline="-25000" dirty="0" smtClean="0">
                <a:ea typeface="宋体" pitchFamily="2" charset="-122"/>
              </a:rPr>
              <a:t>o(n-1) </a:t>
            </a:r>
            <a:r>
              <a:rPr lang="zh-CN" altLang="en-US" sz="2400" dirty="0" smtClean="0">
                <a:ea typeface="宋体" pitchFamily="2" charset="-122"/>
              </a:rPr>
              <a:t>，则在减去预测值的同时也减去了量化噪声</a:t>
            </a:r>
            <a:r>
              <a:rPr lang="zh-CN" altLang="zh-CN" sz="2400" dirty="0" smtClean="0">
                <a:ea typeface="宋体" pitchFamily="2" charset="-122"/>
              </a:rPr>
              <a:t>ε</a:t>
            </a:r>
            <a:r>
              <a:rPr lang="en-US" altLang="zh-CN" sz="2400" baseline="-25000" dirty="0" smtClean="0">
                <a:ea typeface="宋体" pitchFamily="2" charset="-122"/>
              </a:rPr>
              <a:t>(n)</a:t>
            </a:r>
            <a:endParaRPr lang="en-US" altLang="zh-CN" sz="2400" dirty="0" smtClean="0">
              <a:ea typeface="宋体" pitchFamily="2" charset="-122"/>
            </a:endParaRPr>
          </a:p>
          <a:p>
            <a:pPr>
              <a:buFont typeface="Wingdings" pitchFamily="2" charset="2"/>
              <a:buNone/>
            </a:pPr>
            <a:endParaRPr lang="en-US" altLang="zh-CN" sz="2400" dirty="0" smtClean="0">
              <a:ea typeface="宋体" pitchFamily="2" charset="-122"/>
            </a:endParaRPr>
          </a:p>
          <a:p>
            <a:pPr>
              <a:buFont typeface="Wingdings" pitchFamily="2" charset="2"/>
              <a:buNone/>
            </a:pPr>
            <a:r>
              <a:rPr lang="zh-CN" altLang="en-US" sz="2400" dirty="0" smtClean="0">
                <a:ea typeface="宋体" pitchFamily="2" charset="-122"/>
              </a:rPr>
              <a:t>   经过量化后</a:t>
            </a:r>
            <a:endParaRPr lang="en-US" altLang="zh-CN" sz="2400" dirty="0" smtClean="0">
              <a:ea typeface="宋体" pitchFamily="2" charset="-122"/>
            </a:endParaRPr>
          </a:p>
          <a:p>
            <a:r>
              <a:rPr lang="zh-CN" altLang="en-US" sz="2400" dirty="0" smtClean="0">
                <a:ea typeface="宋体" pitchFamily="2" charset="-122"/>
              </a:rPr>
              <a:t>接收端：输出的还原信号</a:t>
            </a:r>
            <a:r>
              <a:rPr lang="en-US" altLang="zh-CN" sz="2400" i="1" dirty="0" smtClean="0">
                <a:ea typeface="宋体" pitchFamily="2" charset="-122"/>
              </a:rPr>
              <a:t>V</a:t>
            </a:r>
            <a:r>
              <a:rPr lang="en-US" altLang="zh-CN" sz="2400" i="1" baseline="-25000" dirty="0" smtClean="0">
                <a:ea typeface="宋体" pitchFamily="2" charset="-122"/>
              </a:rPr>
              <a:t>o(n)</a:t>
            </a:r>
            <a:r>
              <a:rPr lang="zh-CN" altLang="en-US" sz="2400" dirty="0" smtClean="0">
                <a:ea typeface="宋体" pitchFamily="2" charset="-122"/>
              </a:rPr>
              <a:t>应为</a:t>
            </a:r>
            <a:endParaRPr lang="en-US" altLang="zh-CN" sz="2400" dirty="0" smtClean="0">
              <a:ea typeface="宋体" pitchFamily="2" charset="-122"/>
            </a:endParaRPr>
          </a:p>
          <a:p>
            <a:endParaRPr lang="en-US" altLang="zh-CN" sz="2400" dirty="0" smtClean="0">
              <a:ea typeface="宋体" pitchFamily="2" charset="-122"/>
            </a:endParaRPr>
          </a:p>
          <a:p>
            <a:endParaRPr lang="en-US" altLang="zh-CN" sz="2400" dirty="0" smtClean="0">
              <a:ea typeface="宋体" pitchFamily="2" charset="-122"/>
            </a:endParaRPr>
          </a:p>
          <a:p>
            <a:pPr>
              <a:lnSpc>
                <a:spcPct val="150000"/>
              </a:lnSpc>
            </a:pPr>
            <a:r>
              <a:rPr lang="zh-CN" altLang="en-US" sz="2400" dirty="0" smtClean="0">
                <a:ea typeface="宋体" pitchFamily="2" charset="-122"/>
              </a:rPr>
              <a:t>从上式可以看出，最终的还原信号中，上一次的量化噪声被抵消了，仅含有当前输入样值</a:t>
            </a:r>
            <a:r>
              <a:rPr lang="en-US" altLang="zh-CN" sz="2400" i="1" dirty="0" smtClean="0">
                <a:ea typeface="宋体" pitchFamily="2" charset="-122"/>
              </a:rPr>
              <a:t>V</a:t>
            </a:r>
            <a:r>
              <a:rPr lang="en-US" altLang="zh-CN" sz="2400" i="1" baseline="-25000" dirty="0" smtClean="0">
                <a:ea typeface="宋体" pitchFamily="2" charset="-122"/>
              </a:rPr>
              <a:t>i(n)</a:t>
            </a:r>
            <a:r>
              <a:rPr lang="zh-CN" altLang="en-US" sz="2400" dirty="0" smtClean="0">
                <a:ea typeface="宋体" pitchFamily="2" charset="-122"/>
              </a:rPr>
              <a:t> 和本次量化噪声</a:t>
            </a:r>
            <a:r>
              <a:rPr lang="zh-CN" altLang="zh-CN" sz="2400" dirty="0" smtClean="0">
                <a:ea typeface="宋体" pitchFamily="2" charset="-122"/>
              </a:rPr>
              <a:t>ε</a:t>
            </a:r>
            <a:r>
              <a:rPr lang="en-US" altLang="zh-CN" sz="2400" baseline="-25000" dirty="0" smtClean="0">
                <a:ea typeface="宋体" pitchFamily="2" charset="-122"/>
              </a:rPr>
              <a:t>(n) </a:t>
            </a:r>
            <a:r>
              <a:rPr lang="zh-CN" altLang="en-US" sz="2400" dirty="0" smtClean="0">
                <a:ea typeface="宋体" pitchFamily="2" charset="-122"/>
              </a:rPr>
              <a:t>，不存在噪声积累</a:t>
            </a:r>
            <a:endParaRPr lang="en-US" altLang="zh-CN" sz="2400" dirty="0" smtClean="0">
              <a:ea typeface="宋体" pitchFamily="2" charset="-122"/>
            </a:endParaRPr>
          </a:p>
          <a:p>
            <a:endParaRPr lang="en-US" altLang="zh-CN" sz="2800" dirty="0" smtClean="0">
              <a:ea typeface="宋体" pitchFamily="2" charset="-122"/>
            </a:endParaRPr>
          </a:p>
          <a:p>
            <a:endParaRPr lang="zh-CN" altLang="en-US" sz="2800" dirty="0" smtClean="0">
              <a:ea typeface="宋体" pitchFamily="2" charset="-122"/>
            </a:endParaRPr>
          </a:p>
        </p:txBody>
      </p:sp>
      <p:sp>
        <p:nvSpPr>
          <p:cNvPr id="8090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0901" name="Rectangle 2"/>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3" name="Rectangle 4"/>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5" name="Rectangle 6"/>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6" name="Rectangle 8"/>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sp>
        <p:nvSpPr>
          <p:cNvPr id="80908" name="Rectangle 10"/>
          <p:cNvSpPr>
            <a:spLocks noChangeArrowheads="1"/>
          </p:cNvSpPr>
          <p:nvPr/>
        </p:nvSpPr>
        <p:spPr bwMode="auto">
          <a:xfrm>
            <a:off x="0" y="-357188"/>
            <a:ext cx="9144000" cy="0"/>
          </a:xfrm>
          <a:prstGeom prst="rect">
            <a:avLst/>
          </a:prstGeom>
          <a:noFill/>
          <a:ln w="9525">
            <a:noFill/>
            <a:miter lim="800000"/>
            <a:headEnd/>
            <a:tailEnd/>
          </a:ln>
        </p:spPr>
        <p:txBody>
          <a:bodyPr wrap="none" anchor="ctr">
            <a:spAutoFit/>
          </a:bodyPr>
          <a:lstStyle/>
          <a:p>
            <a:endParaRPr lang="zh-CN" altLang="en-US"/>
          </a:p>
        </p:txBody>
      </p:sp>
      <p:graphicFrame>
        <p:nvGraphicFramePr>
          <p:cNvPr id="273409" name="Object 12"/>
          <p:cNvGraphicFramePr>
            <a:graphicFrameLocks noChangeAspect="1"/>
          </p:cNvGraphicFramePr>
          <p:nvPr/>
        </p:nvGraphicFramePr>
        <p:xfrm>
          <a:off x="1043608" y="2224261"/>
          <a:ext cx="2484438" cy="471488"/>
        </p:xfrm>
        <a:graphic>
          <a:graphicData uri="http://schemas.openxmlformats.org/presentationml/2006/ole">
            <p:oleObj spid="_x0000_s273409" name="公式" r:id="rId3" imgW="1257120" imgH="241200" progId="Equation.3">
              <p:embed/>
            </p:oleObj>
          </a:graphicData>
        </a:graphic>
      </p:graphicFrame>
      <p:graphicFrame>
        <p:nvGraphicFramePr>
          <p:cNvPr id="273410" name="Object 2"/>
          <p:cNvGraphicFramePr>
            <a:graphicFrameLocks noChangeAspect="1"/>
          </p:cNvGraphicFramePr>
          <p:nvPr/>
        </p:nvGraphicFramePr>
        <p:xfrm>
          <a:off x="2771800" y="2728317"/>
          <a:ext cx="2559050" cy="471488"/>
        </p:xfrm>
        <a:graphic>
          <a:graphicData uri="http://schemas.openxmlformats.org/presentationml/2006/ole">
            <p:oleObj spid="_x0000_s273410" name="公式" r:id="rId4" imgW="1295280" imgH="241200" progId="Equation.3">
              <p:embed/>
            </p:oleObj>
          </a:graphicData>
        </a:graphic>
      </p:graphicFrame>
      <p:graphicFrame>
        <p:nvGraphicFramePr>
          <p:cNvPr id="273411" name="Object 3"/>
          <p:cNvGraphicFramePr>
            <a:graphicFrameLocks noChangeAspect="1"/>
          </p:cNvGraphicFramePr>
          <p:nvPr/>
        </p:nvGraphicFramePr>
        <p:xfrm>
          <a:off x="971600" y="3638153"/>
          <a:ext cx="5294313" cy="942975"/>
        </p:xfrm>
        <a:graphic>
          <a:graphicData uri="http://schemas.openxmlformats.org/presentationml/2006/ole">
            <p:oleObj spid="_x0000_s273411" name="公式" r:id="rId5" imgW="2679480" imgH="482400" progId="Equation.3">
              <p:embed/>
            </p:oleObj>
          </a:graphicData>
        </a:graphic>
      </p:graphicFrame>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a:xfrm>
            <a:off x="1295400" y="357188"/>
            <a:ext cx="7086600" cy="563562"/>
          </a:xfrm>
        </p:spPr>
        <p:txBody>
          <a:bodyPr/>
          <a:lstStyle/>
          <a:p>
            <a:r>
              <a:rPr lang="zh-CN" altLang="en-US" smtClean="0">
                <a:ea typeface="宋体" pitchFamily="2" charset="-122"/>
              </a:rPr>
              <a:t>多维预测编码</a:t>
            </a:r>
          </a:p>
        </p:txBody>
      </p:sp>
      <p:sp>
        <p:nvSpPr>
          <p:cNvPr id="81923" name="内容占位符 2"/>
          <p:cNvSpPr>
            <a:spLocks noGrp="1"/>
          </p:cNvSpPr>
          <p:nvPr>
            <p:ph idx="1"/>
          </p:nvPr>
        </p:nvSpPr>
        <p:spPr>
          <a:xfrm>
            <a:off x="357188" y="1143000"/>
            <a:ext cx="8572500" cy="5000625"/>
          </a:xfrm>
        </p:spPr>
        <p:txBody>
          <a:bodyPr/>
          <a:lstStyle/>
          <a:p>
            <a:pPr>
              <a:buFont typeface="Wingdings" pitchFamily="2" charset="2"/>
              <a:buNone/>
            </a:pPr>
            <a:r>
              <a:rPr lang="zh-CN" altLang="en-US" sz="2800" smtClean="0">
                <a:ea typeface="宋体" pitchFamily="2" charset="-122"/>
              </a:rPr>
              <a:t>设</a:t>
            </a:r>
            <a:r>
              <a:rPr lang="en-US" altLang="zh-CN" sz="2800" smtClean="0">
                <a:ea typeface="宋体" pitchFamily="2" charset="-122"/>
              </a:rPr>
              <a:t>X(n)</a:t>
            </a:r>
            <a:r>
              <a:rPr lang="zh-CN" altLang="en-US" sz="2800" smtClean="0">
                <a:ea typeface="宋体" pitchFamily="2" charset="-122"/>
              </a:rPr>
              <a:t>为实际样值，</a:t>
            </a:r>
            <a:r>
              <a:rPr lang="en-US" altLang="zh-CN" sz="2800" smtClean="0">
                <a:ea typeface="宋体" pitchFamily="2" charset="-122"/>
              </a:rPr>
              <a:t>X^(n)</a:t>
            </a:r>
            <a:r>
              <a:rPr lang="zh-CN" altLang="en-US" sz="2800" smtClean="0">
                <a:ea typeface="宋体" pitchFamily="2" charset="-122"/>
              </a:rPr>
              <a:t>为其预测值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A</a:t>
            </a:r>
            <a:r>
              <a:rPr lang="zh-CN" altLang="en-US" sz="2800" smtClean="0">
                <a:ea typeface="宋体" pitchFamily="2" charset="-122"/>
              </a:rPr>
              <a:t>：本行前一样值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B</a:t>
            </a:r>
            <a:r>
              <a:rPr lang="zh-CN" altLang="en-US" sz="2800" smtClean="0">
                <a:ea typeface="宋体" pitchFamily="2" charset="-122"/>
              </a:rPr>
              <a:t>：上一行前一样值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C</a:t>
            </a:r>
            <a:r>
              <a:rPr lang="zh-CN" altLang="en-US" sz="2800" smtClean="0">
                <a:ea typeface="宋体" pitchFamily="2" charset="-122"/>
              </a:rPr>
              <a:t>：上一行该点样值</a:t>
            </a:r>
            <a:endParaRPr lang="en-US" altLang="zh-CN" sz="2800" smtClean="0">
              <a:ea typeface="宋体" pitchFamily="2" charset="-122"/>
            </a:endParaRPr>
          </a:p>
          <a:p>
            <a:pPr>
              <a:buFont typeface="Wingdings" pitchFamily="2" charset="2"/>
              <a:buNone/>
            </a:pPr>
            <a:r>
              <a:rPr lang="en-US" altLang="zh-CN" sz="2800" smtClean="0">
                <a:ea typeface="宋体" pitchFamily="2" charset="-122"/>
              </a:rPr>
              <a:t>D</a:t>
            </a:r>
            <a:r>
              <a:rPr lang="zh-CN" altLang="en-US" sz="2800" smtClean="0">
                <a:ea typeface="宋体" pitchFamily="2" charset="-122"/>
              </a:rPr>
              <a:t>：前一帧该点样值</a:t>
            </a:r>
            <a:endParaRPr lang="en-US" altLang="zh-CN" sz="2800" smtClean="0">
              <a:ea typeface="宋体" pitchFamily="2" charset="-122"/>
            </a:endParaRPr>
          </a:p>
          <a:p>
            <a:pPr>
              <a:buFont typeface="Wingdings" pitchFamily="2" charset="2"/>
              <a:buNone/>
            </a:pPr>
            <a:r>
              <a:rPr lang="zh-CN" altLang="en-US" sz="2800" smtClean="0">
                <a:ea typeface="宋体" pitchFamily="2" charset="-122"/>
              </a:rPr>
              <a:t>预测值</a:t>
            </a:r>
            <a:r>
              <a:rPr lang="en-US" altLang="zh-CN" sz="2800" smtClean="0">
                <a:ea typeface="宋体" pitchFamily="2" charset="-122"/>
              </a:rPr>
              <a:t>X^(n)=F</a:t>
            </a:r>
            <a:r>
              <a:rPr lang="zh-CN" altLang="en-US" sz="2800" smtClean="0">
                <a:ea typeface="宋体" pitchFamily="2" charset="-122"/>
              </a:rPr>
              <a:t>（</a:t>
            </a:r>
            <a:r>
              <a:rPr lang="en-US" altLang="zh-CN" sz="2800" smtClean="0">
                <a:ea typeface="宋体" pitchFamily="2" charset="-122"/>
              </a:rPr>
              <a:t>A,B,C,D</a:t>
            </a:r>
            <a:r>
              <a:rPr lang="zh-CN" altLang="en-US" sz="2800" smtClean="0">
                <a:ea typeface="宋体" pitchFamily="2" charset="-122"/>
              </a:rPr>
              <a:t>）</a:t>
            </a:r>
            <a:endParaRPr lang="en-US" altLang="zh-CN" sz="2800" smtClean="0">
              <a:ea typeface="宋体" pitchFamily="2" charset="-122"/>
            </a:endParaRPr>
          </a:p>
          <a:p>
            <a:r>
              <a:rPr lang="zh-CN" altLang="en-US" sz="2800" smtClean="0">
                <a:ea typeface="宋体" pitchFamily="2" charset="-122"/>
              </a:rPr>
              <a:t>线性预测</a:t>
            </a:r>
            <a:r>
              <a:rPr lang="en-US" altLang="zh-CN" sz="2800" smtClean="0">
                <a:ea typeface="宋体" pitchFamily="2" charset="-122"/>
              </a:rPr>
              <a:t>X^(n)=K</a:t>
            </a:r>
            <a:r>
              <a:rPr lang="en-US" altLang="zh-CN" sz="2800" baseline="-25000" smtClean="0">
                <a:ea typeface="宋体" pitchFamily="2" charset="-122"/>
              </a:rPr>
              <a:t>a</a:t>
            </a:r>
            <a:r>
              <a:rPr lang="en-US" altLang="zh-CN" sz="2800" smtClean="0">
                <a:ea typeface="宋体" pitchFamily="2" charset="-122"/>
              </a:rPr>
              <a:t>A+K</a:t>
            </a:r>
            <a:r>
              <a:rPr lang="en-US" altLang="zh-CN" sz="2800" baseline="-25000" smtClean="0">
                <a:ea typeface="宋体" pitchFamily="2" charset="-122"/>
              </a:rPr>
              <a:t>b</a:t>
            </a:r>
            <a:r>
              <a:rPr lang="en-US" altLang="zh-CN" sz="2800" smtClean="0">
                <a:ea typeface="宋体" pitchFamily="2" charset="-122"/>
              </a:rPr>
              <a:t>B+K</a:t>
            </a:r>
            <a:r>
              <a:rPr lang="en-US" altLang="zh-CN" sz="2800" baseline="-25000" smtClean="0">
                <a:ea typeface="宋体" pitchFamily="2" charset="-122"/>
              </a:rPr>
              <a:t>c</a:t>
            </a:r>
            <a:r>
              <a:rPr lang="en-US" altLang="zh-CN" sz="2800" smtClean="0">
                <a:ea typeface="宋体" pitchFamily="2" charset="-122"/>
              </a:rPr>
              <a:t>C+K</a:t>
            </a:r>
            <a:r>
              <a:rPr lang="en-US" altLang="zh-CN" sz="2800" baseline="-25000" smtClean="0">
                <a:ea typeface="宋体" pitchFamily="2" charset="-122"/>
              </a:rPr>
              <a:t>d</a:t>
            </a:r>
            <a:r>
              <a:rPr lang="en-US" altLang="zh-CN" sz="2800" smtClean="0">
                <a:ea typeface="宋体" pitchFamily="2" charset="-122"/>
              </a:rPr>
              <a:t>D</a:t>
            </a:r>
          </a:p>
          <a:p>
            <a:pPr>
              <a:buFont typeface="Wingdings" pitchFamily="2" charset="2"/>
              <a:buNone/>
            </a:pPr>
            <a:r>
              <a:rPr lang="zh-CN" altLang="en-US" sz="2800" smtClean="0">
                <a:ea typeface="宋体" pitchFamily="2" charset="-122"/>
              </a:rPr>
              <a:t>一般有</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=1</a:t>
            </a:r>
          </a:p>
          <a:p>
            <a:pPr>
              <a:buFont typeface="Wingdings" pitchFamily="2" charset="2"/>
              <a:buNone/>
            </a:pPr>
            <a:r>
              <a:rPr lang="zh-CN" altLang="en-US" sz="2800" smtClean="0">
                <a:ea typeface="宋体" pitchFamily="2" charset="-122"/>
              </a:rPr>
              <a:t>讨论：</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baseline="-250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=1</a:t>
            </a:r>
            <a:r>
              <a:rPr lang="zh-CN" altLang="en-US" sz="2800" smtClean="0">
                <a:ea typeface="宋体" pitchFamily="2" charset="-122"/>
              </a:rPr>
              <a:t>时，是几维预测编码？</a:t>
            </a:r>
            <a:endParaRPr lang="en-US" altLang="zh-CN" sz="2800" smtClean="0">
              <a:ea typeface="宋体" pitchFamily="2" charset="-122"/>
            </a:endParaRPr>
          </a:p>
          <a:p>
            <a:pPr>
              <a:buFont typeface="Wingdings" pitchFamily="2" charset="2"/>
              <a:buNone/>
            </a:pPr>
            <a:r>
              <a:rPr lang="en-US" altLang="zh-CN" sz="2800" smtClean="0">
                <a:ea typeface="宋体" pitchFamily="2" charset="-122"/>
              </a:rPr>
              <a:t>K</a:t>
            </a:r>
            <a:r>
              <a:rPr lang="en-US" altLang="zh-CN" sz="2800" baseline="-25000" smtClean="0">
                <a:ea typeface="宋体" pitchFamily="2" charset="-122"/>
              </a:rPr>
              <a:t>a</a:t>
            </a:r>
            <a:r>
              <a:rPr lang="en-US" altLang="zh-CN" sz="2800" smtClean="0">
                <a:ea typeface="宋体" pitchFamily="2" charset="-122"/>
              </a:rPr>
              <a:t>+K</a:t>
            </a:r>
            <a:r>
              <a:rPr lang="en-US" altLang="zh-CN" sz="2800" baseline="-25000" smtClean="0">
                <a:ea typeface="宋体" pitchFamily="2" charset="-122"/>
              </a:rPr>
              <a:t>b</a:t>
            </a:r>
            <a:r>
              <a:rPr lang="en-US" altLang="zh-CN" sz="2800" smtClean="0">
                <a:ea typeface="宋体" pitchFamily="2" charset="-122"/>
              </a:rPr>
              <a:t>+K</a:t>
            </a:r>
            <a:r>
              <a:rPr lang="en-US" altLang="zh-CN" sz="2800" baseline="-25000" smtClean="0">
                <a:ea typeface="宋体" pitchFamily="2" charset="-122"/>
              </a:rPr>
              <a:t>c</a:t>
            </a:r>
            <a:r>
              <a:rPr lang="en-US" altLang="zh-CN" sz="2800" smtClean="0">
                <a:ea typeface="宋体" pitchFamily="2" charset="-122"/>
              </a:rPr>
              <a:t>=1</a:t>
            </a:r>
            <a:r>
              <a:rPr lang="zh-CN" altLang="en-US" sz="2800" smtClean="0">
                <a:ea typeface="宋体" pitchFamily="2" charset="-122"/>
              </a:rPr>
              <a:t>，</a:t>
            </a:r>
            <a:r>
              <a:rPr lang="en-US" altLang="zh-CN" sz="2800" smtClean="0">
                <a:ea typeface="宋体" pitchFamily="2" charset="-122"/>
              </a:rPr>
              <a:t>K</a:t>
            </a:r>
            <a:r>
              <a:rPr lang="en-US" altLang="zh-CN" sz="2800" baseline="-25000" smtClean="0">
                <a:ea typeface="宋体" pitchFamily="2" charset="-122"/>
              </a:rPr>
              <a:t>d</a:t>
            </a:r>
            <a:r>
              <a:rPr lang="en-US" altLang="zh-CN" sz="2800" smtClean="0">
                <a:ea typeface="宋体" pitchFamily="2" charset="-122"/>
              </a:rPr>
              <a:t>=0</a:t>
            </a:r>
            <a:r>
              <a:rPr lang="zh-CN" altLang="en-US" sz="2800" smtClean="0">
                <a:ea typeface="宋体" pitchFamily="2" charset="-122"/>
              </a:rPr>
              <a:t>时，是几维预测编码？</a:t>
            </a:r>
          </a:p>
        </p:txBody>
      </p:sp>
      <p:sp>
        <p:nvSpPr>
          <p:cNvPr id="819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p:cNvSpPr>
          <p:nvPr>
            <p:ph type="title"/>
          </p:nvPr>
        </p:nvSpPr>
        <p:spPr/>
        <p:txBody>
          <a:bodyPr/>
          <a:lstStyle/>
          <a:p>
            <a:r>
              <a:rPr lang="zh-CN" altLang="en-US" smtClean="0">
                <a:ea typeface="宋体" pitchFamily="2" charset="-122"/>
              </a:rPr>
              <a:t>预测编码特点</a:t>
            </a:r>
          </a:p>
        </p:txBody>
      </p:sp>
      <p:sp>
        <p:nvSpPr>
          <p:cNvPr id="82947" name="内容占位符 2"/>
          <p:cNvSpPr>
            <a:spLocks noGrp="1"/>
          </p:cNvSpPr>
          <p:nvPr>
            <p:ph idx="1"/>
          </p:nvPr>
        </p:nvSpPr>
        <p:spPr/>
        <p:txBody>
          <a:bodyPr/>
          <a:lstStyle/>
          <a:p>
            <a:r>
              <a:rPr lang="zh-CN" altLang="en-US" sz="2800" dirty="0" smtClean="0">
                <a:ea typeface="宋体" pitchFamily="2" charset="-122"/>
              </a:rPr>
              <a:t>可以获得比较高的编码质量，并且实现起来比较简单，因此被广泛地应用于 图像压缩编码系统。</a:t>
            </a:r>
            <a:endParaRPr lang="en-US" altLang="zh-CN" sz="2800" dirty="0" smtClean="0">
              <a:ea typeface="宋体" pitchFamily="2" charset="-122"/>
            </a:endParaRPr>
          </a:p>
          <a:p>
            <a:r>
              <a:rPr lang="zh-CN" altLang="en-US" sz="2800" dirty="0" smtClean="0">
                <a:ea typeface="宋体" pitchFamily="2" charset="-122"/>
              </a:rPr>
              <a:t>压缩比不高，而且精确的预测有赖于图像特性的大量的先验知识，并且必须进行大量的非线性运算，因此一般不单独使用，而是与其他方法结合起来使用。</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例如，在</a:t>
            </a:r>
            <a:r>
              <a:rPr lang="en-US" altLang="zh-CN" sz="2400" dirty="0" smtClean="0">
                <a:latin typeface="Arial" pitchFamily="34" charset="0"/>
                <a:ea typeface="宋体" pitchFamily="2" charset="-122"/>
              </a:rPr>
              <a:t>JPEG</a:t>
            </a:r>
            <a:r>
              <a:rPr lang="zh-CN" altLang="en-US" sz="2400" dirty="0" smtClean="0">
                <a:latin typeface="Arial" pitchFamily="34" charset="0"/>
                <a:ea typeface="宋体" pitchFamily="2" charset="-122"/>
              </a:rPr>
              <a:t>中使用了预测编码技术对</a:t>
            </a:r>
            <a:r>
              <a:rPr lang="en-US" altLang="zh-CN" sz="2400" dirty="0" smtClean="0">
                <a:latin typeface="Arial" pitchFamily="34" charset="0"/>
                <a:ea typeface="宋体" pitchFamily="2" charset="-122"/>
              </a:rPr>
              <a:t>DCT</a:t>
            </a:r>
            <a:r>
              <a:rPr lang="zh-CN" altLang="en-US" sz="2400" dirty="0" smtClean="0">
                <a:latin typeface="Arial" pitchFamily="34" charset="0"/>
                <a:ea typeface="宋体" pitchFamily="2" charset="-122"/>
              </a:rPr>
              <a:t>直流系数进行编码</a:t>
            </a:r>
          </a:p>
        </p:txBody>
      </p:sp>
      <p:sp>
        <p:nvSpPr>
          <p:cNvPr id="8294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lang="zh-CN" altLang="en-US" smtClean="0">
                <a:ea typeface="宋体" pitchFamily="2" charset="-122"/>
              </a:rPr>
              <a:t>变换编码</a:t>
            </a:r>
          </a:p>
        </p:txBody>
      </p:sp>
      <p:sp>
        <p:nvSpPr>
          <p:cNvPr id="83971" name="内容占位符 2"/>
          <p:cNvSpPr>
            <a:spLocks noGrp="1"/>
          </p:cNvSpPr>
          <p:nvPr>
            <p:ph idx="1"/>
          </p:nvPr>
        </p:nvSpPr>
        <p:spPr>
          <a:xfrm>
            <a:off x="683568" y="1052736"/>
            <a:ext cx="8003232" cy="4752528"/>
          </a:xfrm>
        </p:spPr>
        <p:txBody>
          <a:bodyPr/>
          <a:lstStyle/>
          <a:p>
            <a:r>
              <a:rPr lang="zh-CN" altLang="en-US" sz="2400" dirty="0" smtClean="0">
                <a:solidFill>
                  <a:srgbClr val="0E0F20"/>
                </a:solidFill>
                <a:ea typeface="宋体" pitchFamily="2" charset="-122"/>
              </a:rPr>
              <a:t>利用映射变换来实现对数据的建模表示，将原始数据“变换”到另一个更为紧凑的表示空间</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映射的关键：在于能够产生一系列更加有效的系数，然后对这些变换系数进行编码处理</a:t>
            </a:r>
            <a:endParaRPr lang="en-US" altLang="zh-CN" sz="2400" dirty="0" smtClean="0">
              <a:solidFill>
                <a:srgbClr val="0E0F20"/>
              </a:solidFill>
              <a:ea typeface="宋体" pitchFamily="2" charset="-122"/>
            </a:endParaRPr>
          </a:p>
          <a:p>
            <a:pPr lvl="1"/>
            <a:r>
              <a:rPr lang="zh-CN" altLang="en-US" sz="2000" dirty="0" smtClean="0">
                <a:solidFill>
                  <a:srgbClr val="0E0F20"/>
                </a:solidFill>
                <a:ea typeface="宋体" pitchFamily="2" charset="-122"/>
              </a:rPr>
              <a:t>对这些系数进行编码所需的总比特数，要比对原始数据直接编码所需的总比特数要少得多，从而使数码率得以降低</a:t>
            </a:r>
            <a:endParaRPr lang="en-US" altLang="zh-CN" sz="2000" dirty="0" smtClean="0">
              <a:solidFill>
                <a:srgbClr val="0E0F20"/>
              </a:solidFill>
              <a:ea typeface="宋体" pitchFamily="2" charset="-122"/>
            </a:endParaRPr>
          </a:p>
          <a:p>
            <a:r>
              <a:rPr lang="zh-CN" altLang="en-US" sz="2400" dirty="0" smtClean="0">
                <a:solidFill>
                  <a:srgbClr val="0E0F20"/>
                </a:solidFill>
                <a:ea typeface="宋体" pitchFamily="2" charset="-122"/>
              </a:rPr>
              <a:t>映射的方法：一般指函数变换法，常用的是正交变换法</a:t>
            </a:r>
            <a:endParaRPr lang="en-US" altLang="zh-CN" sz="2400" dirty="0" smtClean="0">
              <a:solidFill>
                <a:srgbClr val="0E0F20"/>
              </a:solidFill>
              <a:ea typeface="宋体" pitchFamily="2" charset="-122"/>
            </a:endParaRPr>
          </a:p>
          <a:p>
            <a:r>
              <a:rPr lang="zh-CN" altLang="en-US" sz="2400" dirty="0" smtClean="0">
                <a:solidFill>
                  <a:srgbClr val="0E0F20"/>
                </a:solidFill>
                <a:ea typeface="宋体" pitchFamily="2" charset="-122"/>
              </a:rPr>
              <a:t>正交变换编码实现数据压缩的物理实质：经过多维坐标系中适当的旋转和变换，就能够把散布在各个坐标轴上的原始数据，在新的、适当的坐标系中集中到少数坐标轴上，因此可以用较少位数来表示一组信号样本，可以实现高效率的压缩编码</a:t>
            </a:r>
            <a:endParaRPr lang="en-US" altLang="zh-CN" sz="2400" dirty="0" smtClean="0">
              <a:solidFill>
                <a:srgbClr val="0E0F20"/>
              </a:solidFill>
              <a:ea typeface="宋体" pitchFamily="2" charset="-122"/>
            </a:endParaRPr>
          </a:p>
          <a:p>
            <a:endParaRPr lang="zh-CN" altLang="en-US" dirty="0" smtClean="0">
              <a:ea typeface="宋体" pitchFamily="2" charset="-122"/>
            </a:endParaRPr>
          </a:p>
        </p:txBody>
      </p:sp>
      <p:sp>
        <p:nvSpPr>
          <p:cNvPr id="8397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1</a:t>
            </a:r>
            <a:r>
              <a:rPr lang="zh-CN" altLang="en-US" dirty="0" smtClean="0"/>
              <a:t>）</a:t>
            </a:r>
            <a:endParaRPr lang="zh-CN" altLang="en-US" dirty="0"/>
          </a:p>
        </p:txBody>
      </p:sp>
      <p:sp>
        <p:nvSpPr>
          <p:cNvPr id="3" name="内容占位符 2"/>
          <p:cNvSpPr>
            <a:spLocks noGrp="1"/>
          </p:cNvSpPr>
          <p:nvPr>
            <p:ph idx="1"/>
          </p:nvPr>
        </p:nvSpPr>
        <p:spPr>
          <a:xfrm>
            <a:off x="323528" y="3861048"/>
            <a:ext cx="8568952" cy="2736304"/>
          </a:xfrm>
        </p:spPr>
        <p:txBody>
          <a:bodyPr/>
          <a:lstStyle/>
          <a:p>
            <a:pPr>
              <a:spcBef>
                <a:spcPts val="0"/>
              </a:spcBef>
            </a:pPr>
            <a:r>
              <a:rPr lang="zh-CN" altLang="en-US" sz="2400" dirty="0" smtClean="0"/>
              <a:t>由于信号变化缓慢，</a:t>
            </a:r>
            <a:r>
              <a:rPr lang="en-US" altLang="zh-CN" sz="2400" dirty="0" smtClean="0">
                <a:solidFill>
                  <a:srgbClr val="0E0F20"/>
                </a:solidFill>
                <a:ea typeface="宋体" pitchFamily="2" charset="-122"/>
              </a:rPr>
              <a:t> x</a:t>
            </a:r>
            <a:r>
              <a:rPr lang="en-US" altLang="zh-CN" sz="2400" baseline="-25000" dirty="0" smtClean="0">
                <a:solidFill>
                  <a:srgbClr val="0E0F20"/>
                </a:solidFill>
                <a:ea typeface="宋体" pitchFamily="2" charset="-122"/>
              </a:rPr>
              <a:t>1</a:t>
            </a:r>
            <a:r>
              <a:rPr lang="zh-CN" altLang="en-US" sz="2400" dirty="0" smtClean="0">
                <a:solidFill>
                  <a:srgbClr val="0E0F20"/>
                </a:solidFill>
                <a:ea typeface="宋体" pitchFamily="2" charset="-122"/>
              </a:rPr>
              <a:t>和</a:t>
            </a:r>
            <a:r>
              <a:rPr lang="en-US" altLang="zh-CN" sz="2400" dirty="0" smtClean="0">
                <a:solidFill>
                  <a:srgbClr val="0E0F20"/>
                </a:solidFill>
                <a:ea typeface="宋体" pitchFamily="2" charset="-122"/>
              </a:rPr>
              <a:t>x</a:t>
            </a:r>
            <a:r>
              <a:rPr lang="en-US" altLang="zh-CN" sz="2400" baseline="-25000" dirty="0" smtClean="0">
                <a:solidFill>
                  <a:srgbClr val="0E0F20"/>
                </a:solidFill>
                <a:ea typeface="宋体" pitchFamily="2" charset="-122"/>
              </a:rPr>
              <a:t>2</a:t>
            </a:r>
            <a:r>
              <a:rPr lang="zh-CN" altLang="en-US" sz="2400" dirty="0" smtClean="0"/>
              <a:t>同时出现相近幅度等级的可能性较大，所以图中阴影区</a:t>
            </a:r>
            <a:r>
              <a:rPr lang="en-US" altLang="zh-CN" sz="2400" dirty="0" smtClean="0"/>
              <a:t>45</a:t>
            </a:r>
            <a:r>
              <a:rPr lang="zh-CN" altLang="en-US" sz="2400" dirty="0" smtClean="0"/>
              <a:t>度斜线附近的联合事件出现的概率也就越大</a:t>
            </a:r>
            <a:endParaRPr lang="en-US" altLang="zh-CN" sz="2400" dirty="0" smtClean="0"/>
          </a:p>
          <a:p>
            <a:pPr lvl="1">
              <a:spcBef>
                <a:spcPts val="0"/>
              </a:spcBef>
            </a:pPr>
            <a:r>
              <a:rPr lang="zh-CN" altLang="en-US" sz="2000" dirty="0" smtClean="0"/>
              <a:t>信源的相关性越强，相关圈就越“扁长”</a:t>
            </a:r>
            <a:endParaRPr lang="en-US" altLang="zh-CN" sz="2000" dirty="0" smtClean="0"/>
          </a:p>
          <a:p>
            <a:pPr lvl="1">
              <a:spcBef>
                <a:spcPts val="0"/>
              </a:spcBef>
            </a:pPr>
            <a:r>
              <a:rPr lang="zh-CN" altLang="en-US" sz="2000" dirty="0" smtClean="0"/>
              <a:t>信源的相关性越弱，相关圈就越“方圆”</a:t>
            </a:r>
            <a:endParaRPr lang="en-US" altLang="zh-CN" sz="2000" dirty="0" smtClean="0"/>
          </a:p>
          <a:p>
            <a:pPr>
              <a:spcBef>
                <a:spcPts val="0"/>
              </a:spcBef>
            </a:pPr>
            <a:r>
              <a:rPr lang="zh-CN" altLang="en-US" sz="2400" dirty="0" smtClean="0"/>
              <a:t>如果对该数据对进行正交变换，从几何上相当于把该图坐标系（</a:t>
            </a:r>
            <a:r>
              <a:rPr lang="en-US" altLang="zh-CN" sz="2400" dirty="0" smtClean="0"/>
              <a:t> x</a:t>
            </a:r>
            <a:r>
              <a:rPr lang="en-US" altLang="zh-CN" sz="2400" baseline="-25000" dirty="0" smtClean="0"/>
              <a:t>1</a:t>
            </a:r>
            <a:r>
              <a:rPr lang="zh-CN" altLang="en-US" sz="2400" dirty="0" smtClean="0"/>
              <a:t>，</a:t>
            </a:r>
            <a:r>
              <a:rPr lang="en-US" altLang="zh-CN" sz="2400" dirty="0" smtClean="0"/>
              <a:t>x</a:t>
            </a:r>
            <a:r>
              <a:rPr lang="en-US" altLang="zh-CN" sz="2400" baseline="-25000" dirty="0" smtClean="0"/>
              <a:t>2 </a:t>
            </a:r>
            <a:r>
              <a:rPr lang="zh-CN" altLang="en-US" sz="2400" dirty="0" smtClean="0"/>
              <a:t>）旋转</a:t>
            </a:r>
            <a:r>
              <a:rPr lang="en-US" altLang="zh-CN" sz="2400" dirty="0" smtClean="0"/>
              <a:t>45</a:t>
            </a:r>
            <a:r>
              <a:rPr lang="zh-CN" altLang="en-US" sz="2400" dirty="0" smtClean="0"/>
              <a:t>度，变成（</a:t>
            </a:r>
            <a:r>
              <a:rPr lang="en-US" altLang="zh-CN" sz="2400" dirty="0" smtClean="0"/>
              <a:t>y</a:t>
            </a:r>
            <a:r>
              <a:rPr lang="en-US" altLang="zh-CN" sz="2400" baseline="-25000" dirty="0" smtClean="0"/>
              <a:t>1</a:t>
            </a:r>
            <a:r>
              <a:rPr lang="zh-CN" altLang="en-US" sz="2400" dirty="0" smtClean="0"/>
              <a:t>，</a:t>
            </a:r>
            <a:r>
              <a:rPr lang="en-US" altLang="zh-CN" sz="2400" dirty="0" smtClean="0"/>
              <a:t>y</a:t>
            </a:r>
            <a:r>
              <a:rPr lang="en-US" altLang="zh-CN" sz="2400" baseline="-25000" dirty="0" smtClean="0"/>
              <a:t>2</a:t>
            </a:r>
            <a:r>
              <a:rPr lang="zh-CN" altLang="en-US" sz="2400" dirty="0" smtClean="0"/>
              <a:t>）坐标系</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
        <p:nvSpPr>
          <p:cNvPr id="5" name="内容占位符 2"/>
          <p:cNvSpPr txBox="1">
            <a:spLocks/>
          </p:cNvSpPr>
          <p:nvPr/>
        </p:nvSpPr>
        <p:spPr bwMode="gray">
          <a:xfrm>
            <a:off x="323528" y="1147583"/>
            <a:ext cx="4752528" cy="26642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ct val="20000"/>
              </a:spcBef>
              <a:spcAft>
                <a:spcPct val="0"/>
              </a:spcAft>
              <a:buClr>
                <a:schemeClr val="tx2"/>
              </a:buClr>
              <a:buSzTx/>
              <a:buFont typeface="Wingdings" pitchFamily="2" charset="2"/>
              <a:buChar char="v"/>
              <a:tabLst/>
              <a:defRPr/>
            </a:pP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设对一个缓变信号的取样值采用</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3</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位编码（每个样本有</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个幅度等级），则两个相邻数据样本的联合事件，共</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8×8=64</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种可能，可以用二维平面坐标表示，</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1</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和</a:t>
            </a:r>
            <a:r>
              <a:rPr kumimoji="0" lang="en-US" altLang="zh-CN" sz="2400" b="1" i="0" u="none" strike="noStrike" kern="0" cap="none" spc="0" normalizeH="0" baseline="0" noProof="0" dirty="0" smtClean="0">
                <a:ln>
                  <a:noFill/>
                </a:ln>
                <a:solidFill>
                  <a:srgbClr val="0E0F20"/>
                </a:solidFill>
                <a:effectLst/>
                <a:uLnTx/>
                <a:uFillTx/>
                <a:latin typeface="+mn-lt"/>
                <a:ea typeface="宋体" pitchFamily="2" charset="-122"/>
                <a:cs typeface="+mn-cs"/>
              </a:rPr>
              <a:t>x</a:t>
            </a:r>
            <a:r>
              <a:rPr kumimoji="0" lang="en-US" altLang="zh-CN" sz="2400" b="1" i="0" u="none" strike="noStrike" kern="0" cap="none" spc="0" normalizeH="0" baseline="-25000" noProof="0" dirty="0" smtClean="0">
                <a:ln>
                  <a:noFill/>
                </a:ln>
                <a:solidFill>
                  <a:srgbClr val="0E0F20"/>
                </a:solidFill>
                <a:effectLst/>
                <a:uLnTx/>
                <a:uFillTx/>
                <a:latin typeface="+mn-lt"/>
                <a:ea typeface="宋体" pitchFamily="2" charset="-122"/>
                <a:cs typeface="+mn-cs"/>
              </a:rPr>
              <a:t>2</a:t>
            </a:r>
            <a:r>
              <a:rPr kumimoji="0" lang="zh-CN" altLang="en-US" sz="2400" b="1" i="0" u="none" strike="noStrike" kern="0" cap="none" spc="0" normalizeH="0" baseline="0" noProof="0" dirty="0" smtClean="0">
                <a:ln>
                  <a:noFill/>
                </a:ln>
                <a:solidFill>
                  <a:srgbClr val="0E0F20"/>
                </a:solidFill>
                <a:effectLst/>
                <a:uLnTx/>
                <a:uFillTx/>
                <a:latin typeface="+mn-lt"/>
                <a:ea typeface="宋体" pitchFamily="2" charset="-122"/>
                <a:cs typeface="+mn-cs"/>
              </a:rPr>
              <a:t>表示相邻两样本可能的幅度等级</a:t>
            </a:r>
            <a:endParaRPr kumimoji="0" lang="zh-CN" altLang="en-US" sz="3200" b="1" i="0" u="none" strike="noStrike" kern="0" cap="none" spc="0" normalizeH="0" baseline="0" noProof="0" dirty="0" smtClean="0">
              <a:ln>
                <a:noFill/>
              </a:ln>
              <a:solidFill>
                <a:schemeClr val="tx1"/>
              </a:solidFill>
              <a:effectLst/>
              <a:uLnTx/>
              <a:uFillTx/>
              <a:latin typeface="+mn-lt"/>
              <a:ea typeface="宋体" pitchFamily="2" charset="-122"/>
              <a:cs typeface="+mn-cs"/>
            </a:endParaRPr>
          </a:p>
        </p:txBody>
      </p:sp>
      <p:pic>
        <p:nvPicPr>
          <p:cNvPr id="6" name="Picture 1"/>
          <p:cNvPicPr>
            <a:picLocks noChangeAspect="1" noChangeArrowheads="1"/>
          </p:cNvPicPr>
          <p:nvPr/>
        </p:nvPicPr>
        <p:blipFill>
          <a:blip r:embed="rId2" cstate="print"/>
          <a:srcRect l="1943" t="2643"/>
          <a:stretch>
            <a:fillRect/>
          </a:stretch>
        </p:blipFill>
        <p:spPr bwMode="auto">
          <a:xfrm>
            <a:off x="5076056" y="1124744"/>
            <a:ext cx="3744416" cy="2733314"/>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变换编码举例（</a:t>
            </a:r>
            <a:r>
              <a:rPr lang="en-US" altLang="zh-CN" dirty="0" smtClean="0"/>
              <a:t>2</a:t>
            </a:r>
            <a:r>
              <a:rPr lang="zh-CN" altLang="en-US" dirty="0" smtClean="0"/>
              <a:t>）</a:t>
            </a:r>
            <a:endParaRPr lang="zh-CN" altLang="en-US" dirty="0"/>
          </a:p>
        </p:txBody>
      </p:sp>
      <p:sp>
        <p:nvSpPr>
          <p:cNvPr id="3" name="内容占位符 2"/>
          <p:cNvSpPr>
            <a:spLocks noGrp="1"/>
          </p:cNvSpPr>
          <p:nvPr>
            <p:ph idx="1"/>
          </p:nvPr>
        </p:nvSpPr>
        <p:spPr>
          <a:xfrm>
            <a:off x="755576" y="1371600"/>
            <a:ext cx="7931224" cy="4700588"/>
          </a:xfrm>
        </p:spPr>
        <p:txBody>
          <a:bodyPr/>
          <a:lstStyle/>
          <a:p>
            <a:r>
              <a:rPr lang="zh-CN" altLang="en-US" sz="2400" dirty="0" smtClean="0"/>
              <a:t>此时，该相关圈正好处在</a:t>
            </a:r>
            <a:r>
              <a:rPr lang="en-US" altLang="zh-CN" sz="2400" dirty="0" smtClean="0"/>
              <a:t>y</a:t>
            </a:r>
            <a:r>
              <a:rPr lang="en-US" altLang="zh-CN" sz="2400" baseline="-25000" dirty="0" smtClean="0"/>
              <a:t>1</a:t>
            </a:r>
            <a:r>
              <a:rPr lang="zh-CN" altLang="en-US" sz="2400" dirty="0" smtClean="0"/>
              <a:t>坐标轴上下，且该圈越扁长，它在</a:t>
            </a:r>
            <a:r>
              <a:rPr lang="en-US" altLang="zh-CN" sz="2400" dirty="0" smtClean="0"/>
              <a:t>y</a:t>
            </a:r>
            <a:r>
              <a:rPr lang="en-US" altLang="zh-CN" sz="2400" baseline="-25000" dirty="0" smtClean="0"/>
              <a:t>1</a:t>
            </a:r>
            <a:r>
              <a:rPr lang="zh-CN" altLang="en-US" sz="2400" dirty="0" smtClean="0"/>
              <a:t>上的投影就越大，而在</a:t>
            </a:r>
            <a:r>
              <a:rPr lang="en-US" altLang="zh-CN" sz="2400" dirty="0" smtClean="0"/>
              <a:t>y</a:t>
            </a:r>
            <a:r>
              <a:rPr lang="en-US" altLang="zh-CN" sz="2400" baseline="-25000" dirty="0" smtClean="0"/>
              <a:t>2</a:t>
            </a:r>
            <a:r>
              <a:rPr lang="zh-CN" altLang="en-US" sz="2400" dirty="0" smtClean="0"/>
              <a:t>上的投影就越小</a:t>
            </a:r>
            <a:endParaRPr lang="en-US" altLang="zh-CN" sz="2400" dirty="0" smtClean="0"/>
          </a:p>
          <a:p>
            <a:r>
              <a:rPr lang="zh-CN" altLang="en-US" sz="2400" dirty="0" smtClean="0"/>
              <a:t>因此，从（</a:t>
            </a:r>
            <a:r>
              <a:rPr lang="en-US" altLang="zh-CN" sz="2400" dirty="0" smtClean="0"/>
              <a:t> y</a:t>
            </a:r>
            <a:r>
              <a:rPr lang="en-US" altLang="zh-CN" sz="2400" baseline="-25000" dirty="0" smtClean="0"/>
              <a:t>1</a:t>
            </a:r>
            <a:r>
              <a:rPr lang="zh-CN" altLang="en-US" sz="2400" dirty="0" smtClean="0"/>
              <a:t>，</a:t>
            </a:r>
            <a:r>
              <a:rPr lang="en-US" altLang="zh-CN" sz="2400" dirty="0" smtClean="0"/>
              <a:t>y</a:t>
            </a:r>
            <a:r>
              <a:rPr lang="en-US" altLang="zh-CN" sz="2400" baseline="-25000" dirty="0" smtClean="0"/>
              <a:t>2 </a:t>
            </a:r>
            <a:r>
              <a:rPr lang="zh-CN" altLang="en-US" sz="2400" dirty="0" smtClean="0"/>
              <a:t>）坐标来看，任凭</a:t>
            </a:r>
            <a:r>
              <a:rPr lang="en-US" altLang="zh-CN" sz="2400" dirty="0" smtClean="0"/>
              <a:t>y</a:t>
            </a:r>
            <a:r>
              <a:rPr lang="en-US" altLang="zh-CN" sz="2400" baseline="-25000" dirty="0" smtClean="0"/>
              <a:t>1</a:t>
            </a:r>
            <a:r>
              <a:rPr lang="zh-CN" altLang="en-US" sz="2400" dirty="0" smtClean="0"/>
              <a:t>在较大范围内变换，而</a:t>
            </a:r>
            <a:r>
              <a:rPr lang="en-US" altLang="zh-CN" sz="2400" dirty="0" smtClean="0"/>
              <a:t>y</a:t>
            </a:r>
            <a:r>
              <a:rPr lang="en-US" altLang="zh-CN" sz="2400" baseline="-25000" dirty="0" smtClean="0"/>
              <a:t>2</a:t>
            </a:r>
            <a:r>
              <a:rPr lang="zh-CN" altLang="en-US" sz="2400" dirty="0" smtClean="0"/>
              <a:t>却变化不大，这就意味着变量</a:t>
            </a:r>
            <a:r>
              <a:rPr lang="en-US" altLang="zh-CN" sz="2400" dirty="0" smtClean="0"/>
              <a:t>y</a:t>
            </a:r>
            <a:r>
              <a:rPr lang="en-US" altLang="zh-CN" sz="2400" baseline="-25000" dirty="0" smtClean="0"/>
              <a:t>1</a:t>
            </a:r>
            <a:r>
              <a:rPr lang="zh-CN" altLang="en-US" sz="2400" dirty="0" smtClean="0"/>
              <a:t>和</a:t>
            </a:r>
            <a:r>
              <a:rPr lang="en-US" altLang="zh-CN" sz="2400" dirty="0" smtClean="0"/>
              <a:t>y</a:t>
            </a:r>
            <a:r>
              <a:rPr lang="en-US" altLang="zh-CN" sz="2400" baseline="-25000" dirty="0" smtClean="0"/>
              <a:t>2</a:t>
            </a:r>
            <a:r>
              <a:rPr lang="zh-CN" altLang="en-US" sz="2400" dirty="0" smtClean="0"/>
              <a:t>之间的联系，在统计上更加独立</a:t>
            </a:r>
            <a:endParaRPr lang="en-US" altLang="zh-CN" sz="2400" dirty="0" smtClean="0"/>
          </a:p>
          <a:p>
            <a:r>
              <a:rPr lang="zh-CN" altLang="en-US" sz="2400" dirty="0" smtClean="0"/>
              <a:t>通过这种坐标系的旋转变化，就能得到一组去掉大部分甚至全部统计相关性的另一种输出样本</a:t>
            </a:r>
            <a:endParaRPr lang="en-US" altLang="zh-CN" sz="2400" dirty="0" smtClean="0"/>
          </a:p>
          <a:p>
            <a:r>
              <a:rPr lang="zh-CN" altLang="en-US" sz="2400" dirty="0" smtClean="0"/>
              <a:t>而且样本方差也将重新分布：在原坐标系两相邻样本方差相同，但新坐标系中</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zh-CN" altLang="en-US" sz="2400" dirty="0" smtClean="0"/>
              <a:t>＞ ＞</a:t>
            </a:r>
            <a:r>
              <a:rPr lang="el-GR" altLang="zh-CN" sz="2400" dirty="0" smtClean="0"/>
              <a:t> σ</a:t>
            </a:r>
            <a:r>
              <a:rPr lang="en-US" altLang="zh-CN" sz="2400" baseline="30000" dirty="0" smtClean="0"/>
              <a:t>2</a:t>
            </a:r>
            <a:r>
              <a:rPr lang="en-US" altLang="zh-CN" sz="2400" baseline="-25000" dirty="0" smtClean="0"/>
              <a:t>y2</a:t>
            </a:r>
            <a:r>
              <a:rPr lang="zh-CN" altLang="en-US" sz="2400" dirty="0" smtClean="0"/>
              <a:t> ，表明样本能量向</a:t>
            </a:r>
            <a:r>
              <a:rPr lang="en-US" altLang="zh-CN" sz="2400" dirty="0" smtClean="0"/>
              <a:t>y</a:t>
            </a:r>
            <a:r>
              <a:rPr lang="en-US" altLang="zh-CN" sz="2400" baseline="-25000" dirty="0" smtClean="0"/>
              <a:t>1</a:t>
            </a:r>
            <a:r>
              <a:rPr lang="zh-CN" altLang="en-US" sz="2400" dirty="0" smtClean="0"/>
              <a:t>轴相对集中了，但是</a:t>
            </a:r>
            <a:r>
              <a:rPr lang="el-GR" altLang="zh-CN" sz="2400" dirty="0" smtClean="0"/>
              <a:t>σ</a:t>
            </a:r>
            <a:r>
              <a:rPr lang="en-US" altLang="zh-CN" sz="2400" baseline="30000" dirty="0" smtClean="0"/>
              <a:t>2</a:t>
            </a:r>
            <a:r>
              <a:rPr lang="en-US" altLang="zh-CN" sz="2400" baseline="-25000" dirty="0" smtClean="0"/>
              <a:t>y1</a:t>
            </a:r>
            <a:r>
              <a:rPr lang="en-US" altLang="zh-CN" sz="2400" dirty="0" smtClean="0"/>
              <a:t> +</a:t>
            </a:r>
            <a:r>
              <a:rPr lang="el-GR" altLang="zh-CN" sz="2400" dirty="0" smtClean="0"/>
              <a:t>σ</a:t>
            </a:r>
            <a:r>
              <a:rPr lang="en-US" altLang="zh-CN" sz="2400" baseline="30000" dirty="0" smtClean="0"/>
              <a:t>2</a:t>
            </a:r>
            <a:r>
              <a:rPr lang="en-US" altLang="zh-CN" sz="2400" baseline="-25000" dirty="0" smtClean="0"/>
              <a:t>y2</a:t>
            </a:r>
            <a:r>
              <a:rPr lang="en-US" altLang="zh-CN" sz="2400" dirty="0" smtClean="0"/>
              <a:t> =</a:t>
            </a:r>
            <a:r>
              <a:rPr lang="el-GR" altLang="zh-CN" sz="2400" dirty="0" smtClean="0"/>
              <a:t>σ</a:t>
            </a:r>
            <a:r>
              <a:rPr lang="en-US" altLang="zh-CN" sz="2400" baseline="30000" dirty="0" smtClean="0"/>
              <a:t>2</a:t>
            </a:r>
            <a:r>
              <a:rPr lang="en-US" altLang="zh-CN" sz="2400" baseline="-25000" dirty="0" smtClean="0"/>
              <a:t>x1</a:t>
            </a:r>
            <a:r>
              <a:rPr lang="en-US" altLang="zh-CN" sz="2400" dirty="0" smtClean="0"/>
              <a:t> +</a:t>
            </a:r>
            <a:r>
              <a:rPr lang="el-GR" altLang="zh-CN" sz="2400" dirty="0" smtClean="0"/>
              <a:t>σ</a:t>
            </a:r>
            <a:r>
              <a:rPr lang="en-US" altLang="zh-CN" sz="2400" baseline="30000" dirty="0" smtClean="0"/>
              <a:t>2</a:t>
            </a:r>
            <a:r>
              <a:rPr lang="en-US" altLang="zh-CN" sz="2400" baseline="-25000" dirty="0" smtClean="0"/>
              <a:t>x2</a:t>
            </a:r>
            <a:r>
              <a:rPr lang="en-US" altLang="zh-CN" sz="2400" dirty="0" smtClean="0"/>
              <a:t> </a:t>
            </a:r>
          </a:p>
          <a:p>
            <a:r>
              <a:rPr lang="zh-CN" altLang="en-US" sz="2400" dirty="0" smtClean="0"/>
              <a:t>变换后各坐标轴上方差的这种不均匀分布，为数据压缩编码创造了条件</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正交变换的矩阵表示</a:t>
            </a:r>
            <a:endParaRPr lang="zh-CN" altLang="en-US" dirty="0"/>
          </a:p>
        </p:txBody>
      </p:sp>
      <p:sp>
        <p:nvSpPr>
          <p:cNvPr id="3" name="内容占位符 2"/>
          <p:cNvSpPr>
            <a:spLocks noGrp="1"/>
          </p:cNvSpPr>
          <p:nvPr>
            <p:ph idx="1"/>
          </p:nvPr>
        </p:nvSpPr>
        <p:spPr>
          <a:xfrm>
            <a:off x="683568" y="1196752"/>
            <a:ext cx="7848872" cy="3456384"/>
          </a:xfrm>
        </p:spPr>
        <p:txBody>
          <a:bodyPr/>
          <a:lstStyle/>
          <a:p>
            <a:r>
              <a:rPr lang="en-US" altLang="zh-CN" sz="2800" dirty="0" smtClean="0"/>
              <a:t>n</a:t>
            </a:r>
            <a:r>
              <a:rPr lang="zh-CN" altLang="en-US" sz="2800" dirty="0" smtClean="0"/>
              <a:t>维线性空间中的一个列向量</a:t>
            </a:r>
            <a:endParaRPr lang="en-US" altLang="zh-CN" sz="2800" dirty="0" smtClean="0"/>
          </a:p>
          <a:p>
            <a:r>
              <a:rPr lang="zh-CN" altLang="en-US" sz="2800" dirty="0" smtClean="0"/>
              <a:t>对它进行线性变换</a:t>
            </a:r>
            <a:r>
              <a:rPr lang="en-US" altLang="zh-CN" sz="2800" dirty="0" smtClean="0"/>
              <a:t>Y=AX</a:t>
            </a:r>
            <a:r>
              <a:rPr lang="zh-CN" altLang="en-US" sz="2800" dirty="0" smtClean="0"/>
              <a:t>，称</a:t>
            </a:r>
            <a:r>
              <a:rPr lang="en-US" altLang="zh-CN" sz="2800" dirty="0" smtClean="0"/>
              <a:t>A</a:t>
            </a:r>
            <a:r>
              <a:rPr lang="zh-CN" altLang="en-US" sz="2800" dirty="0" smtClean="0"/>
              <a:t>为变换矩阵，</a:t>
            </a:r>
            <a:r>
              <a:rPr lang="en-US" altLang="zh-CN" sz="2800" dirty="0" smtClean="0"/>
              <a:t>Y</a:t>
            </a:r>
            <a:r>
              <a:rPr lang="zh-CN" altLang="en-US" sz="2800" dirty="0" smtClean="0"/>
              <a:t>是</a:t>
            </a:r>
            <a:r>
              <a:rPr lang="en-US" altLang="zh-CN" sz="2800" dirty="0" smtClean="0"/>
              <a:t>X</a:t>
            </a:r>
            <a:r>
              <a:rPr lang="zh-CN" altLang="en-US" sz="2800" dirty="0" smtClean="0"/>
              <a:t>的一个线性变换</a:t>
            </a:r>
            <a:endParaRPr lang="en-US" altLang="zh-CN" sz="2800" dirty="0" smtClean="0"/>
          </a:p>
          <a:p>
            <a:r>
              <a:rPr lang="zh-CN" altLang="en-US" sz="2800" dirty="0" smtClean="0"/>
              <a:t>如果矩阵</a:t>
            </a:r>
            <a:r>
              <a:rPr lang="en-US" altLang="zh-CN" sz="2800" dirty="0" smtClean="0"/>
              <a:t>A</a:t>
            </a:r>
            <a:r>
              <a:rPr lang="zh-CN" altLang="en-US" sz="2800" dirty="0" smtClean="0"/>
              <a:t>具有性质</a:t>
            </a:r>
            <a:r>
              <a:rPr lang="en-US" altLang="zh-CN" sz="2800" dirty="0" smtClean="0"/>
              <a:t>AA</a:t>
            </a:r>
            <a:r>
              <a:rPr lang="en-US" altLang="zh-CN" sz="2800" baseline="30000" dirty="0" smtClean="0"/>
              <a:t>T</a:t>
            </a:r>
            <a:r>
              <a:rPr lang="en-US" altLang="zh-CN" sz="2800" dirty="0" smtClean="0"/>
              <a:t>=A</a:t>
            </a:r>
            <a:r>
              <a:rPr lang="en-US" altLang="zh-CN" sz="2800" baseline="30000" dirty="0" smtClean="0"/>
              <a:t>T</a:t>
            </a:r>
            <a:r>
              <a:rPr lang="en-US" altLang="zh-CN" sz="2800" dirty="0" smtClean="0"/>
              <a:t>A=I</a:t>
            </a:r>
            <a:r>
              <a:rPr lang="zh-CN" altLang="en-US" sz="2800" dirty="0" smtClean="0"/>
              <a:t>，则称</a:t>
            </a:r>
            <a:r>
              <a:rPr lang="en-US" altLang="zh-CN" sz="2800" dirty="0" smtClean="0"/>
              <a:t>A</a:t>
            </a:r>
            <a:r>
              <a:rPr lang="zh-CN" altLang="en-US" sz="2800" dirty="0" smtClean="0"/>
              <a:t>为正交矩阵，从</a:t>
            </a:r>
            <a:r>
              <a:rPr lang="en-US" altLang="zh-CN" sz="2800" dirty="0" smtClean="0"/>
              <a:t>X</a:t>
            </a:r>
            <a:r>
              <a:rPr lang="zh-CN" altLang="en-US" sz="2800" dirty="0" smtClean="0"/>
              <a:t>到</a:t>
            </a:r>
            <a:r>
              <a:rPr lang="en-US" altLang="zh-CN" sz="2800" dirty="0" smtClean="0"/>
              <a:t>Y</a:t>
            </a:r>
            <a:r>
              <a:rPr lang="zh-CN" altLang="en-US" sz="2800" dirty="0" smtClean="0"/>
              <a:t>的变换为正交变换</a:t>
            </a:r>
            <a:endParaRPr lang="en-US" altLang="zh-CN" sz="2800" dirty="0" smtClean="0"/>
          </a:p>
          <a:p>
            <a:r>
              <a:rPr lang="zh-CN" altLang="en-US" sz="2800" dirty="0" smtClean="0"/>
              <a:t>对于正交变换，经过反变换可以唯一的得到复原信号</a:t>
            </a:r>
            <a:r>
              <a:rPr lang="en-US" altLang="zh-CN" sz="2800" dirty="0" smtClean="0"/>
              <a:t>X=A</a:t>
            </a:r>
            <a:r>
              <a:rPr lang="en-US" altLang="zh-CN" sz="2800" baseline="30000" dirty="0" smtClean="0"/>
              <a:t>T</a:t>
            </a:r>
            <a:r>
              <a:rPr lang="en-US" altLang="zh-CN" sz="2800" dirty="0" smtClean="0"/>
              <a:t>Y</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314370" name="Object 0"/>
          <p:cNvGraphicFramePr>
            <a:graphicFrameLocks noChangeAspect="1"/>
          </p:cNvGraphicFramePr>
          <p:nvPr/>
        </p:nvGraphicFramePr>
        <p:xfrm>
          <a:off x="5707260" y="1206078"/>
          <a:ext cx="2897188" cy="566738"/>
        </p:xfrm>
        <a:graphic>
          <a:graphicData uri="http://schemas.openxmlformats.org/presentationml/2006/ole">
            <p:oleObj spid="_x0000_s314370" name="公式" r:id="rId3" imgW="1143000" imgH="241200" progId="Equation.3">
              <p:embed/>
            </p:oleObj>
          </a:graphicData>
        </a:graphic>
      </p:graphicFrame>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lang="zh-CN" altLang="en-US" dirty="0" smtClean="0">
                <a:ea typeface="宋体" pitchFamily="2" charset="-122"/>
              </a:rPr>
              <a:t>正交变换的作用及思路</a:t>
            </a:r>
          </a:p>
        </p:txBody>
      </p:sp>
      <p:sp>
        <p:nvSpPr>
          <p:cNvPr id="84995" name="内容占位符 2"/>
          <p:cNvSpPr>
            <a:spLocks noGrp="1"/>
          </p:cNvSpPr>
          <p:nvPr>
            <p:ph idx="1"/>
          </p:nvPr>
        </p:nvSpPr>
        <p:spPr>
          <a:xfrm>
            <a:off x="428625" y="1214438"/>
            <a:ext cx="8429625" cy="4857750"/>
          </a:xfrm>
        </p:spPr>
        <p:txBody>
          <a:bodyPr/>
          <a:lstStyle/>
          <a:p>
            <a:r>
              <a:rPr lang="zh-CN" altLang="en-US" sz="2800" dirty="0" smtClean="0">
                <a:solidFill>
                  <a:srgbClr val="0E0F20"/>
                </a:solidFill>
                <a:ea typeface="宋体" pitchFamily="2" charset="-122"/>
              </a:rPr>
              <a:t>正交变换的作用</a:t>
            </a:r>
            <a:endParaRPr lang="en-US" altLang="zh-CN" sz="2800" dirty="0" smtClean="0">
              <a:solidFill>
                <a:srgbClr val="0E0F20"/>
              </a:solidFill>
              <a:ea typeface="宋体" pitchFamily="2" charset="-122"/>
            </a:endParaRPr>
          </a:p>
          <a:p>
            <a:pPr lvl="1"/>
            <a:r>
              <a:rPr lang="zh-CN" altLang="en-US" sz="2400" dirty="0" smtClean="0">
                <a:solidFill>
                  <a:srgbClr val="0E0F20"/>
                </a:solidFill>
                <a:ea typeface="宋体" pitchFamily="2" charset="-122"/>
              </a:rPr>
              <a:t>能量集中：人们通过对大量自然景物图像的统计分析发现，绝大部分图像信号在空间域中像素之间的相关性是很大的。它们经过正交变换以后，其能量主要集中在低频部分</a:t>
            </a:r>
            <a:endParaRPr lang="en-US" altLang="zh-CN" sz="2400" dirty="0" smtClean="0">
              <a:solidFill>
                <a:srgbClr val="0E0F20"/>
              </a:solidFill>
              <a:ea typeface="宋体" pitchFamily="2" charset="-122"/>
            </a:endParaRPr>
          </a:p>
          <a:p>
            <a:pPr lvl="1"/>
            <a:r>
              <a:rPr lang="zh-CN" altLang="en-US" sz="2400" dirty="0" smtClean="0">
                <a:solidFill>
                  <a:srgbClr val="0E0F20"/>
                </a:solidFill>
                <a:ea typeface="宋体" pitchFamily="2" charset="-122"/>
              </a:rPr>
              <a:t>去除相关性：经过正交变换后的变换系数之间的相关性大大降低</a:t>
            </a:r>
            <a:endParaRPr lang="en-US" altLang="zh-CN" sz="2400" dirty="0" smtClean="0">
              <a:solidFill>
                <a:srgbClr val="0E0F20"/>
              </a:solidFill>
              <a:ea typeface="宋体" pitchFamily="2" charset="-122"/>
            </a:endParaRPr>
          </a:p>
          <a:p>
            <a:r>
              <a:rPr lang="zh-CN" altLang="en-US" sz="2800" dirty="0" smtClean="0">
                <a:solidFill>
                  <a:srgbClr val="0E0F20"/>
                </a:solidFill>
                <a:ea typeface="宋体" pitchFamily="2" charset="-122"/>
              </a:rPr>
              <a:t>基本思路：</a:t>
            </a:r>
            <a:endParaRPr lang="en-US" altLang="zh-CN" sz="2800" dirty="0" smtClean="0">
              <a:solidFill>
                <a:srgbClr val="0E0F20"/>
              </a:solidFill>
              <a:ea typeface="宋体" pitchFamily="2" charset="-122"/>
            </a:endParaRPr>
          </a:p>
          <a:p>
            <a:pPr lvl="1"/>
            <a:r>
              <a:rPr lang="zh-CN" altLang="en-US" sz="2400" dirty="0" smtClean="0">
                <a:solidFill>
                  <a:srgbClr val="0E0F20"/>
                </a:solidFill>
                <a:latin typeface="Arial" pitchFamily="34" charset="0"/>
                <a:ea typeface="宋体" pitchFamily="2" charset="-122"/>
              </a:rPr>
              <a:t>在编码时略去某些能量很小的高频分量，或在量化时对方差较小的分量分配以较少的比特数，以降低码率。</a:t>
            </a:r>
            <a:endParaRPr lang="en-US" altLang="zh-CN" sz="2400" dirty="0" smtClean="0">
              <a:solidFill>
                <a:srgbClr val="0E0F20"/>
              </a:solidFill>
              <a:latin typeface="Arial" pitchFamily="34" charset="0"/>
              <a:ea typeface="宋体" pitchFamily="2" charset="-122"/>
            </a:endParaRPr>
          </a:p>
          <a:p>
            <a:pPr lvl="1"/>
            <a:r>
              <a:rPr lang="zh-CN" altLang="en-US" sz="2400" dirty="0" smtClean="0">
                <a:solidFill>
                  <a:srgbClr val="0E0F20"/>
                </a:solidFill>
                <a:latin typeface="Arial" pitchFamily="34" charset="0"/>
                <a:ea typeface="宋体" pitchFamily="2" charset="-122"/>
              </a:rPr>
              <a:t>变换编码还可以根据人眼对不同频率分量的敏感程度而对不同系数采用不同的量化台阶，以进一步提高压缩比</a:t>
            </a:r>
            <a:endParaRPr lang="zh-CN" altLang="en-US" sz="2400" dirty="0" smtClean="0">
              <a:latin typeface="Arial" pitchFamily="34" charset="0"/>
              <a:ea typeface="宋体" pitchFamily="2" charset="-122"/>
            </a:endParaRPr>
          </a:p>
        </p:txBody>
      </p:sp>
      <p:sp>
        <p:nvSpPr>
          <p:cNvPr id="849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lang="zh-CN" altLang="en-US" dirty="0" smtClean="0">
                <a:ea typeface="宋体" pitchFamily="2" charset="-122"/>
              </a:rPr>
              <a:t>图像变换编解码示意图</a:t>
            </a:r>
          </a:p>
        </p:txBody>
      </p:sp>
      <p:sp>
        <p:nvSpPr>
          <p:cNvPr id="860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6021" name="Picture 4"/>
          <p:cNvPicPr>
            <a:picLocks noChangeAspect="1" noChangeArrowheads="1"/>
          </p:cNvPicPr>
          <p:nvPr/>
        </p:nvPicPr>
        <p:blipFill>
          <a:blip r:embed="rId2" cstate="print"/>
          <a:srcRect l="-1854" b="8844"/>
          <a:stretch>
            <a:fillRect/>
          </a:stretch>
        </p:blipFill>
        <p:spPr bwMode="auto">
          <a:xfrm>
            <a:off x="1648197" y="1154685"/>
            <a:ext cx="5012035" cy="3453673"/>
          </a:xfrm>
          <a:prstGeom prst="rect">
            <a:avLst/>
          </a:prstGeom>
          <a:noFill/>
          <a:ln w="9525">
            <a:noFill/>
            <a:miter lim="800000"/>
            <a:headEnd/>
            <a:tailEnd/>
          </a:ln>
        </p:spPr>
      </p:pic>
      <p:sp>
        <p:nvSpPr>
          <p:cNvPr id="6" name="内容占位符 2"/>
          <p:cNvSpPr txBox="1">
            <a:spLocks/>
          </p:cNvSpPr>
          <p:nvPr/>
        </p:nvSpPr>
        <p:spPr bwMode="gray">
          <a:xfrm>
            <a:off x="500063" y="4581128"/>
            <a:ext cx="8286750" cy="201622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eaLnBrk="0" hangingPunct="0">
              <a:spcBef>
                <a:spcPct val="20000"/>
              </a:spcBef>
              <a:buClr>
                <a:schemeClr val="tx2"/>
              </a:buClr>
              <a:buFont typeface="Wingdings" pitchFamily="2" charset="2"/>
              <a:buChar char="v"/>
            </a:pPr>
            <a:r>
              <a:rPr kumimoji="0" lang="zh-CN" altLang="en-US" sz="2000" i="0" u="none" strike="noStrike" kern="0" cap="none" spc="0" normalizeH="0" baseline="0" noProof="0" dirty="0" smtClean="0">
                <a:ln>
                  <a:noFill/>
                </a:ln>
                <a:solidFill>
                  <a:schemeClr val="tx1"/>
                </a:solidFill>
                <a:effectLst/>
                <a:uLnTx/>
                <a:uFillTx/>
                <a:latin typeface="Arial" pitchFamily="34" charset="0"/>
                <a:ea typeface="宋体" pitchFamily="2" charset="-122"/>
              </a:rPr>
              <a:t>变换</a:t>
            </a:r>
            <a:r>
              <a:rPr lang="zh-CN" altLang="en-US" sz="2000" dirty="0" smtClean="0">
                <a:solidFill>
                  <a:srgbClr val="0E0F20"/>
                </a:solidFill>
              </a:rPr>
              <a:t>编解码系统通过发送端将原始图像分割成</a:t>
            </a:r>
            <a:r>
              <a:rPr lang="en-US" altLang="zh-CN" sz="2000" dirty="0" smtClean="0">
                <a:solidFill>
                  <a:srgbClr val="0E0F20"/>
                </a:solidFill>
              </a:rPr>
              <a:t>1</a:t>
            </a:r>
            <a:r>
              <a:rPr lang="zh-CN" altLang="en-US" sz="2000" dirty="0" smtClean="0">
                <a:solidFill>
                  <a:srgbClr val="0E0F20"/>
                </a:solidFill>
              </a:rPr>
              <a:t>到</a:t>
            </a:r>
            <a:r>
              <a:rPr lang="en-US" altLang="zh-CN" sz="2000" dirty="0" smtClean="0">
                <a:solidFill>
                  <a:srgbClr val="0E0F20"/>
                </a:solidFill>
              </a:rPr>
              <a:t>n</a:t>
            </a:r>
            <a:r>
              <a:rPr lang="zh-CN" altLang="en-US" sz="2000" dirty="0" smtClean="0">
                <a:solidFill>
                  <a:srgbClr val="0E0F20"/>
                </a:solidFill>
              </a:rPr>
              <a:t>个子图像块，每个子图像块送入到正交变换器作正交变换，变换器输出变换系数经过滤波、量化、编码后送到信道传输到接收端，接收端作解码、逆变换、综合拼接，恢复出空域图像</a:t>
            </a:r>
            <a:endParaRPr lang="en-US" altLang="zh-CN" sz="2000" dirty="0" smtClean="0">
              <a:solidFill>
                <a:srgbClr val="0E0F20"/>
              </a:solidFill>
            </a:endParaRPr>
          </a:p>
          <a:p>
            <a:pPr marL="342900" indent="-342900" eaLnBrk="0" hangingPunct="0">
              <a:spcBef>
                <a:spcPct val="20000"/>
              </a:spcBef>
              <a:buClr>
                <a:schemeClr val="tx2"/>
              </a:buClr>
              <a:buFont typeface="Wingdings" pitchFamily="2" charset="2"/>
              <a:buChar char="v"/>
            </a:pPr>
            <a:r>
              <a:rPr lang="zh-CN" altLang="en-US" sz="2000" dirty="0" smtClean="0"/>
              <a:t>变换编码的性能取决于子图像的大小、正交变换的类型、样本的选择和量化器的设计</a:t>
            </a:r>
            <a:endParaRPr kumimoji="0" lang="en-US" altLang="zh-CN" sz="2000" i="0" u="none" strike="noStrike" kern="0" cap="none" spc="0" normalizeH="0" baseline="0" noProof="0" dirty="0" smtClean="0">
              <a:ln>
                <a:noFill/>
              </a:ln>
              <a:solidFill>
                <a:schemeClr val="tx1"/>
              </a:solidFill>
              <a:effectLst/>
              <a:uLnTx/>
              <a:uFillTx/>
              <a:latin typeface="Arial" pitchFamily="34" charset="0"/>
              <a:ea typeface="宋体"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ea typeface="宋体" pitchFamily="2" charset="-122"/>
              </a:rPr>
              <a:t>压缩的必要性</a:t>
            </a:r>
          </a:p>
        </p:txBody>
      </p:sp>
      <p:sp>
        <p:nvSpPr>
          <p:cNvPr id="25603" name="内容占位符 2"/>
          <p:cNvSpPr>
            <a:spLocks noGrp="1"/>
          </p:cNvSpPr>
          <p:nvPr>
            <p:ph idx="1"/>
          </p:nvPr>
        </p:nvSpPr>
        <p:spPr>
          <a:xfrm>
            <a:off x="1066800" y="1371600"/>
            <a:ext cx="5076825" cy="4700588"/>
          </a:xfrm>
        </p:spPr>
        <p:txBody>
          <a:bodyPr/>
          <a:lstStyle/>
          <a:p>
            <a:pPr>
              <a:spcBef>
                <a:spcPct val="50000"/>
              </a:spcBef>
              <a:buFont typeface="Wingdings" pitchFamily="2" charset="2"/>
              <a:buNone/>
            </a:pPr>
            <a:r>
              <a:rPr lang="zh-CN" altLang="en-US" sz="4000" smtClean="0">
                <a:latin typeface="DFKai-SB" pitchFamily="65" charset="-120"/>
                <a:ea typeface="DFKai-SB" pitchFamily="65" charset="-120"/>
              </a:rPr>
              <a:t>多媒体信源引起了</a:t>
            </a:r>
            <a:endParaRPr lang="en-US" altLang="zh-CN" sz="4000" smtClean="0">
              <a:latin typeface="DFKai-SB" pitchFamily="65" charset="-120"/>
              <a:ea typeface="DFKai-SB" pitchFamily="65" charset="-120"/>
            </a:endParaRPr>
          </a:p>
          <a:p>
            <a:pPr>
              <a:spcBef>
                <a:spcPct val="50000"/>
              </a:spcBef>
              <a:buFont typeface="Wingdings" pitchFamily="2" charset="2"/>
              <a:buNone/>
            </a:pPr>
            <a:r>
              <a:rPr lang="zh-CN" altLang="en-US" sz="4000" smtClean="0">
                <a:latin typeface="DFKai-SB" pitchFamily="65" charset="-120"/>
                <a:ea typeface="DFKai-SB" pitchFamily="65" charset="-120"/>
              </a:rPr>
              <a:t>“数据爆炸”</a:t>
            </a:r>
          </a:p>
          <a:p>
            <a:pPr>
              <a:spcBef>
                <a:spcPct val="50000"/>
              </a:spcBef>
              <a:buFont typeface="Wingdings" pitchFamily="2" charset="2"/>
              <a:buNone/>
            </a:pPr>
            <a:r>
              <a:rPr lang="zh-CN" altLang="en-US" sz="4000" smtClean="0">
                <a:latin typeface="DFKai-SB" pitchFamily="65" charset="-120"/>
                <a:ea typeface="DFKai-SB" pitchFamily="65" charset="-120"/>
              </a:rPr>
              <a:t>如果不进行数据压缩</a:t>
            </a:r>
          </a:p>
          <a:p>
            <a:pPr>
              <a:spcBef>
                <a:spcPct val="50000"/>
              </a:spcBef>
              <a:buFont typeface="Wingdings" pitchFamily="2" charset="2"/>
              <a:buNone/>
            </a:pPr>
            <a:r>
              <a:rPr lang="zh-CN" altLang="en-US" sz="4000" smtClean="0">
                <a:latin typeface="DFKai-SB" pitchFamily="65" charset="-120"/>
                <a:ea typeface="DFKai-SB" pitchFamily="65" charset="-120"/>
              </a:rPr>
              <a:t> 传输和存储都难以实用化</a:t>
            </a:r>
          </a:p>
        </p:txBody>
      </p:sp>
      <p:sp>
        <p:nvSpPr>
          <p:cNvPr id="2560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pSp>
        <p:nvGrpSpPr>
          <p:cNvPr id="25605" name="Group 6"/>
          <p:cNvGrpSpPr>
            <a:grpSpLocks/>
          </p:cNvGrpSpPr>
          <p:nvPr/>
        </p:nvGrpSpPr>
        <p:grpSpPr bwMode="auto">
          <a:xfrm>
            <a:off x="5929313" y="838200"/>
            <a:ext cx="2871787" cy="3733800"/>
            <a:chOff x="4080" y="528"/>
            <a:chExt cx="1440" cy="1536"/>
          </a:xfrm>
        </p:grpSpPr>
        <p:sp>
          <p:nvSpPr>
            <p:cNvPr id="25606" name="AutoShape 7"/>
            <p:cNvSpPr>
              <a:spLocks noChangeArrowheads="1"/>
            </p:cNvSpPr>
            <p:nvPr/>
          </p:nvSpPr>
          <p:spPr bwMode="auto">
            <a:xfrm>
              <a:off x="4080" y="528"/>
              <a:ext cx="1440" cy="1536"/>
            </a:xfrm>
            <a:prstGeom prst="irregularSeal2">
              <a:avLst/>
            </a:prstGeom>
            <a:solidFill>
              <a:srgbClr val="CC0000"/>
            </a:solidFill>
            <a:ln w="38100">
              <a:solidFill>
                <a:srgbClr val="CC0000"/>
              </a:solidFill>
              <a:miter lim="800000"/>
              <a:headEnd/>
              <a:tailEnd/>
            </a:ln>
          </p:spPr>
          <p:txBody>
            <a:bodyPr wrap="none" anchor="ctr"/>
            <a:lstStyle/>
            <a:p>
              <a:endParaRPr lang="zh-CN" altLang="en-US"/>
            </a:p>
          </p:txBody>
        </p:sp>
        <p:sp>
          <p:nvSpPr>
            <p:cNvPr id="25607" name="Text Box 8"/>
            <p:cNvSpPr txBox="1">
              <a:spLocks noChangeArrowheads="1"/>
            </p:cNvSpPr>
            <p:nvPr/>
          </p:nvSpPr>
          <p:spPr bwMode="auto">
            <a:xfrm>
              <a:off x="4464" y="1104"/>
              <a:ext cx="624" cy="351"/>
            </a:xfrm>
            <a:prstGeom prst="rect">
              <a:avLst/>
            </a:prstGeom>
            <a:noFill/>
            <a:ln w="9525">
              <a:noFill/>
              <a:miter lim="800000"/>
              <a:headEnd/>
              <a:tailEnd/>
            </a:ln>
          </p:spPr>
          <p:txBody>
            <a:bodyPr>
              <a:spAutoFit/>
            </a:bodyPr>
            <a:lstStyle/>
            <a:p>
              <a:pPr algn="ctr">
                <a:spcBef>
                  <a:spcPct val="50000"/>
                </a:spcBef>
              </a:pPr>
              <a:r>
                <a:rPr kumimoji="1" lang="zh-CN" altLang="en-US" sz="2000" b="0">
                  <a:latin typeface="Tahoma" pitchFamily="34" charset="0"/>
                </a:rPr>
                <a:t>多媒体</a:t>
              </a:r>
            </a:p>
            <a:p>
              <a:pPr algn="ctr">
                <a:spcBef>
                  <a:spcPct val="50000"/>
                </a:spcBef>
              </a:pPr>
              <a:r>
                <a:rPr kumimoji="1" lang="zh-CN" altLang="en-US" sz="2000" b="0">
                  <a:latin typeface="Tahoma" pitchFamily="34" charset="0"/>
                </a:rPr>
                <a:t>数据</a:t>
              </a: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p:cNvSpPr>
          <p:nvPr>
            <p:ph type="title"/>
          </p:nvPr>
        </p:nvSpPr>
        <p:spPr/>
        <p:txBody>
          <a:bodyPr/>
          <a:lstStyle/>
          <a:p>
            <a:r>
              <a:rPr lang="zh-CN" altLang="en-US" dirty="0" smtClean="0">
                <a:ea typeface="宋体" pitchFamily="2" charset="-122"/>
              </a:rPr>
              <a:t>子图像的大小</a:t>
            </a:r>
          </a:p>
        </p:txBody>
      </p:sp>
      <p:sp>
        <p:nvSpPr>
          <p:cNvPr id="92163" name="内容占位符 2"/>
          <p:cNvSpPr>
            <a:spLocks noGrp="1"/>
          </p:cNvSpPr>
          <p:nvPr>
            <p:ph idx="1"/>
          </p:nvPr>
        </p:nvSpPr>
        <p:spPr>
          <a:xfrm>
            <a:off x="1066800" y="1196752"/>
            <a:ext cx="7620000" cy="4875436"/>
          </a:xfrm>
        </p:spPr>
        <p:txBody>
          <a:bodyPr/>
          <a:lstStyle/>
          <a:p>
            <a:r>
              <a:rPr lang="zh-CN" altLang="en-US" sz="2800" dirty="0" smtClean="0">
                <a:ea typeface="宋体" pitchFamily="2" charset="-122"/>
              </a:rPr>
              <a:t>考虑的因素</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矩阵变换所需的计算量</a:t>
            </a:r>
            <a:endParaRPr lang="en-US" altLang="zh-CN" sz="24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变换编码的性能</a:t>
            </a:r>
            <a:endParaRPr lang="en-US" altLang="zh-CN" sz="24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计入的相关像素</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去相关效果</a:t>
            </a:r>
            <a:r>
              <a:rPr lang="en-US" altLang="zh-CN" sz="2000" dirty="0" smtClean="0">
                <a:latin typeface="Arial" pitchFamily="34" charset="0"/>
                <a:ea typeface="宋体" pitchFamily="2" charset="-122"/>
              </a:rPr>
              <a:t>↑ →</a:t>
            </a:r>
            <a:r>
              <a:rPr lang="zh-CN" altLang="en-US" sz="2000" dirty="0" smtClean="0">
                <a:latin typeface="Arial" pitchFamily="34" charset="0"/>
                <a:ea typeface="宋体" pitchFamily="2" charset="-122"/>
              </a:rPr>
              <a:t>总的均方差性能</a:t>
            </a:r>
            <a:r>
              <a:rPr lang="en-US" altLang="zh-CN" sz="2000" dirty="0" smtClean="0">
                <a:latin typeface="Arial" pitchFamily="34" charset="0"/>
                <a:ea typeface="宋体" pitchFamily="2" charset="-122"/>
              </a:rPr>
              <a:t>↑</a:t>
            </a:r>
          </a:p>
          <a:p>
            <a:pPr lvl="2"/>
            <a:r>
              <a:rPr lang="zh-CN" altLang="en-US" sz="2000" dirty="0" smtClean="0">
                <a:latin typeface="Arial" pitchFamily="34" charset="0"/>
                <a:ea typeface="宋体" pitchFamily="2" charset="-122"/>
              </a:rPr>
              <a:t>大多数图像仅在约</a:t>
            </a:r>
            <a:r>
              <a:rPr lang="en-US" altLang="zh-CN" sz="2000" dirty="0" smtClean="0">
                <a:latin typeface="Arial" pitchFamily="34" charset="0"/>
                <a:ea typeface="宋体" pitchFamily="2" charset="-122"/>
              </a:rPr>
              <a:t>20</a:t>
            </a:r>
            <a:r>
              <a:rPr lang="zh-CN" altLang="en-US" sz="2000" dirty="0" smtClean="0">
                <a:latin typeface="Arial" pitchFamily="34" charset="0"/>
                <a:ea typeface="宋体" pitchFamily="2" charset="-122"/>
              </a:rPr>
              <a:t>个相邻像素间有较大的相关性，</a:t>
            </a:r>
            <a:r>
              <a:rPr lang="en-US" altLang="zh-CN" sz="2000" dirty="0" smtClean="0">
                <a:latin typeface="Arial" pitchFamily="34" charset="0"/>
                <a:ea typeface="宋体" pitchFamily="2" charset="-122"/>
              </a:rPr>
              <a:t>n﹥16</a:t>
            </a:r>
            <a:r>
              <a:rPr lang="zh-CN" altLang="en-US" sz="2000" dirty="0" smtClean="0">
                <a:latin typeface="Arial" pitchFamily="34" charset="0"/>
                <a:ea typeface="宋体" pitchFamily="2" charset="-122"/>
              </a:rPr>
              <a:t>对性能改善不大</a:t>
            </a:r>
            <a:endParaRPr lang="en-US" altLang="zh-CN" sz="2000" dirty="0" smtClean="0">
              <a:latin typeface="Arial" pitchFamily="34" charset="0"/>
              <a:ea typeface="宋体" pitchFamily="2" charset="-122"/>
            </a:endParaRPr>
          </a:p>
          <a:p>
            <a:pPr lvl="1"/>
            <a:r>
              <a:rPr lang="zh-CN" altLang="en-US" sz="2400" dirty="0" smtClean="0">
                <a:latin typeface="Arial" pitchFamily="34" charset="0"/>
                <a:ea typeface="宋体" pitchFamily="2" charset="-122"/>
              </a:rPr>
              <a:t>传输时误码的影响</a:t>
            </a:r>
            <a:endParaRPr lang="en-US" altLang="zh-CN" sz="2400" dirty="0" smtClean="0">
              <a:latin typeface="Arial" pitchFamily="34" charset="0"/>
              <a:ea typeface="宋体" pitchFamily="2" charset="-122"/>
            </a:endParaRPr>
          </a:p>
          <a:p>
            <a:pPr lvl="2"/>
            <a:r>
              <a:rPr lang="zh-CN" altLang="en-US" sz="2000" dirty="0" smtClean="0">
                <a:latin typeface="Arial" pitchFamily="34" charset="0"/>
                <a:ea typeface="宋体" pitchFamily="2" charset="-122"/>
              </a:rPr>
              <a:t>可以将传输时误码造成的图像损伤限制在子图像范围内</a:t>
            </a:r>
            <a:endParaRPr lang="en-US" altLang="zh-CN" sz="2000" dirty="0" smtClean="0">
              <a:latin typeface="Arial" pitchFamily="34" charset="0"/>
              <a:ea typeface="宋体" pitchFamily="2" charset="-122"/>
            </a:endParaRPr>
          </a:p>
          <a:p>
            <a:pPr lvl="2"/>
            <a:r>
              <a:rPr lang="en-US" altLang="zh-CN" sz="2000" dirty="0" smtClean="0">
                <a:latin typeface="Arial" pitchFamily="34" charset="0"/>
                <a:ea typeface="宋体" pitchFamily="2" charset="-122"/>
              </a:rPr>
              <a:t>n ↑ →</a:t>
            </a:r>
            <a:r>
              <a:rPr lang="zh-CN" altLang="en-US" sz="2000" dirty="0" smtClean="0">
                <a:latin typeface="Arial" pitchFamily="34" charset="0"/>
                <a:ea typeface="宋体" pitchFamily="2" charset="-122"/>
              </a:rPr>
              <a:t>误码造成的图像损伤范围</a:t>
            </a:r>
            <a:r>
              <a:rPr lang="en-US" altLang="zh-CN" sz="2000" dirty="0" smtClean="0">
                <a:latin typeface="Arial" pitchFamily="34" charset="0"/>
                <a:ea typeface="宋体" pitchFamily="2" charset="-122"/>
              </a:rPr>
              <a:t>↑</a:t>
            </a:r>
          </a:p>
          <a:p>
            <a:pPr lvl="1"/>
            <a:r>
              <a:rPr lang="en-US" altLang="zh-CN" sz="2400" dirty="0" smtClean="0">
                <a:latin typeface="Arial" pitchFamily="34" charset="0"/>
                <a:ea typeface="宋体" pitchFamily="2" charset="-122"/>
              </a:rPr>
              <a:t>n</a:t>
            </a:r>
            <a:r>
              <a:rPr lang="zh-CN" altLang="en-US" sz="2400" dirty="0" smtClean="0">
                <a:latin typeface="Arial" pitchFamily="34" charset="0"/>
                <a:ea typeface="宋体" pitchFamily="2" charset="-122"/>
              </a:rPr>
              <a:t>取</a:t>
            </a:r>
            <a:r>
              <a:rPr lang="en-US" altLang="zh-CN" sz="2400" dirty="0" smtClean="0">
                <a:latin typeface="Arial" pitchFamily="34" charset="0"/>
                <a:ea typeface="宋体" pitchFamily="2" charset="-122"/>
              </a:rPr>
              <a:t>8×8</a:t>
            </a:r>
            <a:r>
              <a:rPr lang="zh-CN" altLang="en-US" sz="2400" dirty="0" smtClean="0">
                <a:latin typeface="Arial" pitchFamily="34" charset="0"/>
                <a:ea typeface="宋体" pitchFamily="2" charset="-122"/>
              </a:rPr>
              <a:t>或</a:t>
            </a:r>
            <a:r>
              <a:rPr lang="en-US" altLang="zh-CN" sz="2400" dirty="0" smtClean="0">
                <a:latin typeface="Arial" pitchFamily="34" charset="0"/>
                <a:ea typeface="宋体" pitchFamily="2" charset="-122"/>
              </a:rPr>
              <a:t>16×16</a:t>
            </a:r>
          </a:p>
          <a:p>
            <a:pPr lvl="1"/>
            <a:endParaRPr lang="en-US" altLang="zh-CN" dirty="0" smtClean="0">
              <a:latin typeface="Arial" pitchFamily="34" charset="0"/>
              <a:ea typeface="宋体" pitchFamily="2" charset="-122"/>
            </a:endParaRPr>
          </a:p>
          <a:p>
            <a:endParaRPr lang="zh-CN" altLang="en-US" dirty="0" smtClean="0">
              <a:ea typeface="宋体" pitchFamily="2" charset="-122"/>
            </a:endParaRPr>
          </a:p>
        </p:txBody>
      </p:sp>
      <p:sp>
        <p:nvSpPr>
          <p:cNvPr id="921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a:xfrm>
            <a:off x="1295400" y="285750"/>
            <a:ext cx="7086600" cy="563563"/>
          </a:xfrm>
        </p:spPr>
        <p:txBody>
          <a:bodyPr/>
          <a:lstStyle/>
          <a:p>
            <a:r>
              <a:rPr lang="zh-CN" altLang="en-US" dirty="0" smtClean="0">
                <a:ea typeface="宋体" pitchFamily="2" charset="-122"/>
              </a:rPr>
              <a:t>正交变换的类型</a:t>
            </a:r>
          </a:p>
        </p:txBody>
      </p:sp>
      <p:sp>
        <p:nvSpPr>
          <p:cNvPr id="87043" name="内容占位符 2"/>
          <p:cNvSpPr>
            <a:spLocks noGrp="1"/>
          </p:cNvSpPr>
          <p:nvPr>
            <p:ph idx="1"/>
          </p:nvPr>
        </p:nvSpPr>
        <p:spPr>
          <a:xfrm>
            <a:off x="500063" y="857250"/>
            <a:ext cx="8286750" cy="5214938"/>
          </a:xfrm>
        </p:spPr>
        <p:txBody>
          <a:bodyPr/>
          <a:lstStyle/>
          <a:p>
            <a:r>
              <a:rPr lang="zh-CN" altLang="en-US" sz="2800" dirty="0" smtClean="0">
                <a:ea typeface="宋体" pitchFamily="2" charset="-122"/>
              </a:rPr>
              <a:t>离散</a:t>
            </a:r>
            <a:r>
              <a:rPr lang="en-US" altLang="zh-CN" sz="2800" dirty="0" smtClean="0">
                <a:ea typeface="宋体" pitchFamily="2" charset="-122"/>
              </a:rPr>
              <a:t>K-L</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优点：均方误差最小，主观图像质量最好</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缺点：没有快速算法，因此只宜作理论分析和试验</a:t>
            </a:r>
            <a:endParaRPr lang="en-US" altLang="zh-CN" sz="2400" dirty="0" smtClean="0">
              <a:latin typeface="Arial" pitchFamily="34" charset="0"/>
              <a:ea typeface="宋体" pitchFamily="2" charset="-122"/>
            </a:endParaRPr>
          </a:p>
          <a:p>
            <a:r>
              <a:rPr lang="zh-CN" altLang="en-US" sz="2800" dirty="0" smtClean="0">
                <a:ea typeface="宋体" pitchFamily="2" charset="-122"/>
              </a:rPr>
              <a:t>付立叶变换</a:t>
            </a:r>
            <a:endParaRPr lang="en-US" altLang="zh-CN" sz="2800" dirty="0" smtClean="0">
              <a:ea typeface="宋体" pitchFamily="2" charset="-122"/>
            </a:endParaRPr>
          </a:p>
          <a:p>
            <a:pPr lvl="1"/>
            <a:r>
              <a:rPr lang="zh-CN" altLang="en-US" sz="2400" dirty="0" smtClean="0">
                <a:solidFill>
                  <a:srgbClr val="0E0F20"/>
                </a:solidFill>
                <a:latin typeface="Times New Roman" pitchFamily="18" charset="0"/>
                <a:ea typeface="宋体" pitchFamily="2" charset="-122"/>
              </a:rPr>
              <a:t>优点：物理含义明确，可以使用快速算法来减少运算量</a:t>
            </a:r>
            <a:endParaRPr lang="en-US" altLang="zh-CN" sz="2400" dirty="0" smtClean="0">
              <a:solidFill>
                <a:srgbClr val="0E0F20"/>
              </a:solidFill>
              <a:latin typeface="Times New Roman" pitchFamily="18" charset="0"/>
              <a:ea typeface="宋体" pitchFamily="2" charset="-122"/>
            </a:endParaRPr>
          </a:p>
          <a:p>
            <a:pPr lvl="1"/>
            <a:r>
              <a:rPr lang="zh-CN" altLang="en-US" sz="2400" dirty="0" smtClean="0">
                <a:solidFill>
                  <a:srgbClr val="0E0F20"/>
                </a:solidFill>
                <a:latin typeface="Times New Roman" pitchFamily="18" charset="0"/>
                <a:ea typeface="宋体" pitchFamily="2" charset="-122"/>
              </a:rPr>
              <a:t>缺点：一是要进行复数运算；二是收敛速度较慢</a:t>
            </a:r>
            <a:endParaRPr lang="en-US" altLang="zh-CN" sz="2400" dirty="0" smtClean="0">
              <a:solidFill>
                <a:srgbClr val="0E0F20"/>
              </a:solidFill>
              <a:latin typeface="Times New Roman" pitchFamily="18" charset="0"/>
              <a:ea typeface="宋体" pitchFamily="2" charset="-122"/>
            </a:endParaRPr>
          </a:p>
          <a:p>
            <a:r>
              <a:rPr lang="en-US" altLang="zh-CN" sz="2800" dirty="0" smtClean="0">
                <a:ea typeface="宋体" pitchFamily="2" charset="-122"/>
              </a:rPr>
              <a:t>DCT</a:t>
            </a:r>
            <a:r>
              <a:rPr lang="zh-CN" altLang="en-US" sz="2800" dirty="0" smtClean="0">
                <a:ea typeface="宋体" pitchFamily="2" charset="-122"/>
              </a:rPr>
              <a:t>变换</a:t>
            </a:r>
            <a:endParaRPr lang="en-US" altLang="zh-CN" sz="2800" dirty="0" smtClean="0">
              <a:ea typeface="宋体" pitchFamily="2" charset="-122"/>
            </a:endParaRPr>
          </a:p>
          <a:p>
            <a:pPr lvl="1"/>
            <a:r>
              <a:rPr lang="zh-CN" altLang="en-US" sz="2400" dirty="0" smtClean="0">
                <a:latin typeface="Arial" pitchFamily="34" charset="0"/>
                <a:ea typeface="宋体" pitchFamily="2" charset="-122"/>
              </a:rPr>
              <a:t>计算复杂度适中</a:t>
            </a:r>
            <a:endParaRPr lang="en-US" altLang="zh-CN" sz="2400" dirty="0" smtClean="0">
              <a:latin typeface="Arial" pitchFamily="34"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变换域系数矩阵能量集中在直流和低频区</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的直流系数近似满足瑞利分布，交流系数近似满足拉普拉斯分布</a:t>
            </a:r>
            <a:endParaRPr lang="en-US" altLang="zh-CN" sz="2400" dirty="0" smtClean="0">
              <a:solidFill>
                <a:srgbClr val="0E0F20"/>
              </a:solidFill>
              <a:latin typeface="Times New Roman" pitchFamily="18" charset="0"/>
              <a:ea typeface="宋体" pitchFamily="2" charset="-122"/>
            </a:endParaRPr>
          </a:p>
          <a:p>
            <a:pPr lvl="1"/>
            <a:r>
              <a:rPr lang="en-US" altLang="zh-CN" sz="2400" dirty="0" smtClean="0">
                <a:solidFill>
                  <a:srgbClr val="0E0F20"/>
                </a:solidFill>
                <a:latin typeface="Times New Roman" pitchFamily="18" charset="0"/>
                <a:ea typeface="宋体" pitchFamily="2" charset="-122"/>
              </a:rPr>
              <a:t>DCT</a:t>
            </a:r>
            <a:r>
              <a:rPr lang="zh-CN" altLang="en-US" sz="2400" dirty="0" smtClean="0">
                <a:solidFill>
                  <a:srgbClr val="0E0F20"/>
                </a:solidFill>
                <a:latin typeface="Times New Roman" pitchFamily="18" charset="0"/>
                <a:ea typeface="宋体" pitchFamily="2" charset="-122"/>
              </a:rPr>
              <a:t>系数相关性很小</a:t>
            </a:r>
            <a:endParaRPr lang="en-US" altLang="zh-CN" sz="2400" dirty="0" smtClean="0">
              <a:latin typeface="Arial" pitchFamily="34" charset="0"/>
              <a:ea typeface="宋体" pitchFamily="2" charset="-122"/>
            </a:endParaRPr>
          </a:p>
        </p:txBody>
      </p:sp>
      <p:sp>
        <p:nvSpPr>
          <p:cNvPr id="870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p:cNvSpPr>
          <p:nvPr>
            <p:ph type="title"/>
          </p:nvPr>
        </p:nvSpPr>
        <p:spPr/>
        <p:txBody>
          <a:bodyPr/>
          <a:lstStyle/>
          <a:p>
            <a:r>
              <a:rPr lang="zh-CN" altLang="en-US" dirty="0" smtClean="0">
                <a:ea typeface="宋体" pitchFamily="2" charset="-122"/>
              </a:rPr>
              <a:t>样本的选择</a:t>
            </a:r>
          </a:p>
        </p:txBody>
      </p:sp>
      <p:sp>
        <p:nvSpPr>
          <p:cNvPr id="88067" name="内容占位符 2"/>
          <p:cNvSpPr>
            <a:spLocks noGrp="1"/>
          </p:cNvSpPr>
          <p:nvPr>
            <p:ph idx="1"/>
          </p:nvPr>
        </p:nvSpPr>
        <p:spPr>
          <a:xfrm>
            <a:off x="179512" y="1124744"/>
            <a:ext cx="8892480" cy="5256584"/>
          </a:xfrm>
        </p:spPr>
        <p:txBody>
          <a:bodyPr/>
          <a:lstStyle/>
          <a:p>
            <a:pPr>
              <a:tabLst>
                <a:tab pos="533400" algn="l"/>
              </a:tabLst>
            </a:pPr>
            <a:r>
              <a:rPr lang="zh-CN" altLang="en-US" sz="2800" dirty="0" smtClean="0">
                <a:solidFill>
                  <a:srgbClr val="0E0F20"/>
                </a:solidFill>
                <a:ea typeface="宋体" pitchFamily="2" charset="-122"/>
              </a:rPr>
              <a:t>在变换编码中，选择哪些变换系数进行量化编码，对变换压缩编码的性能有很大影响</a:t>
            </a:r>
            <a:endParaRPr lang="en-US" altLang="zh-CN" sz="2800" dirty="0" smtClean="0">
              <a:solidFill>
                <a:srgbClr val="0E0F20"/>
              </a:solidFill>
              <a:ea typeface="宋体" pitchFamily="2" charset="-122"/>
            </a:endParaRPr>
          </a:p>
          <a:p>
            <a:pPr lvl="1">
              <a:tabLst>
                <a:tab pos="533400" algn="l"/>
              </a:tabLst>
            </a:pPr>
            <a:r>
              <a:rPr lang="zh-CN" altLang="en-US" sz="2400" dirty="0" smtClean="0">
                <a:solidFill>
                  <a:srgbClr val="0E0F20"/>
                </a:solidFill>
                <a:latin typeface="Arial" pitchFamily="34" charset="0"/>
                <a:ea typeface="宋体" pitchFamily="2" charset="-122"/>
              </a:rPr>
              <a:t>原则：应保留能量集中、方差大的变换系数予以编码传输</a:t>
            </a:r>
          </a:p>
          <a:p>
            <a:pPr>
              <a:tabLst>
                <a:tab pos="533400" algn="l"/>
              </a:tabLst>
            </a:pPr>
            <a:r>
              <a:rPr lang="zh-CN" altLang="en-US" sz="2800" dirty="0" smtClean="0">
                <a:solidFill>
                  <a:srgbClr val="0E0F20"/>
                </a:solidFill>
                <a:ea typeface="宋体" pitchFamily="2" charset="-122"/>
              </a:rPr>
              <a:t>系数选择通常有两种方法：区域取样和门限取样</a:t>
            </a:r>
            <a:endParaRPr lang="en-US" altLang="zh-CN" sz="2800" dirty="0" smtClean="0">
              <a:solidFill>
                <a:srgbClr val="0E0F20"/>
              </a:solidFill>
              <a:ea typeface="宋体" pitchFamily="2" charset="-122"/>
            </a:endParaRPr>
          </a:p>
          <a:p>
            <a:pPr lvl="1">
              <a:tabLst>
                <a:tab pos="533400" algn="l"/>
              </a:tabLst>
            </a:pPr>
            <a:r>
              <a:rPr lang="zh-CN" altLang="en-US" sz="2400" dirty="0" smtClean="0">
                <a:latin typeface="Arial" pitchFamily="34" charset="0"/>
                <a:ea typeface="宋体" pitchFamily="2" charset="-122"/>
              </a:rPr>
              <a:t>区域取样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只对规定区域内的变换系数进行取样，区域外的略去</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关键：选出能量相对集中的区域，以保留大部分图像能量</a:t>
            </a:r>
            <a:endParaRPr lang="en-US" altLang="zh-CN" sz="20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缺点：事先定好了形状，可能会把大能量系数滤掉</a:t>
            </a:r>
            <a:endParaRPr lang="en-US" altLang="zh-CN" sz="2000" dirty="0" smtClean="0">
              <a:latin typeface="Arial" pitchFamily="34" charset="0"/>
              <a:ea typeface="宋体" pitchFamily="2" charset="-122"/>
            </a:endParaRPr>
          </a:p>
          <a:p>
            <a:pPr lvl="1">
              <a:tabLst>
                <a:tab pos="533400" algn="l"/>
              </a:tabLst>
            </a:pPr>
            <a:r>
              <a:rPr lang="zh-CN" altLang="en-US" sz="2400" dirty="0" smtClean="0">
                <a:latin typeface="Arial" pitchFamily="34" charset="0"/>
                <a:ea typeface="宋体" pitchFamily="2" charset="-122"/>
              </a:rPr>
              <a:t>门限取样</a:t>
            </a:r>
            <a:endParaRPr lang="en-US" altLang="zh-CN" sz="2400" dirty="0" smtClean="0">
              <a:latin typeface="Arial" pitchFamily="34" charset="0"/>
              <a:ea typeface="宋体" pitchFamily="2" charset="-122"/>
            </a:endParaRPr>
          </a:p>
          <a:p>
            <a:pPr lvl="2">
              <a:tabLst>
                <a:tab pos="533400" algn="l"/>
              </a:tabLst>
            </a:pPr>
            <a:r>
              <a:rPr lang="zh-CN" altLang="en-US" sz="2000" dirty="0" smtClean="0">
                <a:latin typeface="Arial" pitchFamily="34" charset="0"/>
                <a:ea typeface="宋体" pitchFamily="2" charset="-122"/>
              </a:rPr>
              <a:t>不限定取样区域，而是对整个变换块定义一个门限，如果</a:t>
            </a:r>
            <a:r>
              <a:rPr lang="zh-CN" altLang="en-US" sz="2000" dirty="0" smtClean="0">
                <a:solidFill>
                  <a:srgbClr val="0E0F20"/>
                </a:solidFill>
                <a:latin typeface="Arial" pitchFamily="34" charset="0"/>
                <a:ea typeface="宋体" pitchFamily="2" charset="-122"/>
              </a:rPr>
              <a:t>变换系数的方差超过该阈值，则保留予以编码传输，否则舍弃</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优点：具有一定自适应能力，可以得到比区域编码跟好的图像质量</a:t>
            </a:r>
            <a:endParaRPr lang="en-US" altLang="zh-CN" sz="2000" dirty="0" smtClean="0">
              <a:solidFill>
                <a:srgbClr val="0E0F20"/>
              </a:solidFill>
              <a:latin typeface="Arial" pitchFamily="34" charset="0"/>
              <a:ea typeface="宋体" pitchFamily="2" charset="-122"/>
            </a:endParaRPr>
          </a:p>
          <a:p>
            <a:pPr lvl="2">
              <a:tabLst>
                <a:tab pos="533400" algn="l"/>
              </a:tabLst>
            </a:pPr>
            <a:r>
              <a:rPr lang="zh-CN" altLang="en-US" sz="2000" dirty="0" smtClean="0">
                <a:solidFill>
                  <a:srgbClr val="0E0F20"/>
                </a:solidFill>
                <a:latin typeface="Arial" pitchFamily="34" charset="0"/>
                <a:ea typeface="宋体" pitchFamily="2" charset="-122"/>
              </a:rPr>
              <a:t>缺点：编码技术较区域编码复杂，可能会得不偿失</a:t>
            </a:r>
            <a:endParaRPr lang="zh-CN" altLang="en-US" sz="2000" dirty="0" smtClean="0">
              <a:latin typeface="Arial" pitchFamily="34" charset="0"/>
              <a:ea typeface="宋体" pitchFamily="2" charset="-122"/>
            </a:endParaRPr>
          </a:p>
        </p:txBody>
      </p:sp>
      <p:sp>
        <p:nvSpPr>
          <p:cNvPr id="880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lang="zh-CN" altLang="en-US" smtClean="0">
                <a:ea typeface="宋体" pitchFamily="2" charset="-122"/>
              </a:rPr>
              <a:t>区域选择</a:t>
            </a:r>
          </a:p>
        </p:txBody>
      </p:sp>
      <p:sp>
        <p:nvSpPr>
          <p:cNvPr id="89091" name="内容占位符 2"/>
          <p:cNvSpPr>
            <a:spLocks noGrp="1"/>
          </p:cNvSpPr>
          <p:nvPr>
            <p:ph idx="1"/>
          </p:nvPr>
        </p:nvSpPr>
        <p:spPr>
          <a:xfrm>
            <a:off x="571500" y="1371600"/>
            <a:ext cx="4786313" cy="4700588"/>
          </a:xfrm>
        </p:spPr>
        <p:txBody>
          <a:bodyPr/>
          <a:lstStyle/>
          <a:p>
            <a:r>
              <a:rPr lang="zh-CN" altLang="en-US" sz="2800" dirty="0" smtClean="0">
                <a:solidFill>
                  <a:srgbClr val="0E0F20"/>
                </a:solidFill>
                <a:ea typeface="宋体" pitchFamily="2" charset="-122"/>
              </a:rPr>
              <a:t>是对设定形状内的变换系数进行量化编码，略去区域外的变换系数。由于</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变换域系数矩阵能量集中在直流和低频区，则在图所示的</a:t>
            </a:r>
            <a:r>
              <a:rPr lang="en-US" altLang="zh-CN" sz="2800" dirty="0" smtClean="0">
                <a:solidFill>
                  <a:srgbClr val="0E0F20"/>
                </a:solidFill>
                <a:ea typeface="宋体" pitchFamily="2" charset="-122"/>
              </a:rPr>
              <a:t>DCT</a:t>
            </a:r>
            <a:r>
              <a:rPr lang="zh-CN" altLang="en-US" sz="2800" dirty="0" smtClean="0">
                <a:solidFill>
                  <a:srgbClr val="0E0F20"/>
                </a:solidFill>
                <a:ea typeface="宋体" pitchFamily="2" charset="-122"/>
              </a:rPr>
              <a:t>系数中能量将主要集中在左上角的系数上。为此，可只传左上角上的系数，并按图中的</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之</a:t>
            </a:r>
            <a:r>
              <a:rPr lang="zh-CN" altLang="en-US" sz="2800" dirty="0" smtClean="0">
                <a:solidFill>
                  <a:srgbClr val="0E0F20"/>
                </a:solidFill>
                <a:latin typeface="Times New Roman" pitchFamily="18" charset="0"/>
                <a:ea typeface="宋体" pitchFamily="2" charset="-122"/>
              </a:rPr>
              <a:t>”</a:t>
            </a:r>
            <a:r>
              <a:rPr lang="zh-CN" altLang="en-US" sz="2800" dirty="0" smtClean="0">
                <a:solidFill>
                  <a:srgbClr val="0E0F20"/>
                </a:solidFill>
                <a:ea typeface="宋体" pitchFamily="2" charset="-122"/>
              </a:rPr>
              <a:t>字形扫描路径输出系数。</a:t>
            </a:r>
            <a:endParaRPr lang="zh-CN" altLang="en-US" sz="2800" dirty="0" smtClean="0">
              <a:ea typeface="宋体" pitchFamily="2" charset="-122"/>
            </a:endParaRPr>
          </a:p>
        </p:txBody>
      </p:sp>
      <p:sp>
        <p:nvSpPr>
          <p:cNvPr id="890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89093" name="Picture 8"/>
          <p:cNvPicPr>
            <a:picLocks noChangeAspect="1" noChangeArrowheads="1"/>
          </p:cNvPicPr>
          <p:nvPr/>
        </p:nvPicPr>
        <p:blipFill>
          <a:blip r:embed="rId2" cstate="print"/>
          <a:srcRect l="14700" r="2612" b="12506"/>
          <a:stretch>
            <a:fillRect/>
          </a:stretch>
        </p:blipFill>
        <p:spPr bwMode="auto">
          <a:xfrm>
            <a:off x="5357813" y="1849438"/>
            <a:ext cx="3571875" cy="2936875"/>
          </a:xfrm>
          <a:prstGeom prst="rect">
            <a:avLst/>
          </a:prstGeom>
          <a:noFill/>
          <a:ln w="9525">
            <a:noFill/>
            <a:miter lim="800000"/>
            <a:headEnd/>
            <a:tailEnd/>
          </a:ln>
        </p:spPr>
      </p:pic>
      <p:sp>
        <p:nvSpPr>
          <p:cNvPr id="89094" name="TextBox 5"/>
          <p:cNvSpPr txBox="1">
            <a:spLocks noChangeArrowheads="1"/>
          </p:cNvSpPr>
          <p:nvPr/>
        </p:nvSpPr>
        <p:spPr bwMode="auto">
          <a:xfrm>
            <a:off x="5357813" y="4957763"/>
            <a:ext cx="3540125" cy="400050"/>
          </a:xfrm>
          <a:prstGeom prst="rect">
            <a:avLst/>
          </a:prstGeom>
          <a:noFill/>
          <a:ln w="9525">
            <a:noFill/>
            <a:miter lim="800000"/>
            <a:headEnd/>
            <a:tailEnd/>
          </a:ln>
        </p:spPr>
        <p:txBody>
          <a:bodyPr wrap="none">
            <a:spAutoFit/>
          </a:bodyPr>
          <a:lstStyle/>
          <a:p>
            <a:r>
              <a:rPr lang="zh-CN" altLang="en-US" sz="2000"/>
              <a:t>变换域系数的之字形扫描路径</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p:cNvSpPr>
          <p:nvPr>
            <p:ph type="title"/>
          </p:nvPr>
        </p:nvSpPr>
        <p:spPr>
          <a:xfrm>
            <a:off x="1295400" y="436563"/>
            <a:ext cx="7086600" cy="563562"/>
          </a:xfrm>
        </p:spPr>
        <p:txBody>
          <a:bodyPr/>
          <a:lstStyle/>
          <a:p>
            <a:r>
              <a:rPr lang="zh-CN" altLang="en-US" dirty="0" smtClean="0">
                <a:ea typeface="宋体" pitchFamily="2" charset="-122"/>
              </a:rPr>
              <a:t>量化器的设计（</a:t>
            </a:r>
            <a:r>
              <a:rPr lang="en-US" altLang="zh-CN" dirty="0" smtClean="0">
                <a:ea typeface="宋体" pitchFamily="2" charset="-122"/>
              </a:rPr>
              <a:t>1</a:t>
            </a:r>
            <a:r>
              <a:rPr lang="zh-CN" altLang="en-US" dirty="0" smtClean="0">
                <a:ea typeface="宋体" pitchFamily="2" charset="-122"/>
              </a:rPr>
              <a:t>）</a:t>
            </a:r>
          </a:p>
        </p:txBody>
      </p:sp>
      <p:sp>
        <p:nvSpPr>
          <p:cNvPr id="90115" name="内容占位符 2"/>
          <p:cNvSpPr>
            <a:spLocks noGrp="1"/>
          </p:cNvSpPr>
          <p:nvPr>
            <p:ph idx="1"/>
          </p:nvPr>
        </p:nvSpPr>
        <p:spPr>
          <a:xfrm>
            <a:off x="642938" y="1214438"/>
            <a:ext cx="8286750" cy="5000625"/>
          </a:xfrm>
        </p:spPr>
        <p:txBody>
          <a:bodyPr/>
          <a:lstStyle/>
          <a:p>
            <a:r>
              <a:rPr lang="zh-CN" altLang="en-US" sz="2800" smtClean="0">
                <a:ea typeface="宋体" pitchFamily="2" charset="-122"/>
              </a:rPr>
              <a:t>对所有变换系数分配相同的比特数</a:t>
            </a:r>
            <a:endParaRPr lang="en-US" altLang="zh-CN" sz="2800" smtClean="0">
              <a:ea typeface="宋体" pitchFamily="2" charset="-122"/>
            </a:endParaRPr>
          </a:p>
          <a:p>
            <a:pPr lvl="1"/>
            <a:r>
              <a:rPr lang="zh-CN" altLang="en-US" sz="2400" smtClean="0">
                <a:latin typeface="Arial" pitchFamily="34" charset="0"/>
                <a:ea typeface="宋体" pitchFamily="2" charset="-122"/>
              </a:rPr>
              <a:t>在发送端先对各变换系数进行归一化，使它们变得有相同的方差，然后用一个统一的量化器对所有的系数进行量化及编码。在该方式下，由于接收端要把归一化的系数恢复回去，原来方差大的系数要乘大的倍数，因此量化误差大</a:t>
            </a:r>
            <a:endParaRPr lang="en-US" altLang="zh-CN" sz="2400" smtClean="0">
              <a:latin typeface="Arial" pitchFamily="34" charset="0"/>
              <a:ea typeface="宋体" pitchFamily="2" charset="-122"/>
            </a:endParaRPr>
          </a:p>
          <a:p>
            <a:r>
              <a:rPr lang="zh-CN" altLang="en-US" sz="2800" smtClean="0">
                <a:ea typeface="宋体" pitchFamily="2" charset="-122"/>
              </a:rPr>
              <a:t>对方差大的变换系数分配较多的比特数，使比特数正比于该系数方差的对数</a:t>
            </a:r>
            <a:endParaRPr lang="en-US" altLang="zh-CN" sz="2800" smtClean="0">
              <a:ea typeface="宋体" pitchFamily="2" charset="-122"/>
            </a:endParaRPr>
          </a:p>
          <a:p>
            <a:pPr lvl="1"/>
            <a:r>
              <a:rPr lang="zh-CN" altLang="en-US" sz="2400" smtClean="0">
                <a:latin typeface="Arial" pitchFamily="34" charset="0"/>
                <a:ea typeface="宋体" pitchFamily="2" charset="-122"/>
              </a:rPr>
              <a:t>可使量化造成的总均方误差最小。在该方式中，对不同的变换系数要用不同的量化器，它们之间不仅量化级数不同，判决电平和量化输出电平的变化规律也可以不同，以适合各自系数的分布规律</a:t>
            </a:r>
          </a:p>
        </p:txBody>
      </p:sp>
      <p:sp>
        <p:nvSpPr>
          <p:cNvPr id="901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lang="zh-CN" altLang="en-US" dirty="0" smtClean="0">
                <a:ea typeface="宋体" pitchFamily="2" charset="-122"/>
              </a:rPr>
              <a:t>量化器的设计（</a:t>
            </a:r>
            <a:r>
              <a:rPr lang="en-US" altLang="zh-CN" dirty="0" smtClean="0">
                <a:ea typeface="宋体" pitchFamily="2" charset="-122"/>
              </a:rPr>
              <a:t>2</a:t>
            </a:r>
            <a:r>
              <a:rPr lang="zh-CN" altLang="en-US" dirty="0" smtClean="0">
                <a:ea typeface="宋体" pitchFamily="2" charset="-122"/>
              </a:rPr>
              <a:t>）</a:t>
            </a:r>
          </a:p>
        </p:txBody>
      </p:sp>
      <p:sp>
        <p:nvSpPr>
          <p:cNvPr id="91139" name="内容占位符 2"/>
          <p:cNvSpPr>
            <a:spLocks noGrp="1"/>
          </p:cNvSpPr>
          <p:nvPr>
            <p:ph idx="1"/>
          </p:nvPr>
        </p:nvSpPr>
        <p:spPr>
          <a:xfrm>
            <a:off x="571500" y="1143000"/>
            <a:ext cx="8115300" cy="4929188"/>
          </a:xfrm>
        </p:spPr>
        <p:txBody>
          <a:bodyPr/>
          <a:lstStyle/>
          <a:p>
            <a:pPr indent="269875"/>
            <a:r>
              <a:rPr lang="zh-CN" altLang="en-US" sz="2800" smtClean="0">
                <a:ea typeface="宋体" pitchFamily="2" charset="-122"/>
              </a:rPr>
              <a:t>利用人眼视觉特性设计量化器。由于人眼对不同空间频率的失真敏感度不同，在比特分配时可对人眼较为敏感的变化系数分配较多的比特，而不太敏感的系数分配较少的比特。</a:t>
            </a:r>
            <a:endParaRPr lang="en-US" altLang="zh-CN" sz="2800" smtClean="0">
              <a:ea typeface="宋体" pitchFamily="2" charset="-122"/>
            </a:endParaRPr>
          </a:p>
          <a:p>
            <a:pPr lvl="1" indent="269875"/>
            <a:r>
              <a:rPr lang="zh-CN" altLang="en-US" sz="2400" smtClean="0">
                <a:latin typeface="Arial" pitchFamily="34" charset="0"/>
                <a:ea typeface="宋体" pitchFamily="2" charset="-122"/>
              </a:rPr>
              <a:t>按这种方式设计的量化器可使变换编码系统总的主观图像质量较好。</a:t>
            </a:r>
          </a:p>
          <a:p>
            <a:pPr indent="269875">
              <a:buFont typeface="Wingdings" pitchFamily="2" charset="2"/>
              <a:buNone/>
            </a:pPr>
            <a:r>
              <a:rPr lang="zh-CN" altLang="en-US" sz="2800" smtClean="0">
                <a:ea typeface="宋体" pitchFamily="2" charset="-122"/>
              </a:rPr>
              <a:t>变换编码中对变换域系数的量化是造成图像质量下降的主要原因，量化器设计的好坏将直接影响图像质量。变换编码中图像质量下降的主要表现形式是方块效应，也即在图像分块的边缘产生较易为人眼所察觉的误差</a:t>
            </a:r>
          </a:p>
        </p:txBody>
      </p:sp>
      <p:sp>
        <p:nvSpPr>
          <p:cNvPr id="911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lang="zh-CN" altLang="en-US" smtClean="0">
                <a:ea typeface="宋体" pitchFamily="2" charset="-122"/>
              </a:rPr>
              <a:t>混合编码</a:t>
            </a:r>
          </a:p>
        </p:txBody>
      </p:sp>
      <p:sp>
        <p:nvSpPr>
          <p:cNvPr id="93187" name="内容占位符 2"/>
          <p:cNvSpPr>
            <a:spLocks noGrp="1"/>
          </p:cNvSpPr>
          <p:nvPr>
            <p:ph idx="1"/>
          </p:nvPr>
        </p:nvSpPr>
        <p:spPr/>
        <p:txBody>
          <a:bodyPr/>
          <a:lstStyle/>
          <a:p>
            <a:r>
              <a:rPr lang="zh-CN" altLang="en-US" smtClean="0">
                <a:ea typeface="宋体" pitchFamily="2" charset="-122"/>
              </a:rPr>
              <a:t>用两种或两种以上的方法对图像进行编码称为混合编码</a:t>
            </a:r>
            <a:endParaRPr lang="en-US" altLang="zh-CN" smtClean="0">
              <a:ea typeface="宋体" pitchFamily="2" charset="-122"/>
            </a:endParaRPr>
          </a:p>
          <a:p>
            <a:r>
              <a:rPr lang="zh-CN" altLang="en-US" smtClean="0">
                <a:ea typeface="宋体" pitchFamily="2" charset="-122"/>
              </a:rPr>
              <a:t>混合编码通常使用</a:t>
            </a:r>
            <a:r>
              <a:rPr lang="en-US" altLang="zh-CN" smtClean="0">
                <a:ea typeface="宋体" pitchFamily="2" charset="-122"/>
              </a:rPr>
              <a:t>DCT</a:t>
            </a:r>
            <a:r>
              <a:rPr lang="zh-CN" altLang="en-US" smtClean="0">
                <a:ea typeface="宋体" pitchFamily="2" charset="-122"/>
              </a:rPr>
              <a:t>等变换进行空间冗余度的压缩，用帧间预测或运动补偿预测进行时间冗余度的压缩，以达到对运动图像的更高的压缩率。</a:t>
            </a:r>
            <a:endParaRPr lang="en-US" altLang="zh-CN" smtClean="0">
              <a:ea typeface="宋体" pitchFamily="2" charset="-122"/>
            </a:endParaRPr>
          </a:p>
          <a:p>
            <a:r>
              <a:rPr lang="en-US" altLang="zh-CN" smtClean="0">
                <a:ea typeface="宋体" pitchFamily="2" charset="-122"/>
              </a:rPr>
              <a:t>JPEG</a:t>
            </a:r>
            <a:r>
              <a:rPr lang="zh-CN" altLang="en-US" smtClean="0">
                <a:ea typeface="宋体" pitchFamily="2" charset="-122"/>
              </a:rPr>
              <a:t>和</a:t>
            </a:r>
            <a:r>
              <a:rPr lang="en-US" altLang="zh-CN" smtClean="0">
                <a:ea typeface="宋体" pitchFamily="2" charset="-122"/>
              </a:rPr>
              <a:t>MPEG</a:t>
            </a:r>
            <a:r>
              <a:rPr lang="zh-CN" altLang="en-US" smtClean="0">
                <a:ea typeface="宋体" pitchFamily="2" charset="-122"/>
              </a:rPr>
              <a:t>都属于混合编码</a:t>
            </a:r>
          </a:p>
        </p:txBody>
      </p:sp>
      <p:sp>
        <p:nvSpPr>
          <p:cNvPr id="931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p:nvPr>
        </p:nvSpPr>
        <p:spPr/>
        <p:txBody>
          <a:bodyPr/>
          <a:lstStyle/>
          <a:p>
            <a:r>
              <a:rPr lang="zh-CN" altLang="en-US" smtClean="0">
                <a:ea typeface="宋体" pitchFamily="2" charset="-122"/>
              </a:rPr>
              <a:t>混合编码器的结构图</a:t>
            </a:r>
          </a:p>
        </p:txBody>
      </p:sp>
      <p:sp>
        <p:nvSpPr>
          <p:cNvPr id="9421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4212" name="Picture 4"/>
          <p:cNvPicPr>
            <a:picLocks noChangeAspect="1" noChangeArrowheads="1"/>
          </p:cNvPicPr>
          <p:nvPr/>
        </p:nvPicPr>
        <p:blipFill>
          <a:blip r:embed="rId2" cstate="print"/>
          <a:srcRect b="8197"/>
          <a:stretch>
            <a:fillRect/>
          </a:stretch>
        </p:blipFill>
        <p:spPr bwMode="auto">
          <a:xfrm>
            <a:off x="357188" y="1428750"/>
            <a:ext cx="8374062" cy="4000500"/>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lang="zh-CN" altLang="en-US" dirty="0" smtClean="0">
                <a:ea typeface="宋体" pitchFamily="2" charset="-122"/>
              </a:rPr>
              <a:t>混合编码器的结构</a:t>
            </a:r>
          </a:p>
        </p:txBody>
      </p:sp>
      <p:sp>
        <p:nvSpPr>
          <p:cNvPr id="95235" name="内容占位符 2"/>
          <p:cNvSpPr>
            <a:spLocks noGrp="1"/>
          </p:cNvSpPr>
          <p:nvPr>
            <p:ph idx="1"/>
          </p:nvPr>
        </p:nvSpPr>
        <p:spPr>
          <a:xfrm>
            <a:off x="285750" y="1228725"/>
            <a:ext cx="8643938" cy="4700588"/>
          </a:xfrm>
        </p:spPr>
        <p:txBody>
          <a:bodyPr/>
          <a:lstStyle/>
          <a:p>
            <a:r>
              <a:rPr lang="zh-CN" altLang="en-US" sz="2800" smtClean="0">
                <a:ea typeface="宋体" pitchFamily="2" charset="-122"/>
              </a:rPr>
              <a:t>其中</a:t>
            </a:r>
            <a:r>
              <a:rPr lang="en-US" altLang="zh-CN" sz="2800" smtClean="0">
                <a:ea typeface="宋体" pitchFamily="2" charset="-122"/>
              </a:rPr>
              <a:t>T</a:t>
            </a:r>
            <a:r>
              <a:rPr lang="zh-CN" altLang="en-US" sz="2800" smtClean="0">
                <a:ea typeface="宋体" pitchFamily="2" charset="-122"/>
              </a:rPr>
              <a:t>、</a:t>
            </a:r>
            <a:r>
              <a:rPr lang="en-US" altLang="zh-CN" sz="2800" smtClean="0">
                <a:ea typeface="宋体" pitchFamily="2" charset="-122"/>
              </a:rPr>
              <a:t>IT</a:t>
            </a:r>
            <a:r>
              <a:rPr lang="zh-CN" altLang="en-US" sz="2800" smtClean="0">
                <a:ea typeface="宋体" pitchFamily="2" charset="-122"/>
              </a:rPr>
              <a:t>代表正、反变换，</a:t>
            </a:r>
            <a:r>
              <a:rPr lang="en-US" altLang="zh-CN" sz="2800" smtClean="0">
                <a:ea typeface="宋体" pitchFamily="2" charset="-122"/>
              </a:rPr>
              <a:t>Q</a:t>
            </a:r>
            <a:r>
              <a:rPr lang="zh-CN" altLang="en-US" sz="2800" smtClean="0">
                <a:ea typeface="宋体" pitchFamily="2" charset="-122"/>
              </a:rPr>
              <a:t>、</a:t>
            </a:r>
            <a:r>
              <a:rPr lang="en-US" altLang="zh-CN" sz="2800" smtClean="0">
                <a:ea typeface="宋体" pitchFamily="2" charset="-122"/>
              </a:rPr>
              <a:t>IQ</a:t>
            </a:r>
            <a:r>
              <a:rPr lang="zh-CN" altLang="en-US" sz="2800" smtClean="0">
                <a:ea typeface="宋体" pitchFamily="2" charset="-122"/>
              </a:rPr>
              <a:t>代表正、反量化。</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由于把变换部分放在预测环内，因此预测环本身工作在图像域内，便于使用性能优良、带有运动补偿的帧间预测，因而被广泛地应用于研究和使用</a:t>
            </a:r>
            <a:endParaRPr lang="en-US" altLang="zh-CN" sz="2800" smtClean="0">
              <a:ea typeface="宋体" pitchFamily="2" charset="-122"/>
            </a:endParaRPr>
          </a:p>
          <a:p>
            <a:r>
              <a:rPr lang="zh-CN" altLang="en-US" sz="2800" smtClean="0">
                <a:ea typeface="宋体" pitchFamily="2" charset="-122"/>
              </a:rPr>
              <a:t>而方案</a:t>
            </a:r>
            <a:r>
              <a:rPr lang="en-US" altLang="zh-CN" sz="2800" smtClean="0">
                <a:ea typeface="宋体" pitchFamily="2" charset="-122"/>
              </a:rPr>
              <a:t>II</a:t>
            </a:r>
            <a:r>
              <a:rPr lang="zh-CN" altLang="en-US" sz="2800" smtClean="0">
                <a:ea typeface="宋体" pitchFamily="2" charset="-122"/>
              </a:rPr>
              <a:t>由于把变换部分放在预测环外，需要在变换域（频率域）进行预测，处理上不方便。</a:t>
            </a:r>
            <a:endParaRPr lang="en-US" altLang="zh-CN" sz="2800" smtClean="0">
              <a:ea typeface="宋体" pitchFamily="2" charset="-122"/>
            </a:endParaRPr>
          </a:p>
          <a:p>
            <a:r>
              <a:rPr lang="zh-CN" altLang="en-US" sz="2800" smtClean="0">
                <a:ea typeface="宋体" pitchFamily="2" charset="-122"/>
              </a:rPr>
              <a:t>方案</a:t>
            </a:r>
            <a:r>
              <a:rPr lang="en-US" altLang="zh-CN" sz="2800" smtClean="0">
                <a:ea typeface="宋体" pitchFamily="2" charset="-122"/>
              </a:rPr>
              <a:t>I</a:t>
            </a:r>
            <a:r>
              <a:rPr lang="zh-CN" altLang="en-US" sz="2800" smtClean="0">
                <a:ea typeface="宋体" pitchFamily="2" charset="-122"/>
              </a:rPr>
              <a:t>经过若干年的研究总结后，发展为带有运动补偿性质的帧间预测与</a:t>
            </a:r>
            <a:r>
              <a:rPr lang="en-US" altLang="zh-CN" sz="2800" smtClean="0">
                <a:ea typeface="宋体" pitchFamily="2" charset="-122"/>
              </a:rPr>
              <a:t>DCT</a:t>
            </a:r>
            <a:r>
              <a:rPr lang="zh-CN" altLang="en-US" sz="2800" smtClean="0">
                <a:ea typeface="宋体" pitchFamily="2" charset="-122"/>
              </a:rPr>
              <a:t>结合的方案。这一方案具有压缩性能高、编码技术成熟，以及编码延迟短等特点，目前已成为运动图像压缩的主流方案。</a:t>
            </a:r>
          </a:p>
        </p:txBody>
      </p:sp>
      <p:sp>
        <p:nvSpPr>
          <p:cNvPr id="9523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1</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11560" y="980728"/>
            <a:ext cx="8208912" cy="5328592"/>
          </a:xfrm>
        </p:spPr>
        <p:txBody>
          <a:bodyPr/>
          <a:lstStyle/>
          <a:p>
            <a:r>
              <a:rPr lang="en-US" altLang="zh-CN" sz="2400" dirty="0" smtClean="0"/>
              <a:t>JPEG</a:t>
            </a:r>
            <a:r>
              <a:rPr lang="zh-CN" altLang="en-US" sz="2400" dirty="0" smtClean="0"/>
              <a:t>（</a:t>
            </a:r>
            <a:r>
              <a:rPr lang="en-US" altLang="zh-CN" sz="2400" dirty="0" smtClean="0"/>
              <a:t>Joint Photographic Experts Group</a:t>
            </a:r>
            <a:r>
              <a:rPr lang="zh-CN" altLang="en-US" sz="2400" dirty="0" smtClean="0"/>
              <a:t>联合图象专家组）是国际电话与电报咨询委员会</a:t>
            </a:r>
            <a:r>
              <a:rPr lang="en-US" altLang="zh-CN" sz="2400" dirty="0" smtClean="0"/>
              <a:t>CCITT</a:t>
            </a:r>
            <a:r>
              <a:rPr lang="zh-CN" altLang="en-US" sz="2400" dirty="0" smtClean="0"/>
              <a:t> （</a:t>
            </a:r>
            <a:r>
              <a:rPr lang="en-US" altLang="zh-CN" sz="2400" dirty="0" smtClean="0"/>
              <a:t>ITU</a:t>
            </a:r>
            <a:r>
              <a:rPr lang="zh-CN" altLang="en-US" sz="2400" dirty="0" smtClean="0"/>
              <a:t>的前身）与</a:t>
            </a:r>
            <a:r>
              <a:rPr lang="en-US" altLang="zh-CN" sz="2400" dirty="0" smtClean="0"/>
              <a:t>ISO</a:t>
            </a:r>
            <a:r>
              <a:rPr lang="zh-CN" altLang="en-US" sz="2400" dirty="0" smtClean="0"/>
              <a:t>于</a:t>
            </a:r>
            <a:r>
              <a:rPr lang="en-US" altLang="zh-CN" sz="2400" dirty="0" smtClean="0"/>
              <a:t>1986</a:t>
            </a:r>
            <a:r>
              <a:rPr lang="zh-CN" altLang="en-US" sz="2400" dirty="0" smtClean="0"/>
              <a:t>年联合成立的一个小组，负责制定静态图像的编码标准</a:t>
            </a:r>
            <a:endParaRPr lang="en-US" altLang="zh-CN" sz="2400" dirty="0" smtClean="0"/>
          </a:p>
          <a:p>
            <a:r>
              <a:rPr lang="en-US" altLang="zh-CN" sz="2400" dirty="0" smtClean="0"/>
              <a:t>1992</a:t>
            </a:r>
            <a:r>
              <a:rPr lang="zh-CN" altLang="en-US" sz="2400" dirty="0" smtClean="0"/>
              <a:t>年</a:t>
            </a:r>
            <a:r>
              <a:rPr lang="en-US" altLang="zh-CN" sz="2400" dirty="0" smtClean="0"/>
              <a:t>9</a:t>
            </a:r>
            <a:r>
              <a:rPr lang="zh-CN" altLang="en-US" sz="2400" dirty="0" smtClean="0"/>
              <a:t>月</a:t>
            </a:r>
            <a:r>
              <a:rPr lang="en-US" altLang="zh-CN" sz="2400" dirty="0" smtClean="0"/>
              <a:t>JPEG</a:t>
            </a:r>
            <a:r>
              <a:rPr lang="zh-CN" altLang="en-US" sz="2400" dirty="0" smtClean="0"/>
              <a:t>推出了</a:t>
            </a:r>
            <a:r>
              <a:rPr lang="en-US" altLang="zh-CN" sz="2400" dirty="0" smtClean="0"/>
              <a:t>ISO/IEC 10918</a:t>
            </a:r>
            <a:r>
              <a:rPr lang="zh-CN" altLang="en-US" sz="2400" dirty="0" smtClean="0"/>
              <a:t>标准</a:t>
            </a:r>
            <a:r>
              <a:rPr lang="en-US" altLang="zh-CN" sz="2400" dirty="0" smtClean="0"/>
              <a:t>(CCITT T.81)——</a:t>
            </a:r>
            <a:r>
              <a:rPr lang="zh-CN" altLang="en-US" sz="2400" dirty="0" smtClean="0"/>
              <a:t>连续色调静态图像的数字压缩与编码，简称为</a:t>
            </a:r>
            <a:r>
              <a:rPr lang="en-US" altLang="zh-CN" sz="2400" dirty="0" smtClean="0"/>
              <a:t>JPEG</a:t>
            </a:r>
            <a:r>
              <a:rPr lang="zh-CN" altLang="en-US" sz="2400" dirty="0" smtClean="0"/>
              <a:t>标准，适用于灰度图与真彩图的静态图像的压缩</a:t>
            </a:r>
          </a:p>
          <a:p>
            <a:r>
              <a:rPr lang="en-US" altLang="zh-CN" sz="2400" dirty="0" smtClean="0"/>
              <a:t>2000</a:t>
            </a:r>
            <a:r>
              <a:rPr lang="zh-CN" altLang="en-US" sz="2400" dirty="0" smtClean="0"/>
              <a:t>年</a:t>
            </a:r>
            <a:r>
              <a:rPr lang="en-US" altLang="zh-CN" sz="2400" dirty="0" smtClean="0"/>
              <a:t>12</a:t>
            </a:r>
            <a:r>
              <a:rPr lang="zh-CN" altLang="en-US" sz="2400" dirty="0" smtClean="0"/>
              <a:t>月</a:t>
            </a:r>
            <a:r>
              <a:rPr lang="en-US" altLang="zh-CN" sz="2400" dirty="0" smtClean="0"/>
              <a:t>JPEG</a:t>
            </a:r>
            <a:r>
              <a:rPr lang="zh-CN" altLang="en-US" sz="2400" dirty="0" smtClean="0"/>
              <a:t>在</a:t>
            </a:r>
            <a:r>
              <a:rPr lang="en-US" altLang="zh-CN" sz="2400" dirty="0" smtClean="0"/>
              <a:t>JBIG</a:t>
            </a:r>
            <a:r>
              <a:rPr lang="zh-CN" altLang="en-US" sz="2400" dirty="0" smtClean="0"/>
              <a:t>（</a:t>
            </a:r>
            <a:r>
              <a:rPr lang="en-US" altLang="zh-CN" sz="2400" dirty="0" smtClean="0"/>
              <a:t>Joint Bi-level Image experts Group</a:t>
            </a:r>
            <a:r>
              <a:rPr lang="zh-CN" altLang="en-US" sz="2400" dirty="0" smtClean="0"/>
              <a:t>联合二值图像专家组）的帮助下又推出了比</a:t>
            </a:r>
            <a:r>
              <a:rPr lang="en-US" altLang="zh-CN" sz="2400" dirty="0" smtClean="0"/>
              <a:t>JPEG</a:t>
            </a:r>
            <a:r>
              <a:rPr lang="zh-CN" altLang="en-US" sz="2400" dirty="0" smtClean="0"/>
              <a:t>标准的压缩率更高、性能更优越的</a:t>
            </a:r>
            <a:r>
              <a:rPr lang="en-US" altLang="zh-CN" sz="2400" dirty="0" smtClean="0"/>
              <a:t>JPEG 2000</a:t>
            </a:r>
            <a:r>
              <a:rPr lang="zh-CN" altLang="en-US" sz="2400" dirty="0" smtClean="0"/>
              <a:t>标准</a:t>
            </a:r>
            <a:r>
              <a:rPr lang="en-US" altLang="zh-CN" sz="2400" dirty="0" smtClean="0"/>
              <a:t>ISO/IEC 15444 (ITU T.800[2002</a:t>
            </a:r>
            <a:r>
              <a:rPr lang="zh-CN" altLang="en-US" sz="2400" dirty="0" smtClean="0"/>
              <a:t>年</a:t>
            </a:r>
            <a:r>
              <a:rPr lang="en-US" altLang="zh-CN" sz="2400" dirty="0" smtClean="0"/>
              <a:t>8</a:t>
            </a:r>
            <a:r>
              <a:rPr lang="zh-CN" altLang="en-US" sz="2400" dirty="0" smtClean="0"/>
              <a:t>月</a:t>
            </a:r>
            <a:r>
              <a:rPr lang="en-US" altLang="zh-CN" sz="2400" dirty="0" smtClean="0"/>
              <a:t>])——JPEG 2000</a:t>
            </a:r>
            <a:r>
              <a:rPr lang="zh-CN" altLang="en-US" sz="2400" dirty="0" smtClean="0"/>
              <a:t>图像编码系统，适用于二值图、灰度图、伪彩图和真彩图的静态图像压缩</a:t>
            </a:r>
          </a:p>
          <a:p>
            <a:endParaRPr lang="zh-CN" altLang="en-US" sz="2400" dirty="0" smtClean="0"/>
          </a:p>
          <a:p>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itchFamily="2" charset="-122"/>
              </a:rPr>
              <a:t>数据压缩的好处</a:t>
            </a:r>
          </a:p>
        </p:txBody>
      </p:sp>
      <p:sp>
        <p:nvSpPr>
          <p:cNvPr id="26627" name="内容占位符 2"/>
          <p:cNvSpPr>
            <a:spLocks noGrp="1"/>
          </p:cNvSpPr>
          <p:nvPr>
            <p:ph idx="1"/>
          </p:nvPr>
        </p:nvSpPr>
        <p:spPr/>
        <p:txBody>
          <a:bodyPr/>
          <a:lstStyle/>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时间域压缩──迅速传输媒体信源</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频率域压缩──并行开通更多业务</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空间域压缩──降低存储费用</a:t>
            </a:r>
            <a:endParaRPr kumimoji="1" lang="zh-CN" altLang="en-US" smtClean="0">
              <a:latin typeface="Times New Roman" pitchFamily="18" charset="0"/>
              <a:ea typeface="宋体" pitchFamily="2" charset="-122"/>
            </a:endParaRPr>
          </a:p>
          <a:p>
            <a:pPr marL="766763" indent="-476250" algn="just">
              <a:lnSpc>
                <a:spcPct val="190000"/>
              </a:lnSpc>
              <a:buFont typeface="Wingdings" pitchFamily="2" charset="2"/>
              <a:buChar char="ü"/>
            </a:pPr>
            <a:r>
              <a:rPr kumimoji="1" lang="zh-CN" altLang="en-US" smtClean="0">
                <a:latin typeface="Arial Rounded MT Bold" pitchFamily="34" charset="0"/>
                <a:ea typeface="宋体" pitchFamily="2" charset="-122"/>
              </a:rPr>
              <a:t>能量域压缩──降低发射功率</a:t>
            </a:r>
            <a:endParaRPr kumimoji="1" lang="zh-CN" altLang="en-US" sz="2000" smtClean="0">
              <a:latin typeface="Times New Roman" pitchFamily="18" charset="0"/>
              <a:ea typeface="宋体" pitchFamily="2" charset="-122"/>
            </a:endParaRPr>
          </a:p>
          <a:p>
            <a:pPr marL="766763" indent="-476250"/>
            <a:endParaRPr lang="zh-CN" altLang="en-US" smtClean="0">
              <a:ea typeface="宋体" pitchFamily="2" charset="-122"/>
            </a:endParaRPr>
          </a:p>
        </p:txBody>
      </p:sp>
      <p:sp>
        <p:nvSpPr>
          <p:cNvPr id="266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2</a:t>
            </a:r>
            <a:r>
              <a:rPr lang="zh-CN" altLang="en-US" dirty="0" smtClean="0">
                <a:ea typeface="宋体" pitchFamily="2" charset="-122"/>
              </a:rPr>
              <a:t>）</a:t>
            </a:r>
          </a:p>
        </p:txBody>
      </p:sp>
      <p:sp>
        <p:nvSpPr>
          <p:cNvPr id="96259" name="内容占位符 2"/>
          <p:cNvSpPr>
            <a:spLocks noGrp="1"/>
          </p:cNvSpPr>
          <p:nvPr>
            <p:ph idx="1"/>
          </p:nvPr>
        </p:nvSpPr>
        <p:spPr>
          <a:xfrm>
            <a:off x="571500" y="1143000"/>
            <a:ext cx="8115300" cy="4929188"/>
          </a:xfrm>
        </p:spPr>
        <p:txBody>
          <a:bodyPr/>
          <a:lstStyle/>
          <a:p>
            <a:r>
              <a:rPr lang="en-US" altLang="zh-CN" sz="2400" dirty="0" smtClean="0"/>
              <a:t>JPEG</a:t>
            </a:r>
            <a:r>
              <a:rPr lang="zh-CN" altLang="en-US" sz="2400" dirty="0" smtClean="0"/>
              <a:t>主要采用了以</a:t>
            </a:r>
            <a:r>
              <a:rPr lang="en-US" altLang="zh-CN" sz="2400" dirty="0" smtClean="0"/>
              <a:t>DCT</a:t>
            </a:r>
            <a:r>
              <a:rPr lang="zh-CN" altLang="en-US" sz="2400" dirty="0" smtClean="0"/>
              <a:t>为基础的有损压缩算法，而</a:t>
            </a:r>
            <a:r>
              <a:rPr lang="en-US" altLang="zh-CN" sz="2400" dirty="0" smtClean="0"/>
              <a:t>JPEG 2000</a:t>
            </a:r>
            <a:r>
              <a:rPr lang="zh-CN" altLang="en-US" sz="2400" dirty="0" smtClean="0"/>
              <a:t>则采用的是性能更优秀的小波变换</a:t>
            </a:r>
          </a:p>
          <a:p>
            <a:r>
              <a:rPr lang="zh-CN" altLang="en-US" sz="2400" dirty="0" smtClean="0"/>
              <a:t>由于视频的帧内编码就是静态图像的编码，所以</a:t>
            </a:r>
            <a:r>
              <a:rPr lang="en-US" altLang="zh-CN" sz="2400" dirty="0" smtClean="0"/>
              <a:t>JPEG</a:t>
            </a:r>
            <a:r>
              <a:rPr lang="zh-CN" altLang="en-US" sz="2400" dirty="0" smtClean="0"/>
              <a:t>和</a:t>
            </a:r>
            <a:r>
              <a:rPr lang="en-US" altLang="zh-CN" sz="2400" dirty="0" smtClean="0"/>
              <a:t>JPEG 2000</a:t>
            </a:r>
            <a:r>
              <a:rPr lang="zh-CN" altLang="en-US" sz="2400" dirty="0" smtClean="0"/>
              <a:t>的算法也用于</a:t>
            </a:r>
            <a:r>
              <a:rPr lang="en-US" altLang="zh-CN" sz="2400" dirty="0" smtClean="0"/>
              <a:t>MPEG</a:t>
            </a:r>
            <a:r>
              <a:rPr lang="zh-CN" altLang="en-US" sz="2400" dirty="0" smtClean="0"/>
              <a:t>的视频编码标准</a:t>
            </a:r>
          </a:p>
          <a:p>
            <a:pPr eaLnBrk="1" hangingPunct="1"/>
            <a:r>
              <a:rPr lang="en-US" altLang="zh-CN" sz="2400" dirty="0" smtClean="0">
                <a:ea typeface="宋体" pitchFamily="2" charset="-122"/>
              </a:rPr>
              <a:t>JPEG</a:t>
            </a:r>
            <a:r>
              <a:rPr lang="zh-CN" altLang="en-US" sz="2400" dirty="0" smtClean="0">
                <a:latin typeface="宋体" pitchFamily="2" charset="-122"/>
                <a:ea typeface="宋体" pitchFamily="2" charset="-122"/>
              </a:rPr>
              <a:t>适用范围很广</a:t>
            </a:r>
            <a:endParaRPr lang="en-US" altLang="zh-CN" sz="2400" dirty="0" smtClean="0">
              <a:latin typeface="宋体" pitchFamily="2" charset="-122"/>
              <a:ea typeface="宋体" pitchFamily="2" charset="-122"/>
            </a:endParaRPr>
          </a:p>
          <a:p>
            <a:pPr lvl="1" eaLnBrk="1" hangingPunct="1"/>
            <a:r>
              <a:rPr lang="zh-CN" altLang="en-US" sz="2000" dirty="0" smtClean="0">
                <a:latin typeface="Verdana" pitchFamily="34" charset="0"/>
                <a:ea typeface="宋体" pitchFamily="2" charset="-122"/>
                <a:cs typeface="Verdana" pitchFamily="34" charset="0"/>
              </a:rPr>
              <a:t>灰度图像、彩色图像</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ea typeface="宋体" pitchFamily="2" charset="-122"/>
                <a:cs typeface="Verdana" pitchFamily="34" charset="0"/>
              </a:rPr>
              <a:t>静止图像、电视图像序列的帧内图像压缩编码（</a:t>
            </a:r>
            <a:r>
              <a:rPr lang="en-US" altLang="zh-CN" sz="2000" dirty="0" smtClean="0">
                <a:latin typeface="Verdana" pitchFamily="34" charset="0"/>
                <a:ea typeface="Verdana" pitchFamily="34" charset="0"/>
                <a:cs typeface="Verdana" pitchFamily="34" charset="0"/>
              </a:rPr>
              <a:t>VCD</a:t>
            </a:r>
            <a:r>
              <a:rPr lang="zh-CN" altLang="en-US" sz="2000" dirty="0" smtClean="0">
                <a:latin typeface="Verdana" pitchFamily="34" charset="0"/>
                <a:ea typeface="宋体" pitchFamily="2" charset="-122"/>
                <a:cs typeface="Verdana" pitchFamily="34" charset="0"/>
              </a:rPr>
              <a:t>、</a:t>
            </a:r>
            <a:r>
              <a:rPr lang="en-US" altLang="zh-CN" sz="2000" dirty="0" smtClean="0">
                <a:latin typeface="Verdana" pitchFamily="34" charset="0"/>
                <a:ea typeface="Verdana" pitchFamily="34" charset="0"/>
                <a:cs typeface="Verdana" pitchFamily="34" charset="0"/>
              </a:rPr>
              <a:t>DVD</a:t>
            </a:r>
            <a:r>
              <a:rPr lang="zh-CN" altLang="en-US" sz="2000" dirty="0" smtClean="0">
                <a:latin typeface="Verdana" pitchFamily="34" charset="0"/>
                <a:ea typeface="宋体" pitchFamily="2" charset="-122"/>
                <a:cs typeface="Verdana" pitchFamily="34" charset="0"/>
              </a:rPr>
              <a:t>）</a:t>
            </a:r>
            <a:endParaRPr lang="en-US" altLang="zh-CN" sz="2000" dirty="0" smtClean="0">
              <a:latin typeface="Verdana" pitchFamily="34" charset="0"/>
              <a:ea typeface="Verdana" pitchFamily="34" charset="0"/>
              <a:cs typeface="Verdana" pitchFamily="34" charset="0"/>
            </a:endParaRPr>
          </a:p>
          <a:p>
            <a:pPr lvl="1" eaLnBrk="1" hangingPunct="1"/>
            <a:r>
              <a:rPr lang="zh-CN" altLang="en-US" sz="2000" dirty="0" smtClean="0">
                <a:latin typeface="Verdana" pitchFamily="34" charset="0"/>
                <a:cs typeface="Verdana" pitchFamily="34" charset="0"/>
              </a:rPr>
              <a:t>可以大范围地调节图像压缩率及其保真度</a:t>
            </a:r>
            <a:endParaRPr lang="en-US" altLang="zh-CN" sz="2000" dirty="0" smtClean="0">
              <a:latin typeface="Verdana" pitchFamily="34" charset="0"/>
              <a:ea typeface="Verdana" pitchFamily="34" charset="0"/>
              <a:cs typeface="Verdana" pitchFamily="34" charset="0"/>
            </a:endParaRPr>
          </a:p>
          <a:p>
            <a:pPr eaLnBrk="1" hangingPunct="1"/>
            <a:r>
              <a:rPr lang="en-US" altLang="zh-CN" sz="2400" dirty="0" smtClean="0">
                <a:ea typeface="宋体" pitchFamily="2" charset="-122"/>
              </a:rPr>
              <a:t>JPEG</a:t>
            </a:r>
            <a:r>
              <a:rPr lang="zh-CN" altLang="en-US" sz="2400" dirty="0" smtClean="0">
                <a:ea typeface="宋体" pitchFamily="2" charset="-122"/>
              </a:rPr>
              <a:t>算法与彩色空间无关，因此</a:t>
            </a:r>
            <a:r>
              <a:rPr lang="zh-CN" altLang="en-US" sz="2400" dirty="0" smtClean="0">
                <a:latin typeface="Times New Roman" pitchFamily="18" charset="0"/>
                <a:ea typeface="宋体" pitchFamily="2" charset="-122"/>
              </a:rPr>
              <a:t>“</a:t>
            </a:r>
            <a:r>
              <a:rPr lang="en-US" altLang="zh-CN" sz="2400" dirty="0" smtClean="0">
                <a:ea typeface="宋体" pitchFamily="2" charset="-122"/>
              </a:rPr>
              <a:t>RGB</a:t>
            </a:r>
            <a:r>
              <a:rPr lang="zh-CN" altLang="en-US" sz="2400" dirty="0" smtClean="0">
                <a:ea typeface="宋体" pitchFamily="2" charset="-122"/>
              </a:rPr>
              <a:t>到</a:t>
            </a:r>
            <a:r>
              <a:rPr lang="en-US" altLang="zh-CN" sz="2400" dirty="0" smtClean="0">
                <a:ea typeface="宋体" pitchFamily="2" charset="-122"/>
              </a:rPr>
              <a:t>YUV</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和</a:t>
            </a:r>
            <a:r>
              <a:rPr lang="zh-CN" altLang="en-US" sz="2400" dirty="0" smtClean="0">
                <a:latin typeface="Times New Roman" pitchFamily="18" charset="0"/>
                <a:ea typeface="宋体" pitchFamily="2" charset="-122"/>
              </a:rPr>
              <a:t>“</a:t>
            </a:r>
            <a:r>
              <a:rPr lang="en-US" altLang="zh-CN" sz="2400" dirty="0" smtClean="0">
                <a:ea typeface="宋体" pitchFamily="2" charset="-122"/>
              </a:rPr>
              <a:t>YUV</a:t>
            </a:r>
            <a:r>
              <a:rPr lang="zh-CN" altLang="en-US" sz="2400" dirty="0" smtClean="0">
                <a:ea typeface="宋体" pitchFamily="2" charset="-122"/>
              </a:rPr>
              <a:t>到</a:t>
            </a:r>
            <a:r>
              <a:rPr lang="en-US" altLang="zh-CN" sz="2400" dirty="0" smtClean="0">
                <a:ea typeface="宋体" pitchFamily="2" charset="-122"/>
              </a:rPr>
              <a:t>RGB</a:t>
            </a:r>
            <a:r>
              <a:rPr lang="zh-CN" altLang="en-US" sz="2400" dirty="0" smtClean="0">
                <a:ea typeface="宋体" pitchFamily="2" charset="-122"/>
              </a:rPr>
              <a:t>变换</a:t>
            </a:r>
            <a:r>
              <a:rPr lang="zh-CN" altLang="en-US" sz="2400" dirty="0" smtClean="0">
                <a:latin typeface="Times New Roman" pitchFamily="18" charset="0"/>
                <a:ea typeface="宋体" pitchFamily="2" charset="-122"/>
              </a:rPr>
              <a:t>”</a:t>
            </a:r>
            <a:r>
              <a:rPr lang="zh-CN" altLang="en-US" sz="2400" dirty="0" smtClean="0">
                <a:ea typeface="宋体" pitchFamily="2" charset="-122"/>
              </a:rPr>
              <a:t>不包含在</a:t>
            </a:r>
            <a:r>
              <a:rPr lang="en-US" altLang="zh-CN" sz="2400" dirty="0" smtClean="0">
                <a:ea typeface="宋体" pitchFamily="2" charset="-122"/>
              </a:rPr>
              <a:t>JPEG</a:t>
            </a:r>
            <a:r>
              <a:rPr lang="zh-CN" altLang="en-US" sz="2400" dirty="0" smtClean="0">
                <a:ea typeface="宋体" pitchFamily="2" charset="-122"/>
              </a:rPr>
              <a:t>算法中。</a:t>
            </a:r>
            <a:r>
              <a:rPr lang="en-US" altLang="zh-CN" sz="2400" dirty="0" smtClean="0">
                <a:ea typeface="宋体" pitchFamily="2" charset="-122"/>
              </a:rPr>
              <a:t>JPEG</a:t>
            </a:r>
            <a:r>
              <a:rPr lang="zh-CN" altLang="en-US" sz="2400" dirty="0" smtClean="0">
                <a:ea typeface="宋体" pitchFamily="2" charset="-122"/>
              </a:rPr>
              <a:t>算法处理的彩色图像是单独的彩色分量图像，因此它可以压缩来自不同彩色空间的数据，如</a:t>
            </a:r>
            <a:r>
              <a:rPr lang="en-US" altLang="zh-CN" sz="2400" dirty="0" smtClean="0">
                <a:ea typeface="宋体" pitchFamily="2" charset="-122"/>
              </a:rPr>
              <a:t>RGB</a:t>
            </a:r>
            <a:r>
              <a:rPr lang="zh-CN" altLang="en-US" sz="2400" dirty="0" smtClean="0">
                <a:ea typeface="宋体" pitchFamily="2" charset="-122"/>
              </a:rPr>
              <a:t>、</a:t>
            </a:r>
            <a:r>
              <a:rPr lang="en-US" altLang="zh-CN" sz="2400" dirty="0" err="1" smtClean="0">
                <a:ea typeface="宋体" pitchFamily="2" charset="-122"/>
              </a:rPr>
              <a:t>YCbCr</a:t>
            </a:r>
            <a:r>
              <a:rPr lang="zh-CN" altLang="en-US" sz="2400" dirty="0" smtClean="0">
                <a:ea typeface="宋体" pitchFamily="2" charset="-122"/>
              </a:rPr>
              <a:t>和</a:t>
            </a:r>
            <a:r>
              <a:rPr lang="en-US" altLang="zh-CN" sz="2400" dirty="0" smtClean="0">
                <a:ea typeface="宋体" pitchFamily="2" charset="-122"/>
              </a:rPr>
              <a:t>CMYK</a:t>
            </a:r>
            <a:endParaRPr lang="zh-CN" altLang="en-US" sz="2400" dirty="0" smtClean="0">
              <a:ea typeface="宋体" pitchFamily="2" charset="-122"/>
            </a:endParaRPr>
          </a:p>
        </p:txBody>
      </p:sp>
      <p:sp>
        <p:nvSpPr>
          <p:cNvPr id="962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332656"/>
            <a:ext cx="7086600" cy="563563"/>
          </a:xfrm>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3</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683568" y="1217860"/>
            <a:ext cx="7992888" cy="5091460"/>
          </a:xfrm>
        </p:spPr>
        <p:txBody>
          <a:bodyPr/>
          <a:lstStyle/>
          <a:p>
            <a:r>
              <a:rPr lang="en-US" altLang="zh-CN" sz="2400" dirty="0" smtClean="0"/>
              <a:t>JPEG</a:t>
            </a:r>
            <a:r>
              <a:rPr lang="zh-CN" altLang="en-US" sz="2400" dirty="0" smtClean="0"/>
              <a:t>标准的文档</a:t>
            </a:r>
            <a:endParaRPr lang="en-US" altLang="zh-CN" sz="2400" dirty="0" smtClean="0"/>
          </a:p>
          <a:p>
            <a:pPr lvl="1"/>
            <a:r>
              <a:rPr lang="zh-CN" altLang="en-US" sz="2000" dirty="0" smtClean="0"/>
              <a:t>标准号：</a:t>
            </a:r>
            <a:r>
              <a:rPr lang="en-US" altLang="zh-CN" sz="2000" dirty="0" smtClean="0"/>
              <a:t>ISO/IEC IS 10918-1</a:t>
            </a:r>
            <a:r>
              <a:rPr lang="zh-CN" altLang="en-US" sz="2000" dirty="0" smtClean="0"/>
              <a:t>或</a:t>
            </a:r>
            <a:r>
              <a:rPr lang="en-US" altLang="zh-CN" sz="2000" dirty="0" smtClean="0"/>
              <a:t>ITU-T Recommendation T.81</a:t>
            </a:r>
          </a:p>
          <a:p>
            <a:pPr lvl="1"/>
            <a:r>
              <a:rPr lang="zh-CN" altLang="en-US" sz="2000" dirty="0" smtClean="0"/>
              <a:t>标准名：</a:t>
            </a:r>
            <a:r>
              <a:rPr lang="en-US" altLang="zh-CN" sz="2000" dirty="0" smtClean="0"/>
              <a:t>Information technology — Digital compression and coding of continuous-tone still images (</a:t>
            </a:r>
            <a:r>
              <a:rPr lang="zh-CN" altLang="en-US" sz="2000" dirty="0" smtClean="0"/>
              <a:t>信息技术 </a:t>
            </a:r>
            <a:r>
              <a:rPr lang="en-US" altLang="zh-CN" sz="2000" dirty="0" smtClean="0"/>
              <a:t>— </a:t>
            </a:r>
            <a:r>
              <a:rPr lang="zh-CN" altLang="en-US" sz="2000" dirty="0" smtClean="0"/>
              <a:t>连续色调静态图像的数字压缩和编码</a:t>
            </a:r>
            <a:r>
              <a:rPr lang="en-US" altLang="zh-CN" sz="2000" dirty="0" smtClean="0"/>
              <a:t>)</a:t>
            </a:r>
          </a:p>
          <a:p>
            <a:r>
              <a:rPr lang="en-US" altLang="zh-CN" sz="2400" dirty="0" smtClean="0"/>
              <a:t>JPEG</a:t>
            </a:r>
            <a:r>
              <a:rPr lang="zh-CN" altLang="en-US" sz="2400" dirty="0" smtClean="0"/>
              <a:t>算法概要</a:t>
            </a:r>
            <a:endParaRPr lang="en-US" altLang="zh-CN" sz="2400" dirty="0" smtClean="0"/>
          </a:p>
          <a:p>
            <a:pPr lvl="1"/>
            <a:r>
              <a:rPr lang="zh-CN" altLang="en-US" sz="2000" dirty="0" smtClean="0"/>
              <a:t>利用视觉系统特性，使用变换、量化和熵编码相结合的方法，以去掉或减少视觉的冗余信息和数据本身的冗余信息</a:t>
            </a:r>
            <a:endParaRPr lang="en-US" altLang="zh-CN" sz="2000" dirty="0" smtClean="0"/>
          </a:p>
          <a:p>
            <a:r>
              <a:rPr lang="en-US" altLang="zh-CN" sz="2400" dirty="0" smtClean="0"/>
              <a:t>JPEG</a:t>
            </a:r>
            <a:r>
              <a:rPr lang="zh-CN" altLang="en-US" sz="2400" dirty="0" smtClean="0"/>
              <a:t>四种运行模式</a:t>
            </a:r>
            <a:endParaRPr lang="en-US" altLang="zh-CN" sz="2400" dirty="0" smtClean="0"/>
          </a:p>
          <a:p>
            <a:pPr lvl="1"/>
            <a:r>
              <a:rPr lang="zh-CN" altLang="en-US" sz="2000" dirty="0" smtClean="0">
                <a:ea typeface="楷体_GB2312" pitchFamily="49" charset="-122"/>
              </a:rPr>
              <a:t>基于</a:t>
            </a:r>
            <a:r>
              <a:rPr lang="en-US" altLang="zh-CN" sz="2000" dirty="0" smtClean="0">
                <a:ea typeface="楷体_GB2312" pitchFamily="49" charset="-122"/>
              </a:rPr>
              <a:t>DPCM</a:t>
            </a:r>
            <a:r>
              <a:rPr lang="zh-CN" altLang="en-US" sz="2000" dirty="0" smtClean="0">
                <a:ea typeface="楷体_GB2312" pitchFamily="49" charset="-122"/>
              </a:rPr>
              <a:t>的无损编码模式：压缩比可以达到2:1</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的有损顺序编码模式：压缩比可以达到10:1以上</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的递增编码模式：对一幅图像可由粗到细进行编码</a:t>
            </a:r>
            <a:endParaRPr lang="en-US" altLang="zh-CN" sz="2000" dirty="0" smtClean="0">
              <a:ea typeface="楷体_GB2312" pitchFamily="49" charset="-122"/>
            </a:endParaRPr>
          </a:p>
          <a:p>
            <a:pPr lvl="1"/>
            <a:r>
              <a:rPr lang="zh-CN" altLang="en-US" sz="2000" dirty="0" smtClean="0">
                <a:ea typeface="楷体_GB2312" pitchFamily="49" charset="-122"/>
              </a:rPr>
              <a:t>基于</a:t>
            </a:r>
            <a:r>
              <a:rPr lang="en-US" altLang="zh-CN" sz="2000" dirty="0" smtClean="0">
                <a:ea typeface="楷体_GB2312" pitchFamily="49" charset="-122"/>
              </a:rPr>
              <a:t>DCT</a:t>
            </a:r>
            <a:r>
              <a:rPr lang="zh-CN" altLang="en-US" sz="2000" dirty="0" smtClean="0">
                <a:ea typeface="楷体_GB2312" pitchFamily="49" charset="-122"/>
              </a:rPr>
              <a:t>的分层编码模式：根据不同要求，获得不同分辨率的图像</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静态图像压缩标准</a:t>
            </a:r>
            <a:r>
              <a:rPr lang="en-US" altLang="zh-CN" dirty="0" smtClean="0">
                <a:ea typeface="宋体" pitchFamily="2" charset="-122"/>
              </a:rPr>
              <a:t>—JPEG</a:t>
            </a:r>
            <a:r>
              <a:rPr lang="zh-CN" altLang="en-US" dirty="0" smtClean="0">
                <a:ea typeface="宋体" pitchFamily="2" charset="-122"/>
              </a:rPr>
              <a:t>（</a:t>
            </a:r>
            <a:r>
              <a:rPr lang="en-US" altLang="zh-CN" dirty="0" smtClean="0">
                <a:ea typeface="宋体" pitchFamily="2" charset="-122"/>
              </a:rPr>
              <a:t>4</a:t>
            </a:r>
            <a:r>
              <a:rPr lang="zh-CN" altLang="en-US" dirty="0" smtClean="0">
                <a:ea typeface="宋体" pitchFamily="2" charset="-122"/>
              </a:rPr>
              <a:t>）</a:t>
            </a:r>
            <a:endParaRPr lang="zh-CN" altLang="en-US" dirty="0"/>
          </a:p>
        </p:txBody>
      </p:sp>
      <p:sp>
        <p:nvSpPr>
          <p:cNvPr id="3" name="内容占位符 2"/>
          <p:cNvSpPr>
            <a:spLocks noGrp="1"/>
          </p:cNvSpPr>
          <p:nvPr>
            <p:ph idx="1"/>
          </p:nvPr>
        </p:nvSpPr>
        <p:spPr>
          <a:xfrm>
            <a:off x="899592" y="1268760"/>
            <a:ext cx="7787208" cy="4968552"/>
          </a:xfrm>
        </p:spPr>
        <p:txBody>
          <a:bodyPr/>
          <a:lstStyle/>
          <a:p>
            <a:r>
              <a:rPr lang="zh-CN" altLang="en-US" sz="2400" dirty="0" smtClean="0"/>
              <a:t>递增编码模式</a:t>
            </a:r>
            <a:endParaRPr lang="en-US" altLang="zh-CN" sz="2400" dirty="0" smtClean="0"/>
          </a:p>
          <a:p>
            <a:pPr lvl="1"/>
            <a:r>
              <a:rPr lang="zh-CN" altLang="en-US" sz="2000" b="0" dirty="0" smtClean="0">
                <a:latin typeface="Times New Roman" pitchFamily="18" charset="0"/>
              </a:rPr>
              <a:t>与顺序模式编码步骤基本一致，不同之处在于递增模式每个图像分量的编码要经过多次扫描才完成。第一次扫描只进行一次粗糙的压缩，然后根据此数据先重建一幅质量低的图像，以后的扫描再作较细的扫描，使重建图像质量不断提高，直到满意为止</a:t>
            </a:r>
            <a:endParaRPr lang="en-US" altLang="zh-CN" sz="2000" dirty="0" smtClean="0"/>
          </a:p>
          <a:p>
            <a:r>
              <a:rPr lang="zh-CN" altLang="en-US" sz="2400" dirty="0" smtClean="0"/>
              <a:t>分层编码模式</a:t>
            </a:r>
            <a:endParaRPr lang="en-US" altLang="zh-CN" sz="2400" dirty="0" smtClean="0"/>
          </a:p>
          <a:p>
            <a:pPr lvl="1" eaLnBrk="1" hangingPunct="1"/>
            <a:r>
              <a:rPr lang="zh-CN" altLang="en-US" sz="2000" b="0" dirty="0" smtClean="0">
                <a:latin typeface="Times New Roman" pitchFamily="18" charset="0"/>
              </a:rPr>
              <a:t>降低原始图像的空间分辨率</a:t>
            </a:r>
          </a:p>
          <a:p>
            <a:pPr lvl="1" eaLnBrk="1" hangingPunct="1"/>
            <a:r>
              <a:rPr lang="zh-CN" altLang="en-US" sz="2000" b="0" dirty="0" smtClean="0">
                <a:latin typeface="Times New Roman" pitchFamily="18" charset="0"/>
              </a:rPr>
              <a:t>对已经降低分辨率的图像按照顺序编码模式进行压缩并存储或传输</a:t>
            </a:r>
          </a:p>
          <a:p>
            <a:pPr lvl="1" eaLnBrk="1" hangingPunct="1"/>
            <a:r>
              <a:rPr lang="zh-CN" altLang="en-US" sz="2000" b="0" dirty="0" smtClean="0">
                <a:latin typeface="Times New Roman" pitchFamily="18" charset="0"/>
              </a:rPr>
              <a:t>对低分辨率图像进行解码，然后用插值法提高图像的分辨率</a:t>
            </a:r>
          </a:p>
          <a:p>
            <a:pPr lvl="1" eaLnBrk="1" hangingPunct="1"/>
            <a:r>
              <a:rPr lang="zh-CN" altLang="en-US" sz="2000" b="0" dirty="0" smtClean="0">
                <a:latin typeface="Times New Roman" pitchFamily="18" charset="0"/>
              </a:rPr>
              <a:t>将分辨率已经升高的图像作为原图像的预测值，并把它与原图像的差值进行基于</a:t>
            </a:r>
            <a:r>
              <a:rPr lang="en-US" altLang="zh-CN" sz="2000" b="0" dirty="0" smtClean="0">
                <a:latin typeface="Times New Roman" pitchFamily="18" charset="0"/>
              </a:rPr>
              <a:t>DCT</a:t>
            </a:r>
            <a:r>
              <a:rPr lang="zh-CN" altLang="en-US" sz="2000" b="0" dirty="0" smtClean="0">
                <a:latin typeface="Times New Roman" pitchFamily="18" charset="0"/>
              </a:rPr>
              <a:t>的编码</a:t>
            </a:r>
          </a:p>
          <a:p>
            <a:pPr lvl="1" eaLnBrk="1" hangingPunct="1"/>
            <a:r>
              <a:rPr lang="zh-CN" altLang="en-US" sz="2000" b="0" dirty="0" smtClean="0">
                <a:latin typeface="Times New Roman" pitchFamily="18" charset="0"/>
              </a:rPr>
              <a:t>重复前面两个步骤，直到图像达到完整的分辨率</a:t>
            </a:r>
            <a:endParaRPr lang="zh-CN" altLang="en-US" sz="20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a:xfrm>
            <a:off x="1295400" y="457200"/>
            <a:ext cx="7491413" cy="563563"/>
          </a:xfrm>
        </p:spPr>
        <p:txBody>
          <a:bodyPr/>
          <a:lstStyle/>
          <a:p>
            <a:r>
              <a:rPr lang="en-US" altLang="zh-CN" smtClean="0">
                <a:ea typeface="宋体" pitchFamily="2" charset="-122"/>
              </a:rPr>
              <a:t>JPEG</a:t>
            </a:r>
            <a:r>
              <a:rPr lang="zh-CN" altLang="en-US" smtClean="0">
                <a:ea typeface="宋体" pitchFamily="2" charset="-122"/>
              </a:rPr>
              <a:t>专家组的两种基本的压缩算法</a:t>
            </a:r>
          </a:p>
        </p:txBody>
      </p:sp>
      <p:sp>
        <p:nvSpPr>
          <p:cNvPr id="97283" name="内容占位符 2"/>
          <p:cNvSpPr>
            <a:spLocks noGrp="1"/>
          </p:cNvSpPr>
          <p:nvPr>
            <p:ph idx="1"/>
          </p:nvPr>
        </p:nvSpPr>
        <p:spPr>
          <a:xfrm>
            <a:off x="428625" y="1214438"/>
            <a:ext cx="8258175" cy="4857750"/>
          </a:xfrm>
        </p:spPr>
        <p:txBody>
          <a:bodyPr/>
          <a:lstStyle/>
          <a:p>
            <a:pPr eaLnBrk="1" hangingPunct="1"/>
            <a:r>
              <a:rPr lang="zh-CN" altLang="en-US" sz="2400" dirty="0" smtClean="0">
                <a:ea typeface="宋体" pitchFamily="2" charset="-122"/>
              </a:rPr>
              <a:t>有损压缩算法：以离散余弦变换</a:t>
            </a:r>
            <a:r>
              <a:rPr lang="en-US" altLang="zh-CN" sz="2400" dirty="0" smtClean="0">
                <a:ea typeface="宋体" pitchFamily="2" charset="-122"/>
              </a:rPr>
              <a:t>DCT</a:t>
            </a:r>
            <a:r>
              <a:rPr lang="zh-CN" altLang="en-US" sz="2400" dirty="0" smtClean="0">
                <a:ea typeface="宋体" pitchFamily="2" charset="-122"/>
              </a:rPr>
              <a:t>为基础</a:t>
            </a:r>
            <a:endParaRPr lang="en-US" altLang="zh-CN" sz="2400" dirty="0" smtClean="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lvl="1" eaLnBrk="1" hangingPunct="1"/>
            <a:endParaRPr lang="en-US" altLang="zh-CN" sz="2400" dirty="0" smtClean="0">
              <a:latin typeface="Arial" pitchFamily="34" charset="0"/>
              <a:ea typeface="宋体" pitchFamily="2" charset="-122"/>
            </a:endParaRPr>
          </a:p>
          <a:p>
            <a:pPr eaLnBrk="1" hangingPunct="1">
              <a:spcBef>
                <a:spcPts val="2400"/>
              </a:spcBef>
            </a:pPr>
            <a:r>
              <a:rPr lang="zh-CN" altLang="en-US" sz="2400" dirty="0" smtClean="0">
                <a:ea typeface="宋体" pitchFamily="2" charset="-122"/>
              </a:rPr>
              <a:t>无损压缩算法：以</a:t>
            </a:r>
            <a:r>
              <a:rPr lang="en-US" altLang="zh-CN" sz="2400" dirty="0" smtClean="0">
                <a:ea typeface="宋体" pitchFamily="2" charset="-122"/>
              </a:rPr>
              <a:t>DPCM</a:t>
            </a:r>
            <a:r>
              <a:rPr lang="zh-CN" altLang="en-US" sz="2400" dirty="0" smtClean="0">
                <a:ea typeface="宋体" pitchFamily="2" charset="-122"/>
              </a:rPr>
              <a:t>预测技术为基础</a:t>
            </a:r>
            <a:endParaRPr lang="en-US" altLang="zh-CN" sz="2400" dirty="0" smtClean="0">
              <a:ea typeface="宋体" pitchFamily="2" charset="-122"/>
            </a:endParaRPr>
          </a:p>
          <a:p>
            <a:pPr lvl="1" eaLnBrk="1" hangingPunct="1">
              <a:spcBef>
                <a:spcPts val="0"/>
              </a:spcBef>
            </a:pPr>
            <a:r>
              <a:rPr lang="zh-CN" altLang="en-US" sz="2000" dirty="0" smtClean="0">
                <a:ea typeface="宋体" pitchFamily="2" charset="-122"/>
              </a:rPr>
              <a:t>主要采用三邻域二维预测编码和熵编码</a:t>
            </a:r>
          </a:p>
        </p:txBody>
      </p:sp>
      <p:sp>
        <p:nvSpPr>
          <p:cNvPr id="9728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8" name="Text Box 5"/>
          <p:cNvSpPr txBox="1">
            <a:spLocks noChangeArrowheads="1"/>
          </p:cNvSpPr>
          <p:nvPr/>
        </p:nvSpPr>
        <p:spPr bwMode="auto">
          <a:xfrm>
            <a:off x="539552" y="5611083"/>
            <a:ext cx="1466735" cy="40005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原图像数据</a:t>
            </a:r>
          </a:p>
        </p:txBody>
      </p:sp>
      <p:sp>
        <p:nvSpPr>
          <p:cNvPr id="11" name="Rectangle 7"/>
          <p:cNvSpPr>
            <a:spLocks noChangeArrowheads="1"/>
          </p:cNvSpPr>
          <p:nvPr/>
        </p:nvSpPr>
        <p:spPr bwMode="auto">
          <a:xfrm>
            <a:off x="2066469" y="4786975"/>
            <a:ext cx="3981672" cy="1008064"/>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a:p>
        </p:txBody>
      </p:sp>
      <p:sp>
        <p:nvSpPr>
          <p:cNvPr id="12" name="Text Box 8"/>
          <p:cNvSpPr txBox="1">
            <a:spLocks noChangeArrowheads="1"/>
          </p:cNvSpPr>
          <p:nvPr/>
        </p:nvSpPr>
        <p:spPr bwMode="auto">
          <a:xfrm>
            <a:off x="2385003" y="5013988"/>
            <a:ext cx="1194502" cy="400051"/>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cs typeface="Verdana" pitchFamily="34" charset="0"/>
              </a:rPr>
              <a:t>预测器</a:t>
            </a:r>
          </a:p>
        </p:txBody>
      </p:sp>
      <p:sp>
        <p:nvSpPr>
          <p:cNvPr id="13" name="Text Box 9"/>
          <p:cNvSpPr txBox="1">
            <a:spLocks noChangeArrowheads="1"/>
          </p:cNvSpPr>
          <p:nvPr/>
        </p:nvSpPr>
        <p:spPr bwMode="auto">
          <a:xfrm>
            <a:off x="4355976" y="5904576"/>
            <a:ext cx="101034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表说明</a:t>
            </a:r>
          </a:p>
        </p:txBody>
      </p:sp>
      <p:sp>
        <p:nvSpPr>
          <p:cNvPr id="14" name="Text Box 10"/>
          <p:cNvSpPr txBox="1">
            <a:spLocks noChangeArrowheads="1"/>
          </p:cNvSpPr>
          <p:nvPr/>
        </p:nvSpPr>
        <p:spPr bwMode="auto">
          <a:xfrm>
            <a:off x="4216572" y="5013988"/>
            <a:ext cx="1199479" cy="400051"/>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cs typeface="Verdana" pitchFamily="34" charset="0"/>
              </a:rPr>
              <a:t>熵编码器</a:t>
            </a:r>
          </a:p>
        </p:txBody>
      </p:sp>
      <p:grpSp>
        <p:nvGrpSpPr>
          <p:cNvPr id="15" name="Group 11"/>
          <p:cNvGrpSpPr>
            <a:grpSpLocks/>
          </p:cNvGrpSpPr>
          <p:nvPr/>
        </p:nvGrpSpPr>
        <p:grpSpPr bwMode="auto">
          <a:xfrm>
            <a:off x="982604" y="4937788"/>
            <a:ext cx="637068" cy="609601"/>
            <a:chOff x="144" y="2064"/>
            <a:chExt cx="384" cy="384"/>
          </a:xfrm>
        </p:grpSpPr>
        <p:grpSp>
          <p:nvGrpSpPr>
            <p:cNvPr id="32" name="Group 12"/>
            <p:cNvGrpSpPr>
              <a:grpSpLocks/>
            </p:cNvGrpSpPr>
            <p:nvPr/>
          </p:nvGrpSpPr>
          <p:grpSpPr bwMode="auto">
            <a:xfrm>
              <a:off x="144" y="2064"/>
              <a:ext cx="384" cy="384"/>
              <a:chOff x="144" y="2064"/>
              <a:chExt cx="384" cy="384"/>
            </a:xfrm>
          </p:grpSpPr>
          <p:sp>
            <p:nvSpPr>
              <p:cNvPr id="34"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35"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36"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37"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38"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39"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40"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41"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42"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43"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44"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45"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46"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47"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33"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nvGrpSpPr>
          <p:cNvPr id="17" name="Group 29"/>
          <p:cNvGrpSpPr>
            <a:grpSpLocks/>
          </p:cNvGrpSpPr>
          <p:nvPr/>
        </p:nvGrpSpPr>
        <p:grpSpPr bwMode="auto">
          <a:xfrm>
            <a:off x="6300192" y="5147037"/>
            <a:ext cx="796334" cy="228600"/>
            <a:chOff x="4224" y="2400"/>
            <a:chExt cx="480" cy="144"/>
          </a:xfrm>
        </p:grpSpPr>
        <p:sp>
          <p:nvSpPr>
            <p:cNvPr id="22" name="Rectangle 30"/>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23" name="Line 31"/>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24" name="Line 32"/>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25" name="Line 33"/>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26" name="Line 34"/>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27" name="Line 35"/>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28" name="Line 36"/>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29" name="Line 37"/>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30" name="Line 38"/>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31" name="Line 39"/>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18" name="Line 40"/>
          <p:cNvSpPr>
            <a:spLocks noChangeShapeType="1"/>
          </p:cNvSpPr>
          <p:nvPr/>
        </p:nvSpPr>
        <p:spPr bwMode="auto">
          <a:xfrm flipV="1">
            <a:off x="1619672" y="5242588"/>
            <a:ext cx="754828" cy="0"/>
          </a:xfrm>
          <a:prstGeom prst="line">
            <a:avLst/>
          </a:prstGeom>
          <a:noFill/>
          <a:ln w="9525">
            <a:solidFill>
              <a:schemeClr val="tx1"/>
            </a:solidFill>
            <a:round/>
            <a:headEnd/>
            <a:tailEnd type="triangle" w="med" len="med"/>
          </a:ln>
          <a:effectLst/>
        </p:spPr>
        <p:txBody>
          <a:bodyPr/>
          <a:lstStyle/>
          <a:p>
            <a:endParaRPr lang="zh-CN" altLang="en-US"/>
          </a:p>
        </p:txBody>
      </p:sp>
      <p:sp>
        <p:nvSpPr>
          <p:cNvPr id="19" name="Line 41"/>
          <p:cNvSpPr>
            <a:spLocks noChangeShapeType="1"/>
          </p:cNvSpPr>
          <p:nvPr/>
        </p:nvSpPr>
        <p:spPr bwMode="auto">
          <a:xfrm>
            <a:off x="3579504" y="5242588"/>
            <a:ext cx="637068" cy="0"/>
          </a:xfrm>
          <a:prstGeom prst="line">
            <a:avLst/>
          </a:prstGeom>
          <a:noFill/>
          <a:ln w="9525">
            <a:solidFill>
              <a:schemeClr val="tx1"/>
            </a:solidFill>
            <a:round/>
            <a:headEnd/>
            <a:tailEnd type="triangle" w="med" len="med"/>
          </a:ln>
          <a:effectLst/>
        </p:spPr>
        <p:txBody>
          <a:bodyPr/>
          <a:lstStyle/>
          <a:p>
            <a:endParaRPr lang="zh-CN" altLang="en-US"/>
          </a:p>
        </p:txBody>
      </p:sp>
      <p:sp>
        <p:nvSpPr>
          <p:cNvPr id="20" name="Line 42"/>
          <p:cNvSpPr>
            <a:spLocks noChangeShapeType="1"/>
          </p:cNvSpPr>
          <p:nvPr/>
        </p:nvSpPr>
        <p:spPr bwMode="auto">
          <a:xfrm>
            <a:off x="5459186" y="5242588"/>
            <a:ext cx="796334" cy="0"/>
          </a:xfrm>
          <a:prstGeom prst="line">
            <a:avLst/>
          </a:prstGeom>
          <a:noFill/>
          <a:ln w="9525">
            <a:solidFill>
              <a:schemeClr val="tx1"/>
            </a:solidFill>
            <a:round/>
            <a:headEnd/>
            <a:tailEnd type="triangle" w="med" len="med"/>
          </a:ln>
          <a:effectLst/>
        </p:spPr>
        <p:txBody>
          <a:bodyPr/>
          <a:lstStyle/>
          <a:p>
            <a:endParaRPr lang="zh-CN" altLang="en-US"/>
          </a:p>
        </p:txBody>
      </p:sp>
      <p:sp>
        <p:nvSpPr>
          <p:cNvPr id="21" name="Text Box 43"/>
          <p:cNvSpPr txBox="1">
            <a:spLocks noChangeArrowheads="1"/>
          </p:cNvSpPr>
          <p:nvPr/>
        </p:nvSpPr>
        <p:spPr bwMode="auto">
          <a:xfrm>
            <a:off x="6156176" y="5506113"/>
            <a:ext cx="1546216" cy="400051"/>
          </a:xfrm>
          <a:prstGeom prst="rect">
            <a:avLst/>
          </a:prstGeom>
          <a:noFill/>
          <a:ln w="9525">
            <a:noFill/>
            <a:miter lim="800000"/>
            <a:headEnd/>
            <a:tailEnd/>
          </a:ln>
          <a:effectLst/>
        </p:spPr>
        <p:txBody>
          <a:bodyPr wrap="none">
            <a:spAutoFit/>
          </a:bodyPr>
          <a:lstStyle/>
          <a:p>
            <a:r>
              <a:rPr lang="zh-CN" altLang="en-US" sz="2000" b="0" dirty="0" smtClean="0">
                <a:cs typeface="Verdana" pitchFamily="34" charset="0"/>
              </a:rPr>
              <a:t>压缩图像数据</a:t>
            </a:r>
            <a:endParaRPr lang="zh-CN" altLang="en-US" sz="2000" b="0" dirty="0">
              <a:cs typeface="Verdana" pitchFamily="34" charset="0"/>
            </a:endParaRPr>
          </a:p>
        </p:txBody>
      </p:sp>
      <p:sp>
        <p:nvSpPr>
          <p:cNvPr id="10" name="Line 44"/>
          <p:cNvSpPr>
            <a:spLocks noChangeShapeType="1"/>
          </p:cNvSpPr>
          <p:nvPr/>
        </p:nvSpPr>
        <p:spPr bwMode="auto">
          <a:xfrm flipV="1">
            <a:off x="4848708" y="5507698"/>
            <a:ext cx="0" cy="392113"/>
          </a:xfrm>
          <a:prstGeom prst="line">
            <a:avLst/>
          </a:prstGeom>
          <a:noFill/>
          <a:ln w="9525">
            <a:solidFill>
              <a:schemeClr val="tx1"/>
            </a:solidFill>
            <a:round/>
            <a:headEnd/>
            <a:tailEnd type="triangle" w="med" len="med"/>
          </a:ln>
          <a:effectLst/>
        </p:spPr>
        <p:txBody>
          <a:bodyPr/>
          <a:lstStyle/>
          <a:p>
            <a:endParaRPr lang="zh-CN" altLang="en-US"/>
          </a:p>
        </p:txBody>
      </p:sp>
      <p:sp>
        <p:nvSpPr>
          <p:cNvPr id="7" name="Text Box 45"/>
          <p:cNvSpPr txBox="1">
            <a:spLocks noChangeArrowheads="1"/>
          </p:cNvSpPr>
          <p:nvPr/>
        </p:nvSpPr>
        <p:spPr bwMode="auto">
          <a:xfrm>
            <a:off x="1346735" y="6197242"/>
            <a:ext cx="2749471" cy="400110"/>
          </a:xfrm>
          <a:prstGeom prst="rect">
            <a:avLst/>
          </a:prstGeom>
          <a:noFill/>
          <a:ln w="9525">
            <a:noFill/>
            <a:miter lim="800000"/>
            <a:headEnd/>
            <a:tailEnd/>
          </a:ln>
          <a:effectLst/>
        </p:spPr>
        <p:txBody>
          <a:bodyPr wrap="none">
            <a:spAutoFit/>
          </a:bodyPr>
          <a:lstStyle/>
          <a:p>
            <a:r>
              <a:rPr lang="zh-CN" altLang="en-US" sz="2000" b="0" dirty="0" smtClean="0">
                <a:latin typeface="Times New Roman" pitchFamily="18" charset="0"/>
              </a:rPr>
              <a:t>无</a:t>
            </a:r>
            <a:r>
              <a:rPr lang="zh-CN" altLang="en-US" sz="2000" b="0" dirty="0">
                <a:latin typeface="Times New Roman" pitchFamily="18" charset="0"/>
              </a:rPr>
              <a:t>失真编码器简化框图</a:t>
            </a:r>
          </a:p>
        </p:txBody>
      </p:sp>
      <p:sp>
        <p:nvSpPr>
          <p:cNvPr id="95" name="Text Box 27"/>
          <p:cNvSpPr txBox="1">
            <a:spLocks noChangeArrowheads="1"/>
          </p:cNvSpPr>
          <p:nvPr/>
        </p:nvSpPr>
        <p:spPr bwMode="auto">
          <a:xfrm>
            <a:off x="3204593" y="4365104"/>
            <a:ext cx="1799455"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smtClean="0">
                <a:cs typeface="Verdana" pitchFamily="34" charset="0"/>
              </a:rPr>
              <a:t>无失真编码器</a:t>
            </a:r>
            <a:endParaRPr lang="zh-CN" altLang="en-US" sz="2000" b="0" dirty="0">
              <a:cs typeface="Verdana" pitchFamily="34" charset="0"/>
            </a:endParaRPr>
          </a:p>
        </p:txBody>
      </p:sp>
      <p:grpSp>
        <p:nvGrpSpPr>
          <p:cNvPr id="114" name="组合 113"/>
          <p:cNvGrpSpPr/>
          <p:nvPr/>
        </p:nvGrpSpPr>
        <p:grpSpPr>
          <a:xfrm>
            <a:off x="838200" y="1608367"/>
            <a:ext cx="7550224" cy="2036657"/>
            <a:chOff x="838200" y="1732746"/>
            <a:chExt cx="7550224" cy="2036657"/>
          </a:xfrm>
        </p:grpSpPr>
        <p:sp>
          <p:nvSpPr>
            <p:cNvPr id="51" name="Rectangle 6"/>
            <p:cNvSpPr>
              <a:spLocks noChangeArrowheads="1"/>
            </p:cNvSpPr>
            <p:nvPr/>
          </p:nvSpPr>
          <p:spPr bwMode="auto">
            <a:xfrm>
              <a:off x="2321475" y="2179163"/>
              <a:ext cx="4191000" cy="1124011"/>
            </a:xfrm>
            <a:prstGeom prst="rect">
              <a:avLst/>
            </a:prstGeom>
            <a:solidFill>
              <a:srgbClr val="FFFFFF"/>
            </a:solidFill>
            <a:ln w="9525">
              <a:solidFill>
                <a:schemeClr val="tx1"/>
              </a:solidFill>
              <a:prstDash val="sysDot"/>
              <a:miter lim="800000"/>
              <a:headEnd/>
              <a:tailEnd/>
            </a:ln>
            <a:effectLst/>
          </p:spPr>
          <p:txBody>
            <a:bodyPr wrap="none" anchor="ctr"/>
            <a:lstStyle/>
            <a:p>
              <a:endParaRPr lang="zh-CN" altLang="en-US" sz="2000">
                <a:cs typeface="Verdana" pitchFamily="34" charset="0"/>
              </a:endParaRPr>
            </a:p>
          </p:txBody>
        </p:sp>
        <p:sp>
          <p:nvSpPr>
            <p:cNvPr id="50" name="Text Box 5"/>
            <p:cNvSpPr txBox="1">
              <a:spLocks noChangeArrowheads="1"/>
            </p:cNvSpPr>
            <p:nvPr/>
          </p:nvSpPr>
          <p:spPr bwMode="auto">
            <a:xfrm>
              <a:off x="838200" y="3038701"/>
              <a:ext cx="1573560"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latin typeface="+mn-lt"/>
                </a:rPr>
                <a:t>原图像数据</a:t>
              </a:r>
            </a:p>
          </p:txBody>
        </p:sp>
        <p:sp>
          <p:nvSpPr>
            <p:cNvPr id="52" name="Text Box 7"/>
            <p:cNvSpPr txBox="1">
              <a:spLocks noChangeArrowheads="1"/>
            </p:cNvSpPr>
            <p:nvPr/>
          </p:nvSpPr>
          <p:spPr bwMode="auto">
            <a:xfrm>
              <a:off x="3769275" y="2443637"/>
              <a:ext cx="107099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量化器</a:t>
              </a:r>
            </a:p>
          </p:txBody>
        </p:sp>
        <p:sp>
          <p:nvSpPr>
            <p:cNvPr id="53" name="Text Box 8"/>
            <p:cNvSpPr txBox="1">
              <a:spLocks noChangeArrowheads="1"/>
            </p:cNvSpPr>
            <p:nvPr/>
          </p:nvSpPr>
          <p:spPr bwMode="auto">
            <a:xfrm>
              <a:off x="5217075" y="3369293"/>
              <a:ext cx="106335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zh-CN" altLang="en-US" sz="2000" b="0" dirty="0">
                  <a:latin typeface="+mn-lt"/>
                </a:rPr>
                <a:t>表说明</a:t>
              </a:r>
            </a:p>
          </p:txBody>
        </p:sp>
        <p:sp>
          <p:nvSpPr>
            <p:cNvPr id="54" name="Text Box 9"/>
            <p:cNvSpPr txBox="1">
              <a:spLocks noChangeArrowheads="1"/>
            </p:cNvSpPr>
            <p:nvPr/>
          </p:nvSpPr>
          <p:spPr bwMode="auto">
            <a:xfrm>
              <a:off x="5217075" y="2377518"/>
              <a:ext cx="838200" cy="707886"/>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a:latin typeface="+mn-lt"/>
                </a:rPr>
                <a:t>熵编码器</a:t>
              </a:r>
            </a:p>
          </p:txBody>
        </p:sp>
        <p:sp>
          <p:nvSpPr>
            <p:cNvPr id="56" name="Text Box 27"/>
            <p:cNvSpPr txBox="1">
              <a:spLocks noChangeArrowheads="1"/>
            </p:cNvSpPr>
            <p:nvPr/>
          </p:nvSpPr>
          <p:spPr bwMode="auto">
            <a:xfrm>
              <a:off x="3852665" y="1732746"/>
              <a:ext cx="1007367" cy="400110"/>
            </a:xfrm>
            <a:prstGeom prst="rect">
              <a:avLst/>
            </a:prstGeom>
            <a:noFill/>
            <a:ln w="9525">
              <a:noFill/>
              <a:miter lim="800000"/>
              <a:headEnd/>
              <a:tailEnd/>
            </a:ln>
            <a:effectLst/>
          </p:spPr>
          <p:txBody>
            <a:bodyPr wrap="square">
              <a:spAutoFit/>
            </a:bodyPr>
            <a:lstStyle/>
            <a:p>
              <a:pPr>
                <a:spcBef>
                  <a:spcPct val="50000"/>
                </a:spcBef>
              </a:pPr>
              <a:r>
                <a:rPr lang="zh-CN" altLang="en-US" sz="2000" b="0" dirty="0">
                  <a:cs typeface="Verdana" pitchFamily="34" charset="0"/>
                </a:rPr>
                <a:t>编码器</a:t>
              </a:r>
            </a:p>
          </p:txBody>
        </p:sp>
        <p:grpSp>
          <p:nvGrpSpPr>
            <p:cNvPr id="57" name="Group 28"/>
            <p:cNvGrpSpPr>
              <a:grpSpLocks/>
            </p:cNvGrpSpPr>
            <p:nvPr/>
          </p:nvGrpSpPr>
          <p:grpSpPr bwMode="auto">
            <a:xfrm>
              <a:off x="6817275" y="2509755"/>
              <a:ext cx="511175" cy="183203"/>
              <a:chOff x="4224" y="2400"/>
              <a:chExt cx="480" cy="144"/>
            </a:xfrm>
          </p:grpSpPr>
          <p:sp>
            <p:nvSpPr>
              <p:cNvPr id="69" name="Rectangle 29"/>
              <p:cNvSpPr>
                <a:spLocks noChangeArrowheads="1"/>
              </p:cNvSpPr>
              <p:nvPr/>
            </p:nvSpPr>
            <p:spPr bwMode="auto">
              <a:xfrm>
                <a:off x="4224" y="2400"/>
                <a:ext cx="480" cy="14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70" name="Line 30"/>
              <p:cNvSpPr>
                <a:spLocks noChangeShapeType="1"/>
              </p:cNvSpPr>
              <p:nvPr/>
            </p:nvSpPr>
            <p:spPr bwMode="auto">
              <a:xfrm>
                <a:off x="4272" y="2400"/>
                <a:ext cx="0" cy="144"/>
              </a:xfrm>
              <a:prstGeom prst="line">
                <a:avLst/>
              </a:prstGeom>
              <a:noFill/>
              <a:ln w="9525">
                <a:solidFill>
                  <a:schemeClr val="tx1"/>
                </a:solidFill>
                <a:round/>
                <a:headEnd/>
                <a:tailEnd/>
              </a:ln>
              <a:effectLst/>
            </p:spPr>
            <p:txBody>
              <a:bodyPr/>
              <a:lstStyle/>
              <a:p>
                <a:endParaRPr lang="zh-CN" altLang="en-US"/>
              </a:p>
            </p:txBody>
          </p:sp>
          <p:sp>
            <p:nvSpPr>
              <p:cNvPr id="71" name="Line 31"/>
              <p:cNvSpPr>
                <a:spLocks noChangeShapeType="1"/>
              </p:cNvSpPr>
              <p:nvPr/>
            </p:nvSpPr>
            <p:spPr bwMode="auto">
              <a:xfrm>
                <a:off x="4320" y="2400"/>
                <a:ext cx="0" cy="144"/>
              </a:xfrm>
              <a:prstGeom prst="line">
                <a:avLst/>
              </a:prstGeom>
              <a:noFill/>
              <a:ln w="9525">
                <a:solidFill>
                  <a:schemeClr val="tx1"/>
                </a:solidFill>
                <a:round/>
                <a:headEnd/>
                <a:tailEnd/>
              </a:ln>
              <a:effectLst/>
            </p:spPr>
            <p:txBody>
              <a:bodyPr/>
              <a:lstStyle/>
              <a:p>
                <a:endParaRPr lang="zh-CN" altLang="en-US"/>
              </a:p>
            </p:txBody>
          </p:sp>
          <p:sp>
            <p:nvSpPr>
              <p:cNvPr id="72" name="Line 32"/>
              <p:cNvSpPr>
                <a:spLocks noChangeShapeType="1"/>
              </p:cNvSpPr>
              <p:nvPr/>
            </p:nvSpPr>
            <p:spPr bwMode="auto">
              <a:xfrm>
                <a:off x="4368" y="2400"/>
                <a:ext cx="0" cy="144"/>
              </a:xfrm>
              <a:prstGeom prst="line">
                <a:avLst/>
              </a:prstGeom>
              <a:noFill/>
              <a:ln w="9525">
                <a:solidFill>
                  <a:schemeClr val="tx1"/>
                </a:solidFill>
                <a:round/>
                <a:headEnd/>
                <a:tailEnd/>
              </a:ln>
              <a:effectLst/>
            </p:spPr>
            <p:txBody>
              <a:bodyPr/>
              <a:lstStyle/>
              <a:p>
                <a:endParaRPr lang="zh-CN" altLang="en-US"/>
              </a:p>
            </p:txBody>
          </p:sp>
          <p:sp>
            <p:nvSpPr>
              <p:cNvPr id="73" name="Line 33"/>
              <p:cNvSpPr>
                <a:spLocks noChangeShapeType="1"/>
              </p:cNvSpPr>
              <p:nvPr/>
            </p:nvSpPr>
            <p:spPr bwMode="auto">
              <a:xfrm>
                <a:off x="4416" y="2400"/>
                <a:ext cx="0" cy="144"/>
              </a:xfrm>
              <a:prstGeom prst="line">
                <a:avLst/>
              </a:prstGeom>
              <a:noFill/>
              <a:ln w="9525">
                <a:solidFill>
                  <a:schemeClr val="tx1"/>
                </a:solidFill>
                <a:round/>
                <a:headEnd/>
                <a:tailEnd/>
              </a:ln>
              <a:effectLst/>
            </p:spPr>
            <p:txBody>
              <a:bodyPr/>
              <a:lstStyle/>
              <a:p>
                <a:endParaRPr lang="zh-CN" altLang="en-US"/>
              </a:p>
            </p:txBody>
          </p:sp>
          <p:sp>
            <p:nvSpPr>
              <p:cNvPr id="74" name="Line 34"/>
              <p:cNvSpPr>
                <a:spLocks noChangeShapeType="1"/>
              </p:cNvSpPr>
              <p:nvPr/>
            </p:nvSpPr>
            <p:spPr bwMode="auto">
              <a:xfrm>
                <a:off x="4464" y="2400"/>
                <a:ext cx="0" cy="144"/>
              </a:xfrm>
              <a:prstGeom prst="line">
                <a:avLst/>
              </a:prstGeom>
              <a:noFill/>
              <a:ln w="9525">
                <a:solidFill>
                  <a:schemeClr val="tx1"/>
                </a:solidFill>
                <a:round/>
                <a:headEnd/>
                <a:tailEnd/>
              </a:ln>
              <a:effectLst/>
            </p:spPr>
            <p:txBody>
              <a:bodyPr/>
              <a:lstStyle/>
              <a:p>
                <a:endParaRPr lang="zh-CN" altLang="en-US"/>
              </a:p>
            </p:txBody>
          </p:sp>
          <p:sp>
            <p:nvSpPr>
              <p:cNvPr id="75" name="Line 35"/>
              <p:cNvSpPr>
                <a:spLocks noChangeShapeType="1"/>
              </p:cNvSpPr>
              <p:nvPr/>
            </p:nvSpPr>
            <p:spPr bwMode="auto">
              <a:xfrm>
                <a:off x="4512" y="2400"/>
                <a:ext cx="0" cy="144"/>
              </a:xfrm>
              <a:prstGeom prst="line">
                <a:avLst/>
              </a:prstGeom>
              <a:noFill/>
              <a:ln w="9525">
                <a:solidFill>
                  <a:schemeClr val="tx1"/>
                </a:solidFill>
                <a:round/>
                <a:headEnd/>
                <a:tailEnd/>
              </a:ln>
              <a:effectLst/>
            </p:spPr>
            <p:txBody>
              <a:bodyPr/>
              <a:lstStyle/>
              <a:p>
                <a:endParaRPr lang="zh-CN" altLang="en-US"/>
              </a:p>
            </p:txBody>
          </p:sp>
          <p:sp>
            <p:nvSpPr>
              <p:cNvPr id="76" name="Line 36"/>
              <p:cNvSpPr>
                <a:spLocks noChangeShapeType="1"/>
              </p:cNvSpPr>
              <p:nvPr/>
            </p:nvSpPr>
            <p:spPr bwMode="auto">
              <a:xfrm>
                <a:off x="4560" y="2400"/>
                <a:ext cx="0" cy="144"/>
              </a:xfrm>
              <a:prstGeom prst="line">
                <a:avLst/>
              </a:prstGeom>
              <a:noFill/>
              <a:ln w="9525">
                <a:solidFill>
                  <a:schemeClr val="tx1"/>
                </a:solidFill>
                <a:round/>
                <a:headEnd/>
                <a:tailEnd/>
              </a:ln>
              <a:effectLst/>
            </p:spPr>
            <p:txBody>
              <a:bodyPr/>
              <a:lstStyle/>
              <a:p>
                <a:endParaRPr lang="zh-CN" altLang="en-US"/>
              </a:p>
            </p:txBody>
          </p:sp>
          <p:sp>
            <p:nvSpPr>
              <p:cNvPr id="77" name="Line 37"/>
              <p:cNvSpPr>
                <a:spLocks noChangeShapeType="1"/>
              </p:cNvSpPr>
              <p:nvPr/>
            </p:nvSpPr>
            <p:spPr bwMode="auto">
              <a:xfrm>
                <a:off x="4608" y="2400"/>
                <a:ext cx="0" cy="144"/>
              </a:xfrm>
              <a:prstGeom prst="line">
                <a:avLst/>
              </a:prstGeom>
              <a:noFill/>
              <a:ln w="9525">
                <a:solidFill>
                  <a:schemeClr val="tx1"/>
                </a:solidFill>
                <a:round/>
                <a:headEnd/>
                <a:tailEnd/>
              </a:ln>
              <a:effectLst/>
            </p:spPr>
            <p:txBody>
              <a:bodyPr/>
              <a:lstStyle/>
              <a:p>
                <a:endParaRPr lang="zh-CN" altLang="en-US"/>
              </a:p>
            </p:txBody>
          </p:sp>
          <p:sp>
            <p:nvSpPr>
              <p:cNvPr id="78" name="Line 38"/>
              <p:cNvSpPr>
                <a:spLocks noChangeShapeType="1"/>
              </p:cNvSpPr>
              <p:nvPr/>
            </p:nvSpPr>
            <p:spPr bwMode="auto">
              <a:xfrm>
                <a:off x="4656" y="2400"/>
                <a:ext cx="0" cy="144"/>
              </a:xfrm>
              <a:prstGeom prst="line">
                <a:avLst/>
              </a:prstGeom>
              <a:noFill/>
              <a:ln w="9525">
                <a:solidFill>
                  <a:schemeClr val="tx1"/>
                </a:solidFill>
                <a:round/>
                <a:headEnd/>
                <a:tailEnd/>
              </a:ln>
              <a:effectLst/>
            </p:spPr>
            <p:txBody>
              <a:bodyPr/>
              <a:lstStyle/>
              <a:p>
                <a:endParaRPr lang="zh-CN" altLang="en-US"/>
              </a:p>
            </p:txBody>
          </p:sp>
        </p:grpSp>
        <p:sp>
          <p:nvSpPr>
            <p:cNvPr id="58" name="Line 39"/>
            <p:cNvSpPr>
              <a:spLocks noChangeShapeType="1"/>
            </p:cNvSpPr>
            <p:nvPr/>
          </p:nvSpPr>
          <p:spPr bwMode="auto">
            <a:xfrm flipV="1">
              <a:off x="1835696" y="2636912"/>
              <a:ext cx="628307" cy="0"/>
            </a:xfrm>
            <a:prstGeom prst="line">
              <a:avLst/>
            </a:prstGeom>
            <a:noFill/>
            <a:ln w="9525">
              <a:solidFill>
                <a:schemeClr val="tx1"/>
              </a:solidFill>
              <a:round/>
              <a:headEnd/>
              <a:tailEnd type="triangle" w="med" len="med"/>
            </a:ln>
            <a:effectLst/>
          </p:spPr>
          <p:txBody>
            <a:bodyPr/>
            <a:lstStyle/>
            <a:p>
              <a:endParaRPr lang="zh-CN" altLang="en-US"/>
            </a:p>
          </p:txBody>
        </p:sp>
        <p:sp>
          <p:nvSpPr>
            <p:cNvPr id="59" name="Line 40"/>
            <p:cNvSpPr>
              <a:spLocks noChangeShapeType="1"/>
            </p:cNvSpPr>
            <p:nvPr/>
          </p:nvSpPr>
          <p:spPr bwMode="auto">
            <a:xfrm>
              <a:off x="3388275" y="2641991"/>
              <a:ext cx="409575" cy="0"/>
            </a:xfrm>
            <a:prstGeom prst="line">
              <a:avLst/>
            </a:prstGeom>
            <a:noFill/>
            <a:ln w="9525">
              <a:solidFill>
                <a:schemeClr val="tx1"/>
              </a:solidFill>
              <a:round/>
              <a:headEnd/>
              <a:tailEnd type="triangle" w="med" len="med"/>
            </a:ln>
            <a:effectLst/>
          </p:spPr>
          <p:txBody>
            <a:bodyPr/>
            <a:lstStyle/>
            <a:p>
              <a:endParaRPr lang="zh-CN" altLang="en-US"/>
            </a:p>
          </p:txBody>
        </p:sp>
        <p:sp>
          <p:nvSpPr>
            <p:cNvPr id="60" name="Line 41"/>
            <p:cNvSpPr>
              <a:spLocks noChangeShapeType="1"/>
            </p:cNvSpPr>
            <p:nvPr/>
          </p:nvSpPr>
          <p:spPr bwMode="auto">
            <a:xfrm>
              <a:off x="6055275" y="2641991"/>
              <a:ext cx="685800" cy="0"/>
            </a:xfrm>
            <a:prstGeom prst="line">
              <a:avLst/>
            </a:prstGeom>
            <a:noFill/>
            <a:ln w="9525">
              <a:solidFill>
                <a:schemeClr val="tx1"/>
              </a:solidFill>
              <a:round/>
              <a:headEnd/>
              <a:tailEnd type="triangle" w="med" len="med"/>
            </a:ln>
            <a:effectLst/>
          </p:spPr>
          <p:txBody>
            <a:bodyPr/>
            <a:lstStyle/>
            <a:p>
              <a:endParaRPr lang="zh-CN" altLang="en-US"/>
            </a:p>
          </p:txBody>
        </p:sp>
        <p:sp>
          <p:nvSpPr>
            <p:cNvPr id="61" name="Text Box 42"/>
            <p:cNvSpPr txBox="1">
              <a:spLocks noChangeArrowheads="1"/>
            </p:cNvSpPr>
            <p:nvPr/>
          </p:nvSpPr>
          <p:spPr bwMode="auto">
            <a:xfrm>
              <a:off x="6664875" y="2905087"/>
              <a:ext cx="1723549" cy="400110"/>
            </a:xfrm>
            <a:prstGeom prst="rect">
              <a:avLst/>
            </a:prstGeom>
            <a:noFill/>
            <a:ln w="9525">
              <a:noFill/>
              <a:miter lim="800000"/>
              <a:headEnd/>
              <a:tailEnd/>
            </a:ln>
            <a:effectLst/>
          </p:spPr>
          <p:txBody>
            <a:bodyPr wrap="none">
              <a:spAutoFit/>
            </a:bodyPr>
            <a:lstStyle/>
            <a:p>
              <a:pPr algn="ctr"/>
              <a:r>
                <a:rPr lang="zh-CN" altLang="en-US" sz="2000" b="0" dirty="0" smtClean="0">
                  <a:latin typeface="+mn-lt"/>
                </a:rPr>
                <a:t>压缩图像</a:t>
              </a:r>
              <a:r>
                <a:rPr lang="zh-CN" altLang="en-US" sz="2000" b="0" dirty="0" smtClean="0"/>
                <a:t>数据</a:t>
              </a:r>
              <a:endParaRPr lang="zh-CN" altLang="en-US" sz="2000" b="0" dirty="0">
                <a:latin typeface="+mn-lt"/>
              </a:endParaRPr>
            </a:p>
          </p:txBody>
        </p:sp>
        <p:sp>
          <p:nvSpPr>
            <p:cNvPr id="62" name="Line 43"/>
            <p:cNvSpPr>
              <a:spLocks noChangeShapeType="1"/>
            </p:cNvSpPr>
            <p:nvPr/>
          </p:nvSpPr>
          <p:spPr bwMode="auto">
            <a:xfrm flipV="1">
              <a:off x="5704363" y="3104820"/>
              <a:ext cx="0" cy="252000"/>
            </a:xfrm>
            <a:prstGeom prst="line">
              <a:avLst/>
            </a:prstGeom>
            <a:noFill/>
            <a:ln w="9525">
              <a:solidFill>
                <a:schemeClr val="tx1"/>
              </a:solidFill>
              <a:round/>
              <a:headEnd/>
              <a:tailEnd type="triangle" w="med" len="med"/>
            </a:ln>
            <a:effectLst/>
          </p:spPr>
          <p:txBody>
            <a:bodyPr/>
            <a:lstStyle/>
            <a:p>
              <a:endParaRPr lang="zh-CN" altLang="en-US"/>
            </a:p>
          </p:txBody>
        </p:sp>
        <p:sp>
          <p:nvSpPr>
            <p:cNvPr id="63" name="Text Box 44"/>
            <p:cNvSpPr txBox="1">
              <a:spLocks noChangeArrowheads="1"/>
            </p:cNvSpPr>
            <p:nvPr/>
          </p:nvSpPr>
          <p:spPr bwMode="auto">
            <a:xfrm>
              <a:off x="899592" y="1916832"/>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
          <p:nvSpPr>
            <p:cNvPr id="64" name="Text Box 45"/>
            <p:cNvSpPr txBox="1">
              <a:spLocks noChangeArrowheads="1"/>
            </p:cNvSpPr>
            <p:nvPr/>
          </p:nvSpPr>
          <p:spPr bwMode="auto">
            <a:xfrm>
              <a:off x="2473875" y="2443637"/>
              <a:ext cx="926232" cy="400110"/>
            </a:xfrm>
            <a:prstGeom prst="rect">
              <a:avLst/>
            </a:prstGeom>
            <a:noFill/>
            <a:ln w="9525">
              <a:solidFill>
                <a:srgbClr val="333333"/>
              </a:solidFill>
              <a:miter lim="800000"/>
              <a:headEnd/>
              <a:tailEnd/>
            </a:ln>
            <a:effectLst/>
          </p:spPr>
          <p:txBody>
            <a:bodyPr wrap="square">
              <a:spAutoFit/>
            </a:bodyPr>
            <a:lstStyle/>
            <a:p>
              <a:pPr algn="ctr">
                <a:spcBef>
                  <a:spcPct val="50000"/>
                </a:spcBef>
              </a:pPr>
              <a:r>
                <a:rPr lang="en-US" altLang="zh-CN" sz="2000" b="0">
                  <a:latin typeface="+mn-lt"/>
                </a:rPr>
                <a:t>FDCT</a:t>
              </a:r>
            </a:p>
          </p:txBody>
        </p:sp>
        <p:sp>
          <p:nvSpPr>
            <p:cNvPr id="65" name="Line 46"/>
            <p:cNvSpPr>
              <a:spLocks noChangeShapeType="1"/>
            </p:cNvSpPr>
            <p:nvPr/>
          </p:nvSpPr>
          <p:spPr bwMode="auto">
            <a:xfrm>
              <a:off x="4840267" y="2636912"/>
              <a:ext cx="403796" cy="0"/>
            </a:xfrm>
            <a:prstGeom prst="line">
              <a:avLst/>
            </a:prstGeom>
            <a:noFill/>
            <a:ln w="9525">
              <a:solidFill>
                <a:schemeClr val="tx1"/>
              </a:solidFill>
              <a:round/>
              <a:headEnd/>
              <a:tailEnd type="triangle" w="med" len="med"/>
            </a:ln>
            <a:effectLst/>
          </p:spPr>
          <p:txBody>
            <a:bodyPr/>
            <a:lstStyle/>
            <a:p>
              <a:endParaRPr lang="zh-CN" altLang="en-US"/>
            </a:p>
          </p:txBody>
        </p:sp>
        <p:sp>
          <p:nvSpPr>
            <p:cNvPr id="66" name="Rectangle 47"/>
            <p:cNvSpPr>
              <a:spLocks noChangeArrowheads="1"/>
            </p:cNvSpPr>
            <p:nvPr/>
          </p:nvSpPr>
          <p:spPr bwMode="auto">
            <a:xfrm>
              <a:off x="4482063" y="2162634"/>
              <a:ext cx="184150" cy="457318"/>
            </a:xfrm>
            <a:prstGeom prst="rect">
              <a:avLst/>
            </a:prstGeom>
            <a:noFill/>
            <a:ln w="9525">
              <a:noFill/>
              <a:miter lim="800000"/>
              <a:headEnd/>
              <a:tailEnd/>
            </a:ln>
            <a:effectLst/>
          </p:spPr>
          <p:txBody>
            <a:bodyPr wrap="none">
              <a:spAutoFit/>
            </a:bodyPr>
            <a:lstStyle/>
            <a:p>
              <a:endParaRPr lang="zh-CN" altLang="zh-CN" b="0">
                <a:latin typeface="Times New Roman" pitchFamily="18" charset="0"/>
              </a:endParaRPr>
            </a:p>
          </p:txBody>
        </p:sp>
        <p:sp>
          <p:nvSpPr>
            <p:cNvPr id="67" name="Text Box 48"/>
            <p:cNvSpPr txBox="1">
              <a:spLocks noChangeArrowheads="1"/>
            </p:cNvSpPr>
            <p:nvPr/>
          </p:nvSpPr>
          <p:spPr bwMode="auto">
            <a:xfrm>
              <a:off x="3845475" y="3369293"/>
              <a:ext cx="1143000" cy="400110"/>
            </a:xfrm>
            <a:prstGeom prst="rect">
              <a:avLst/>
            </a:prstGeom>
            <a:noFill/>
            <a:ln w="9525">
              <a:solidFill>
                <a:srgbClr val="333333"/>
              </a:solidFill>
              <a:miter lim="800000"/>
              <a:headEnd/>
              <a:tailEnd/>
            </a:ln>
            <a:effectLst/>
          </p:spPr>
          <p:txBody>
            <a:bodyPr>
              <a:spAutoFit/>
            </a:bodyPr>
            <a:lstStyle/>
            <a:p>
              <a:pPr algn="ctr">
                <a:spcBef>
                  <a:spcPct val="50000"/>
                </a:spcBef>
              </a:pPr>
              <a:r>
                <a:rPr lang="zh-CN" altLang="en-US" sz="2000" b="0" dirty="0">
                  <a:latin typeface="+mn-lt"/>
                </a:rPr>
                <a:t>表说明</a:t>
              </a:r>
            </a:p>
          </p:txBody>
        </p:sp>
        <p:sp>
          <p:nvSpPr>
            <p:cNvPr id="68" name="Line 49"/>
            <p:cNvSpPr>
              <a:spLocks noChangeShapeType="1"/>
            </p:cNvSpPr>
            <p:nvPr/>
          </p:nvSpPr>
          <p:spPr bwMode="auto">
            <a:xfrm flipV="1">
              <a:off x="4336211" y="2862482"/>
              <a:ext cx="0" cy="494510"/>
            </a:xfrm>
            <a:prstGeom prst="line">
              <a:avLst/>
            </a:prstGeom>
            <a:noFill/>
            <a:ln w="9525">
              <a:solidFill>
                <a:schemeClr val="tx1"/>
              </a:solidFill>
              <a:round/>
              <a:headEnd/>
              <a:tailEnd type="triangle" w="med" len="med"/>
            </a:ln>
            <a:effectLst/>
          </p:spPr>
          <p:txBody>
            <a:bodyPr/>
            <a:lstStyle/>
            <a:p>
              <a:endParaRPr lang="zh-CN" altLang="en-US"/>
            </a:p>
          </p:txBody>
        </p:sp>
        <p:grpSp>
          <p:nvGrpSpPr>
            <p:cNvPr id="96" name="Group 11"/>
            <p:cNvGrpSpPr>
              <a:grpSpLocks/>
            </p:cNvGrpSpPr>
            <p:nvPr/>
          </p:nvGrpSpPr>
          <p:grpSpPr bwMode="auto">
            <a:xfrm>
              <a:off x="1115616" y="2315343"/>
              <a:ext cx="637068" cy="609601"/>
              <a:chOff x="144" y="2064"/>
              <a:chExt cx="384" cy="384"/>
            </a:xfrm>
          </p:grpSpPr>
          <p:grpSp>
            <p:nvGrpSpPr>
              <p:cNvPr id="97" name="Group 12"/>
              <p:cNvGrpSpPr>
                <a:grpSpLocks/>
              </p:cNvGrpSpPr>
              <p:nvPr/>
            </p:nvGrpSpPr>
            <p:grpSpPr bwMode="auto">
              <a:xfrm>
                <a:off x="144" y="2064"/>
                <a:ext cx="384" cy="384"/>
                <a:chOff x="144" y="2064"/>
                <a:chExt cx="384" cy="384"/>
              </a:xfrm>
            </p:grpSpPr>
            <p:sp>
              <p:nvSpPr>
                <p:cNvPr id="99" name="Rectangle 13"/>
                <p:cNvSpPr>
                  <a:spLocks noChangeArrowheads="1"/>
                </p:cNvSpPr>
                <p:nvPr/>
              </p:nvSpPr>
              <p:spPr bwMode="auto">
                <a:xfrm>
                  <a:off x="144" y="2064"/>
                  <a:ext cx="384" cy="384"/>
                </a:xfrm>
                <a:prstGeom prst="rect">
                  <a:avLst/>
                </a:prstGeom>
                <a:solidFill>
                  <a:schemeClr val="accent1"/>
                </a:solidFill>
                <a:ln w="9525">
                  <a:solidFill>
                    <a:schemeClr val="tx1"/>
                  </a:solidFill>
                  <a:miter lim="800000"/>
                  <a:headEnd/>
                  <a:tailEnd/>
                </a:ln>
                <a:effectLst/>
              </p:spPr>
              <p:txBody>
                <a:bodyPr wrap="none" anchor="ctr"/>
                <a:lstStyle/>
                <a:p>
                  <a:endParaRPr lang="zh-CN" altLang="en-US"/>
                </a:p>
              </p:txBody>
            </p:sp>
            <p:sp>
              <p:nvSpPr>
                <p:cNvPr id="100" name="Line 14"/>
                <p:cNvSpPr>
                  <a:spLocks noChangeShapeType="1"/>
                </p:cNvSpPr>
                <p:nvPr/>
              </p:nvSpPr>
              <p:spPr bwMode="auto">
                <a:xfrm>
                  <a:off x="144" y="2112"/>
                  <a:ext cx="384" cy="0"/>
                </a:xfrm>
                <a:prstGeom prst="line">
                  <a:avLst/>
                </a:prstGeom>
                <a:noFill/>
                <a:ln w="9525">
                  <a:solidFill>
                    <a:schemeClr val="tx1"/>
                  </a:solidFill>
                  <a:round/>
                  <a:headEnd/>
                  <a:tailEnd/>
                </a:ln>
                <a:effectLst/>
              </p:spPr>
              <p:txBody>
                <a:bodyPr/>
                <a:lstStyle/>
                <a:p>
                  <a:endParaRPr lang="zh-CN" altLang="en-US"/>
                </a:p>
              </p:txBody>
            </p:sp>
            <p:sp>
              <p:nvSpPr>
                <p:cNvPr id="101" name="Line 15"/>
                <p:cNvSpPr>
                  <a:spLocks noChangeShapeType="1"/>
                </p:cNvSpPr>
                <p:nvPr/>
              </p:nvSpPr>
              <p:spPr bwMode="auto">
                <a:xfrm>
                  <a:off x="144" y="2160"/>
                  <a:ext cx="384" cy="0"/>
                </a:xfrm>
                <a:prstGeom prst="line">
                  <a:avLst/>
                </a:prstGeom>
                <a:noFill/>
                <a:ln w="9525">
                  <a:solidFill>
                    <a:schemeClr val="tx1"/>
                  </a:solidFill>
                  <a:round/>
                  <a:headEnd/>
                  <a:tailEnd/>
                </a:ln>
                <a:effectLst/>
              </p:spPr>
              <p:txBody>
                <a:bodyPr/>
                <a:lstStyle/>
                <a:p>
                  <a:endParaRPr lang="zh-CN" altLang="en-US"/>
                </a:p>
              </p:txBody>
            </p:sp>
            <p:sp>
              <p:nvSpPr>
                <p:cNvPr id="102" name="Line 16"/>
                <p:cNvSpPr>
                  <a:spLocks noChangeShapeType="1"/>
                </p:cNvSpPr>
                <p:nvPr/>
              </p:nvSpPr>
              <p:spPr bwMode="auto">
                <a:xfrm>
                  <a:off x="144" y="2208"/>
                  <a:ext cx="384" cy="0"/>
                </a:xfrm>
                <a:prstGeom prst="line">
                  <a:avLst/>
                </a:prstGeom>
                <a:noFill/>
                <a:ln w="9525">
                  <a:solidFill>
                    <a:schemeClr val="tx1"/>
                  </a:solidFill>
                  <a:round/>
                  <a:headEnd/>
                  <a:tailEnd/>
                </a:ln>
                <a:effectLst/>
              </p:spPr>
              <p:txBody>
                <a:bodyPr/>
                <a:lstStyle/>
                <a:p>
                  <a:endParaRPr lang="zh-CN" altLang="en-US"/>
                </a:p>
              </p:txBody>
            </p:sp>
            <p:sp>
              <p:nvSpPr>
                <p:cNvPr id="103" name="Line 17"/>
                <p:cNvSpPr>
                  <a:spLocks noChangeShapeType="1"/>
                </p:cNvSpPr>
                <p:nvPr/>
              </p:nvSpPr>
              <p:spPr bwMode="auto">
                <a:xfrm>
                  <a:off x="144" y="2256"/>
                  <a:ext cx="384" cy="0"/>
                </a:xfrm>
                <a:prstGeom prst="line">
                  <a:avLst/>
                </a:prstGeom>
                <a:noFill/>
                <a:ln w="9525">
                  <a:solidFill>
                    <a:schemeClr val="tx1"/>
                  </a:solidFill>
                  <a:round/>
                  <a:headEnd/>
                  <a:tailEnd/>
                </a:ln>
                <a:effectLst/>
              </p:spPr>
              <p:txBody>
                <a:bodyPr/>
                <a:lstStyle/>
                <a:p>
                  <a:endParaRPr lang="zh-CN" altLang="en-US"/>
                </a:p>
              </p:txBody>
            </p:sp>
            <p:sp>
              <p:nvSpPr>
                <p:cNvPr id="104" name="Line 18"/>
                <p:cNvSpPr>
                  <a:spLocks noChangeShapeType="1"/>
                </p:cNvSpPr>
                <p:nvPr/>
              </p:nvSpPr>
              <p:spPr bwMode="auto">
                <a:xfrm>
                  <a:off x="144" y="2304"/>
                  <a:ext cx="384" cy="0"/>
                </a:xfrm>
                <a:prstGeom prst="line">
                  <a:avLst/>
                </a:prstGeom>
                <a:noFill/>
                <a:ln w="9525">
                  <a:solidFill>
                    <a:schemeClr val="tx1"/>
                  </a:solidFill>
                  <a:round/>
                  <a:headEnd/>
                  <a:tailEnd/>
                </a:ln>
                <a:effectLst/>
              </p:spPr>
              <p:txBody>
                <a:bodyPr/>
                <a:lstStyle/>
                <a:p>
                  <a:endParaRPr lang="zh-CN" altLang="en-US"/>
                </a:p>
              </p:txBody>
            </p:sp>
            <p:sp>
              <p:nvSpPr>
                <p:cNvPr id="105" name="Line 19"/>
                <p:cNvSpPr>
                  <a:spLocks noChangeShapeType="1"/>
                </p:cNvSpPr>
                <p:nvPr/>
              </p:nvSpPr>
              <p:spPr bwMode="auto">
                <a:xfrm>
                  <a:off x="144" y="2352"/>
                  <a:ext cx="384" cy="0"/>
                </a:xfrm>
                <a:prstGeom prst="line">
                  <a:avLst/>
                </a:prstGeom>
                <a:noFill/>
                <a:ln w="9525">
                  <a:solidFill>
                    <a:schemeClr val="tx1"/>
                  </a:solidFill>
                  <a:round/>
                  <a:headEnd/>
                  <a:tailEnd/>
                </a:ln>
                <a:effectLst/>
              </p:spPr>
              <p:txBody>
                <a:bodyPr/>
                <a:lstStyle/>
                <a:p>
                  <a:endParaRPr lang="zh-CN" altLang="en-US"/>
                </a:p>
              </p:txBody>
            </p:sp>
            <p:sp>
              <p:nvSpPr>
                <p:cNvPr id="106" name="Line 20"/>
                <p:cNvSpPr>
                  <a:spLocks noChangeShapeType="1"/>
                </p:cNvSpPr>
                <p:nvPr/>
              </p:nvSpPr>
              <p:spPr bwMode="auto">
                <a:xfrm>
                  <a:off x="144" y="2400"/>
                  <a:ext cx="384" cy="0"/>
                </a:xfrm>
                <a:prstGeom prst="line">
                  <a:avLst/>
                </a:prstGeom>
                <a:noFill/>
                <a:ln w="9525">
                  <a:solidFill>
                    <a:schemeClr val="tx1"/>
                  </a:solidFill>
                  <a:round/>
                  <a:headEnd/>
                  <a:tailEnd/>
                </a:ln>
                <a:effectLst/>
              </p:spPr>
              <p:txBody>
                <a:bodyPr/>
                <a:lstStyle/>
                <a:p>
                  <a:endParaRPr lang="zh-CN" altLang="en-US"/>
                </a:p>
              </p:txBody>
            </p:sp>
            <p:sp>
              <p:nvSpPr>
                <p:cNvPr id="107" name="Line 21"/>
                <p:cNvSpPr>
                  <a:spLocks noChangeShapeType="1"/>
                </p:cNvSpPr>
                <p:nvPr/>
              </p:nvSpPr>
              <p:spPr bwMode="auto">
                <a:xfrm>
                  <a:off x="192" y="2064"/>
                  <a:ext cx="0" cy="384"/>
                </a:xfrm>
                <a:prstGeom prst="line">
                  <a:avLst/>
                </a:prstGeom>
                <a:noFill/>
                <a:ln w="9525">
                  <a:solidFill>
                    <a:schemeClr val="tx1"/>
                  </a:solidFill>
                  <a:round/>
                  <a:headEnd/>
                  <a:tailEnd/>
                </a:ln>
                <a:effectLst/>
              </p:spPr>
              <p:txBody>
                <a:bodyPr/>
                <a:lstStyle/>
                <a:p>
                  <a:endParaRPr lang="zh-CN" altLang="en-US"/>
                </a:p>
              </p:txBody>
            </p:sp>
            <p:sp>
              <p:nvSpPr>
                <p:cNvPr id="108" name="Line 22"/>
                <p:cNvSpPr>
                  <a:spLocks noChangeShapeType="1"/>
                </p:cNvSpPr>
                <p:nvPr/>
              </p:nvSpPr>
              <p:spPr bwMode="auto">
                <a:xfrm>
                  <a:off x="240" y="2064"/>
                  <a:ext cx="0" cy="384"/>
                </a:xfrm>
                <a:prstGeom prst="line">
                  <a:avLst/>
                </a:prstGeom>
                <a:noFill/>
                <a:ln w="9525">
                  <a:solidFill>
                    <a:schemeClr val="tx1"/>
                  </a:solidFill>
                  <a:round/>
                  <a:headEnd/>
                  <a:tailEnd/>
                </a:ln>
                <a:effectLst/>
              </p:spPr>
              <p:txBody>
                <a:bodyPr/>
                <a:lstStyle/>
                <a:p>
                  <a:endParaRPr lang="zh-CN" altLang="en-US"/>
                </a:p>
              </p:txBody>
            </p:sp>
            <p:sp>
              <p:nvSpPr>
                <p:cNvPr id="109" name="Line 23"/>
                <p:cNvSpPr>
                  <a:spLocks noChangeShapeType="1"/>
                </p:cNvSpPr>
                <p:nvPr/>
              </p:nvSpPr>
              <p:spPr bwMode="auto">
                <a:xfrm>
                  <a:off x="288" y="2064"/>
                  <a:ext cx="0" cy="384"/>
                </a:xfrm>
                <a:prstGeom prst="line">
                  <a:avLst/>
                </a:prstGeom>
                <a:noFill/>
                <a:ln w="9525">
                  <a:solidFill>
                    <a:schemeClr val="tx1"/>
                  </a:solidFill>
                  <a:round/>
                  <a:headEnd/>
                  <a:tailEnd/>
                </a:ln>
                <a:effectLst/>
              </p:spPr>
              <p:txBody>
                <a:bodyPr/>
                <a:lstStyle/>
                <a:p>
                  <a:endParaRPr lang="zh-CN" altLang="en-US"/>
                </a:p>
              </p:txBody>
            </p:sp>
            <p:sp>
              <p:nvSpPr>
                <p:cNvPr id="110" name="Line 24"/>
                <p:cNvSpPr>
                  <a:spLocks noChangeShapeType="1"/>
                </p:cNvSpPr>
                <p:nvPr/>
              </p:nvSpPr>
              <p:spPr bwMode="auto">
                <a:xfrm>
                  <a:off x="336" y="2064"/>
                  <a:ext cx="0" cy="384"/>
                </a:xfrm>
                <a:prstGeom prst="line">
                  <a:avLst/>
                </a:prstGeom>
                <a:noFill/>
                <a:ln w="9525">
                  <a:solidFill>
                    <a:schemeClr val="tx1"/>
                  </a:solidFill>
                  <a:round/>
                  <a:headEnd/>
                  <a:tailEnd/>
                </a:ln>
                <a:effectLst/>
              </p:spPr>
              <p:txBody>
                <a:bodyPr/>
                <a:lstStyle/>
                <a:p>
                  <a:endParaRPr lang="zh-CN" altLang="en-US"/>
                </a:p>
              </p:txBody>
            </p:sp>
            <p:sp>
              <p:nvSpPr>
                <p:cNvPr id="111" name="Line 25"/>
                <p:cNvSpPr>
                  <a:spLocks noChangeShapeType="1"/>
                </p:cNvSpPr>
                <p:nvPr/>
              </p:nvSpPr>
              <p:spPr bwMode="auto">
                <a:xfrm>
                  <a:off x="384" y="2064"/>
                  <a:ext cx="0" cy="384"/>
                </a:xfrm>
                <a:prstGeom prst="line">
                  <a:avLst/>
                </a:prstGeom>
                <a:noFill/>
                <a:ln w="9525">
                  <a:solidFill>
                    <a:schemeClr val="tx1"/>
                  </a:solidFill>
                  <a:round/>
                  <a:headEnd/>
                  <a:tailEnd/>
                </a:ln>
                <a:effectLst/>
              </p:spPr>
              <p:txBody>
                <a:bodyPr/>
                <a:lstStyle/>
                <a:p>
                  <a:endParaRPr lang="zh-CN" altLang="en-US"/>
                </a:p>
              </p:txBody>
            </p:sp>
            <p:sp>
              <p:nvSpPr>
                <p:cNvPr id="112" name="Line 26"/>
                <p:cNvSpPr>
                  <a:spLocks noChangeShapeType="1"/>
                </p:cNvSpPr>
                <p:nvPr/>
              </p:nvSpPr>
              <p:spPr bwMode="auto">
                <a:xfrm>
                  <a:off x="432" y="2064"/>
                  <a:ext cx="0" cy="384"/>
                </a:xfrm>
                <a:prstGeom prst="line">
                  <a:avLst/>
                </a:prstGeom>
                <a:noFill/>
                <a:ln w="9525">
                  <a:solidFill>
                    <a:schemeClr val="tx1"/>
                  </a:solidFill>
                  <a:round/>
                  <a:headEnd/>
                  <a:tailEnd/>
                </a:ln>
                <a:effectLst/>
              </p:spPr>
              <p:txBody>
                <a:bodyPr/>
                <a:lstStyle/>
                <a:p>
                  <a:endParaRPr lang="zh-CN" altLang="en-US"/>
                </a:p>
              </p:txBody>
            </p:sp>
          </p:grpSp>
          <p:sp>
            <p:nvSpPr>
              <p:cNvPr id="98" name="Line 27"/>
              <p:cNvSpPr>
                <a:spLocks noChangeShapeType="1"/>
              </p:cNvSpPr>
              <p:nvPr/>
            </p:nvSpPr>
            <p:spPr bwMode="auto">
              <a:xfrm>
                <a:off x="480" y="2064"/>
                <a:ext cx="0" cy="384"/>
              </a:xfrm>
              <a:prstGeom prst="line">
                <a:avLst/>
              </a:prstGeom>
              <a:noFill/>
              <a:ln w="9525">
                <a:solidFill>
                  <a:schemeClr val="tx1"/>
                </a:solidFill>
                <a:round/>
                <a:headEnd/>
                <a:tailEnd/>
              </a:ln>
              <a:effectLst/>
            </p:spPr>
            <p:txBody>
              <a:bodyPr/>
              <a:lstStyle/>
              <a:p>
                <a:endParaRPr lang="zh-CN" altLang="en-US"/>
              </a:p>
            </p:txBody>
          </p:sp>
        </p:grpSp>
      </p:grpSp>
      <p:sp>
        <p:nvSpPr>
          <p:cNvPr id="113" name="Text Box 44"/>
          <p:cNvSpPr txBox="1">
            <a:spLocks noChangeArrowheads="1"/>
          </p:cNvSpPr>
          <p:nvPr/>
        </p:nvSpPr>
        <p:spPr bwMode="auto">
          <a:xfrm>
            <a:off x="755576" y="4581128"/>
            <a:ext cx="1143000" cy="400110"/>
          </a:xfrm>
          <a:prstGeom prst="rect">
            <a:avLst/>
          </a:prstGeom>
          <a:noFill/>
          <a:ln w="9525">
            <a:noFill/>
            <a:miter lim="800000"/>
            <a:headEnd/>
            <a:tailEnd/>
          </a:ln>
          <a:effectLst/>
        </p:spPr>
        <p:txBody>
          <a:bodyPr>
            <a:spAutoFit/>
          </a:bodyPr>
          <a:lstStyle/>
          <a:p>
            <a:pPr algn="ctr">
              <a:spcBef>
                <a:spcPct val="50000"/>
              </a:spcBef>
            </a:pPr>
            <a:r>
              <a:rPr lang="en-US" altLang="zh-CN" sz="2000" b="0" dirty="0">
                <a:latin typeface="+mn-lt"/>
              </a:rPr>
              <a:t>8x8</a:t>
            </a:r>
            <a:r>
              <a:rPr lang="zh-CN" altLang="en-US" sz="2000" b="0" dirty="0">
                <a:latin typeface="+mn-lt"/>
              </a:rPr>
              <a:t>块</a:t>
            </a:r>
          </a:p>
        </p:txBody>
      </p:sp>
    </p:spTree>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的压缩比</a:t>
            </a:r>
            <a:endParaRPr lang="zh-CN" altLang="en-US" dirty="0"/>
          </a:p>
        </p:txBody>
      </p:sp>
      <p:sp>
        <p:nvSpPr>
          <p:cNvPr id="3" name="内容占位符 2"/>
          <p:cNvSpPr>
            <a:spLocks noGrp="1"/>
          </p:cNvSpPr>
          <p:nvPr>
            <p:ph idx="1"/>
          </p:nvPr>
        </p:nvSpPr>
        <p:spPr>
          <a:xfrm>
            <a:off x="611560" y="1268760"/>
            <a:ext cx="8075240" cy="4803428"/>
          </a:xfrm>
        </p:spPr>
        <p:txBody>
          <a:bodyPr/>
          <a:lstStyle/>
          <a:p>
            <a:r>
              <a:rPr lang="en-US" altLang="zh-CN" sz="2800" dirty="0" smtClean="0"/>
              <a:t>JPEG</a:t>
            </a:r>
            <a:r>
              <a:rPr lang="zh-CN" altLang="en-US" sz="2800" dirty="0" smtClean="0"/>
              <a:t>对图像的压缩有很大的伸缩性</a:t>
            </a:r>
            <a:endParaRPr lang="en-US" altLang="zh-CN" sz="28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endParaRPr lang="en-US" altLang="zh-CN" sz="2400" dirty="0" smtClean="0"/>
          </a:p>
          <a:p>
            <a:pPr lvl="1"/>
            <a:r>
              <a:rPr lang="en-US" altLang="zh-CN" sz="2400" dirty="0" smtClean="0"/>
              <a:t>JPEG</a:t>
            </a:r>
            <a:r>
              <a:rPr lang="zh-CN" altLang="en-US" sz="2400" dirty="0" smtClean="0"/>
              <a:t>使用</a:t>
            </a:r>
            <a:r>
              <a:rPr lang="en-US" altLang="zh-CN" sz="2400" dirty="0" smtClean="0"/>
              <a:t>DCT</a:t>
            </a:r>
            <a:r>
              <a:rPr lang="zh-CN" altLang="en-US" sz="2400" dirty="0" smtClean="0"/>
              <a:t>进行有损压缩时，压缩比可调整</a:t>
            </a:r>
            <a:endParaRPr lang="en-US" altLang="zh-CN" sz="2400" dirty="0" smtClean="0"/>
          </a:p>
          <a:p>
            <a:pPr lvl="1"/>
            <a:r>
              <a:rPr lang="zh-CN" altLang="en-US" sz="2400" dirty="0" smtClean="0">
                <a:latin typeface="宋体" pitchFamily="2" charset="-122"/>
                <a:ea typeface="宋体" pitchFamily="2" charset="-122"/>
              </a:rPr>
              <a:t>在压缩比为</a:t>
            </a:r>
            <a:r>
              <a:rPr lang="en-US" altLang="zh-CN" sz="2400" dirty="0" smtClean="0">
                <a:latin typeface="Arial" pitchFamily="34" charset="0"/>
                <a:ea typeface="宋体" pitchFamily="2" charset="-122"/>
              </a:rPr>
              <a:t>25:1</a:t>
            </a:r>
            <a:r>
              <a:rPr lang="zh-CN" altLang="en-US" sz="2400" dirty="0" smtClean="0">
                <a:latin typeface="宋体" pitchFamily="2" charset="-122"/>
                <a:ea typeface="宋体" pitchFamily="2" charset="-122"/>
              </a:rPr>
              <a:t>的情况下，压缩后还原得到的图像和原始图像相比较，非图像专家难以找到它们之间的区别</a:t>
            </a:r>
            <a:r>
              <a:rPr lang="zh-CN" altLang="en-US" sz="2400" dirty="0" smtClean="0"/>
              <a:t>，因此得到了广泛的应用</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aphicFrame>
        <p:nvGraphicFramePr>
          <p:cNvPr id="5" name="表格 4"/>
          <p:cNvGraphicFramePr>
            <a:graphicFrameLocks noGrp="1"/>
          </p:cNvGraphicFramePr>
          <p:nvPr/>
        </p:nvGraphicFramePr>
        <p:xfrm>
          <a:off x="1547664" y="2406958"/>
          <a:ext cx="6096000" cy="1854200"/>
        </p:xfrm>
        <a:graphic>
          <a:graphicData uri="http://schemas.openxmlformats.org/drawingml/2006/table">
            <a:tbl>
              <a:tblPr firstRow="1" bandRow="1">
                <a:tableStyleId>{5C22544A-7EE6-4342-B048-85BDC9FD1C3A}</a:tableStyleId>
              </a:tblPr>
              <a:tblGrid>
                <a:gridCol w="2032000"/>
                <a:gridCol w="2360488"/>
                <a:gridCol w="1703512"/>
              </a:tblGrid>
              <a:tr h="370840">
                <a:tc>
                  <a:txBody>
                    <a:bodyPr/>
                    <a:lstStyle/>
                    <a:p>
                      <a:pPr algn="ctr"/>
                      <a:r>
                        <a:rPr lang="zh-CN" altLang="en-US" dirty="0" smtClean="0"/>
                        <a:t>压缩倍数</a:t>
                      </a:r>
                      <a:endParaRPr lang="zh-CN" altLang="en-US" dirty="0"/>
                    </a:p>
                  </a:txBody>
                  <a:tcPr/>
                </a:tc>
                <a:tc>
                  <a:txBody>
                    <a:bodyPr/>
                    <a:lstStyle/>
                    <a:p>
                      <a:pPr algn="ctr"/>
                      <a:r>
                        <a:rPr lang="zh-CN" altLang="en-US" dirty="0" smtClean="0"/>
                        <a:t>比特率</a:t>
                      </a:r>
                      <a:r>
                        <a:rPr lang="en-US" altLang="zh-CN" dirty="0" smtClean="0"/>
                        <a:t>(bit/pixel)</a:t>
                      </a:r>
                      <a:endParaRPr lang="zh-CN" altLang="en-US" dirty="0"/>
                    </a:p>
                  </a:txBody>
                  <a:tcPr/>
                </a:tc>
                <a:tc>
                  <a:txBody>
                    <a:bodyPr/>
                    <a:lstStyle/>
                    <a:p>
                      <a:pPr algn="ctr"/>
                      <a:r>
                        <a:rPr lang="zh-CN" altLang="en-US" dirty="0" smtClean="0"/>
                        <a:t>图像质量</a:t>
                      </a:r>
                      <a:endParaRPr lang="zh-CN" altLang="en-US" dirty="0"/>
                    </a:p>
                  </a:txBody>
                  <a:tcPr/>
                </a:tc>
              </a:tr>
              <a:tr h="370840">
                <a:tc>
                  <a:txBody>
                    <a:bodyPr/>
                    <a:lstStyle/>
                    <a:p>
                      <a:pPr algn="ctr"/>
                      <a:r>
                        <a:rPr lang="en-US" altLang="zh-CN" dirty="0" smtClean="0"/>
                        <a:t>12</a:t>
                      </a:r>
                      <a:r>
                        <a:rPr lang="zh-CN" altLang="en-US" dirty="0" smtClean="0"/>
                        <a:t>～</a:t>
                      </a:r>
                      <a:r>
                        <a:rPr lang="en-US" altLang="zh-CN" dirty="0" smtClean="0"/>
                        <a:t>16</a:t>
                      </a:r>
                      <a:endParaRPr lang="zh-CN" altLang="en-US" dirty="0"/>
                    </a:p>
                  </a:txBody>
                  <a:tcPr/>
                </a:tc>
                <a:tc>
                  <a:txBody>
                    <a:bodyPr/>
                    <a:lstStyle/>
                    <a:p>
                      <a:pPr algn="ctr"/>
                      <a:r>
                        <a:rPr lang="en-US" altLang="zh-CN" dirty="0" smtClean="0"/>
                        <a:t>2.0</a:t>
                      </a:r>
                      <a:r>
                        <a:rPr lang="zh-CN" altLang="en-US" dirty="0" smtClean="0"/>
                        <a:t>～</a:t>
                      </a:r>
                      <a:r>
                        <a:rPr lang="en-US" altLang="zh-CN" dirty="0" smtClean="0"/>
                        <a:t>1.5</a:t>
                      </a:r>
                      <a:endParaRPr lang="zh-CN" altLang="en-US" dirty="0"/>
                    </a:p>
                  </a:txBody>
                  <a:tcPr/>
                </a:tc>
                <a:tc>
                  <a:txBody>
                    <a:bodyPr/>
                    <a:lstStyle/>
                    <a:p>
                      <a:pPr algn="ctr"/>
                      <a:r>
                        <a:rPr lang="zh-CN" altLang="en-US" dirty="0" smtClean="0"/>
                        <a:t>同原图</a:t>
                      </a:r>
                      <a:endParaRPr lang="zh-CN" altLang="en-US" dirty="0"/>
                    </a:p>
                  </a:txBody>
                  <a:tcPr/>
                </a:tc>
              </a:tr>
              <a:tr h="370840">
                <a:tc>
                  <a:txBody>
                    <a:bodyPr/>
                    <a:lstStyle/>
                    <a:p>
                      <a:pPr algn="ctr"/>
                      <a:r>
                        <a:rPr lang="en-US" altLang="zh-CN" dirty="0" smtClean="0"/>
                        <a:t>16</a:t>
                      </a:r>
                      <a:r>
                        <a:rPr lang="zh-CN" altLang="en-US" dirty="0" smtClean="0"/>
                        <a:t>～</a:t>
                      </a:r>
                      <a:r>
                        <a:rPr lang="en-US" altLang="zh-CN" dirty="0" smtClean="0"/>
                        <a:t>32</a:t>
                      </a:r>
                      <a:endParaRPr lang="zh-CN" altLang="en-US" dirty="0"/>
                    </a:p>
                  </a:txBody>
                  <a:tcPr/>
                </a:tc>
                <a:tc>
                  <a:txBody>
                    <a:bodyPr/>
                    <a:lstStyle/>
                    <a:p>
                      <a:pPr algn="ctr"/>
                      <a:r>
                        <a:rPr lang="en-US" altLang="zh-CN" dirty="0" smtClean="0"/>
                        <a:t>1.5</a:t>
                      </a:r>
                      <a:r>
                        <a:rPr lang="zh-CN" altLang="en-US" dirty="0" smtClean="0"/>
                        <a:t>～</a:t>
                      </a:r>
                      <a:r>
                        <a:rPr lang="en-US" altLang="zh-CN" dirty="0" smtClean="0"/>
                        <a:t>0.75</a:t>
                      </a:r>
                      <a:endParaRPr lang="zh-CN" altLang="en-US" dirty="0"/>
                    </a:p>
                  </a:txBody>
                  <a:tcPr/>
                </a:tc>
                <a:tc>
                  <a:txBody>
                    <a:bodyPr/>
                    <a:lstStyle/>
                    <a:p>
                      <a:pPr algn="ctr"/>
                      <a:r>
                        <a:rPr lang="zh-CN" altLang="en-US" dirty="0" smtClean="0"/>
                        <a:t>很好</a:t>
                      </a:r>
                      <a:endParaRPr lang="zh-CN" altLang="en-US" dirty="0"/>
                    </a:p>
                  </a:txBody>
                  <a:tcPr/>
                </a:tc>
              </a:tr>
              <a:tr h="370840">
                <a:tc>
                  <a:txBody>
                    <a:bodyPr/>
                    <a:lstStyle/>
                    <a:p>
                      <a:pPr algn="ctr"/>
                      <a:r>
                        <a:rPr lang="en-US" altLang="zh-CN" dirty="0" smtClean="0"/>
                        <a:t>32</a:t>
                      </a:r>
                      <a:r>
                        <a:rPr lang="zh-CN" altLang="en-US" dirty="0" smtClean="0"/>
                        <a:t>～</a:t>
                      </a:r>
                      <a:r>
                        <a:rPr lang="en-US" altLang="zh-CN" dirty="0" smtClean="0"/>
                        <a:t>48</a:t>
                      </a:r>
                      <a:endParaRPr lang="zh-CN" altLang="en-US" dirty="0"/>
                    </a:p>
                  </a:txBody>
                  <a:tcPr/>
                </a:tc>
                <a:tc>
                  <a:txBody>
                    <a:bodyPr/>
                    <a:lstStyle/>
                    <a:p>
                      <a:pPr algn="ctr"/>
                      <a:r>
                        <a:rPr lang="en-US" altLang="zh-CN" dirty="0" smtClean="0"/>
                        <a:t>0.75</a:t>
                      </a:r>
                      <a:r>
                        <a:rPr lang="zh-CN" altLang="en-US" dirty="0" smtClean="0"/>
                        <a:t>～</a:t>
                      </a:r>
                      <a:r>
                        <a:rPr lang="en-US" altLang="zh-CN" dirty="0" smtClean="0"/>
                        <a:t>0.5</a:t>
                      </a:r>
                      <a:endParaRPr lang="zh-CN" altLang="en-US" dirty="0"/>
                    </a:p>
                  </a:txBody>
                  <a:tcPr/>
                </a:tc>
                <a:tc>
                  <a:txBody>
                    <a:bodyPr/>
                    <a:lstStyle/>
                    <a:p>
                      <a:pPr algn="ctr"/>
                      <a:r>
                        <a:rPr lang="zh-CN" altLang="en-US" dirty="0" smtClean="0"/>
                        <a:t>好</a:t>
                      </a:r>
                      <a:endParaRPr lang="zh-CN" altLang="en-US" dirty="0"/>
                    </a:p>
                  </a:txBody>
                  <a:tcPr/>
                </a:tc>
              </a:tr>
              <a:tr h="370840">
                <a:tc>
                  <a:txBody>
                    <a:bodyPr/>
                    <a:lstStyle/>
                    <a:p>
                      <a:pPr algn="ctr"/>
                      <a:r>
                        <a:rPr lang="en-US" altLang="zh-CN" dirty="0" smtClean="0"/>
                        <a:t>48</a:t>
                      </a:r>
                      <a:r>
                        <a:rPr lang="zh-CN" altLang="en-US" dirty="0" smtClean="0"/>
                        <a:t>～</a:t>
                      </a:r>
                      <a:r>
                        <a:rPr lang="en-US" altLang="zh-CN" dirty="0" smtClean="0"/>
                        <a:t>96</a:t>
                      </a:r>
                      <a:endParaRPr lang="zh-CN" altLang="en-US" dirty="0"/>
                    </a:p>
                  </a:txBody>
                  <a:tcPr/>
                </a:tc>
                <a:tc>
                  <a:txBody>
                    <a:bodyPr/>
                    <a:lstStyle/>
                    <a:p>
                      <a:pPr algn="ctr"/>
                      <a:r>
                        <a:rPr lang="en-US" altLang="zh-CN" dirty="0" smtClean="0"/>
                        <a:t>0.5</a:t>
                      </a:r>
                      <a:r>
                        <a:rPr lang="zh-CN" altLang="en-US" dirty="0" smtClean="0"/>
                        <a:t>～</a:t>
                      </a:r>
                      <a:r>
                        <a:rPr lang="en-US" altLang="zh-CN" dirty="0" smtClean="0"/>
                        <a:t>0.25</a:t>
                      </a:r>
                      <a:endParaRPr lang="zh-CN" altLang="en-US" dirty="0"/>
                    </a:p>
                  </a:txBody>
                  <a:tcPr/>
                </a:tc>
                <a:tc>
                  <a:txBody>
                    <a:bodyPr/>
                    <a:lstStyle/>
                    <a:p>
                      <a:pPr algn="ctr"/>
                      <a:r>
                        <a:rPr lang="zh-CN" altLang="en-US" dirty="0" smtClean="0"/>
                        <a:t>中等</a:t>
                      </a:r>
                      <a:endParaRPr lang="zh-CN" altLang="en-US" dirty="0"/>
                    </a:p>
                  </a:txBody>
                  <a:tcPr/>
                </a:tc>
              </a:tr>
            </a:tbl>
          </a:graphicData>
        </a:graphic>
      </p:graphicFrame>
      <p:sp>
        <p:nvSpPr>
          <p:cNvPr id="6" name="TextBox 5"/>
          <p:cNvSpPr txBox="1"/>
          <p:nvPr/>
        </p:nvSpPr>
        <p:spPr>
          <a:xfrm>
            <a:off x="2843808" y="1916832"/>
            <a:ext cx="3096344" cy="400110"/>
          </a:xfrm>
          <a:prstGeom prst="rect">
            <a:avLst/>
          </a:prstGeom>
          <a:noFill/>
        </p:spPr>
        <p:txBody>
          <a:bodyPr wrap="square" rtlCol="0">
            <a:spAutoFit/>
          </a:bodyPr>
          <a:lstStyle/>
          <a:p>
            <a:r>
              <a:rPr lang="zh-CN" altLang="en-US" sz="2000" dirty="0" smtClean="0"/>
              <a:t>图像质量与比特率的关系</a:t>
            </a:r>
            <a:endParaRPr lang="zh-CN" altLang="en-US" sz="2000"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JPEG</a:t>
            </a:r>
            <a:r>
              <a:rPr lang="zh-CN" altLang="en-US" dirty="0" smtClean="0"/>
              <a:t>编码步骤</a:t>
            </a:r>
            <a:endParaRPr lang="zh-CN" altLang="en-US" dirty="0"/>
          </a:p>
        </p:txBody>
      </p:sp>
      <p:sp>
        <p:nvSpPr>
          <p:cNvPr id="3" name="内容占位符 2"/>
          <p:cNvSpPr>
            <a:spLocks noGrp="1"/>
          </p:cNvSpPr>
          <p:nvPr>
            <p:ph idx="1"/>
          </p:nvPr>
        </p:nvSpPr>
        <p:spPr/>
        <p:txBody>
          <a:bodyPr/>
          <a:lstStyle/>
          <a:p>
            <a:r>
              <a:rPr lang="en-US" altLang="zh-CN" dirty="0" smtClean="0"/>
              <a:t>FDCT</a:t>
            </a:r>
            <a:r>
              <a:rPr lang="zh-CN" altLang="en-US" dirty="0" smtClean="0"/>
              <a:t>正向离散余弦变换</a:t>
            </a:r>
            <a:endParaRPr lang="en-US" altLang="zh-CN" dirty="0" smtClean="0"/>
          </a:p>
          <a:p>
            <a:r>
              <a:rPr lang="zh-CN" altLang="en-US" dirty="0" smtClean="0"/>
              <a:t>量化</a:t>
            </a:r>
            <a:endParaRPr lang="en-US" altLang="zh-CN" dirty="0" smtClean="0"/>
          </a:p>
          <a:p>
            <a:r>
              <a:rPr lang="en-US" altLang="zh-CN" dirty="0" smtClean="0"/>
              <a:t>Z</a:t>
            </a:r>
            <a:r>
              <a:rPr lang="zh-CN" altLang="en-US" dirty="0" smtClean="0"/>
              <a:t>字形编码</a:t>
            </a:r>
            <a:endParaRPr lang="en-US" altLang="zh-CN" dirty="0" smtClean="0"/>
          </a:p>
          <a:p>
            <a:r>
              <a:rPr lang="zh-CN" altLang="en-US" dirty="0" smtClean="0"/>
              <a:t>使用</a:t>
            </a:r>
            <a:r>
              <a:rPr lang="en-US" altLang="zh-CN" dirty="0" smtClean="0"/>
              <a:t>DPCM</a:t>
            </a:r>
            <a:r>
              <a:rPr lang="zh-CN" altLang="en-US" dirty="0" smtClean="0"/>
              <a:t>对直流系数进行编码</a:t>
            </a:r>
            <a:endParaRPr lang="en-US" altLang="zh-CN" dirty="0" smtClean="0"/>
          </a:p>
          <a:p>
            <a:r>
              <a:rPr lang="zh-CN" altLang="en-US" dirty="0" smtClean="0"/>
              <a:t>使用</a:t>
            </a:r>
            <a:r>
              <a:rPr lang="en-US" altLang="zh-CN" dirty="0" smtClean="0"/>
              <a:t>RLE</a:t>
            </a:r>
            <a:r>
              <a:rPr lang="zh-CN" altLang="en-US" dirty="0" smtClean="0"/>
              <a:t>对交流系数进行编码</a:t>
            </a:r>
            <a:endParaRPr lang="en-US" altLang="zh-CN" dirty="0" smtClean="0"/>
          </a:p>
          <a:p>
            <a:r>
              <a:rPr lang="zh-CN" altLang="en-US" dirty="0" smtClean="0"/>
              <a:t>熵编码</a:t>
            </a:r>
            <a:endParaRPr lang="en-US" altLang="zh-CN" dirty="0" smtClean="0"/>
          </a:p>
          <a:p>
            <a:r>
              <a:rPr lang="zh-CN" altLang="en-US" dirty="0" smtClean="0"/>
              <a:t>组成</a:t>
            </a:r>
            <a:r>
              <a:rPr lang="en-US" altLang="zh-CN" dirty="0" smtClean="0"/>
              <a:t>JPEG</a:t>
            </a:r>
            <a:r>
              <a:rPr lang="zh-CN" altLang="en-US" dirty="0" smtClean="0"/>
              <a:t>位数据流</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标题 1"/>
          <p:cNvSpPr>
            <a:spLocks noGrp="1"/>
          </p:cNvSpPr>
          <p:nvPr>
            <p:ph type="title"/>
          </p:nvPr>
        </p:nvSpPr>
        <p:spPr/>
        <p:txBody>
          <a:bodyPr/>
          <a:lstStyle/>
          <a:p>
            <a:r>
              <a:rPr lang="zh-CN" altLang="en-US" smtClean="0">
                <a:ea typeface="宋体" pitchFamily="2" charset="-122"/>
              </a:rPr>
              <a:t>有损压缩编码步骤</a:t>
            </a:r>
          </a:p>
        </p:txBody>
      </p:sp>
      <p:sp>
        <p:nvSpPr>
          <p:cNvPr id="98307" name="内容占位符 2"/>
          <p:cNvSpPr>
            <a:spLocks noGrp="1"/>
          </p:cNvSpPr>
          <p:nvPr>
            <p:ph idx="1"/>
          </p:nvPr>
        </p:nvSpPr>
        <p:spPr>
          <a:xfrm>
            <a:off x="714375" y="1214438"/>
            <a:ext cx="7972425" cy="4857750"/>
          </a:xfrm>
        </p:spPr>
        <p:txBody>
          <a:bodyPr/>
          <a:lstStyle/>
          <a:p>
            <a:r>
              <a:rPr lang="zh-CN" altLang="en-US" sz="2800" smtClean="0">
                <a:ea typeface="宋体" pitchFamily="2" charset="-122"/>
              </a:rPr>
              <a:t>有损压缩，它利用了人的视角系统的特性，使用量化和无损压缩编码相结合来去掉视觉的冗余信息和数据本身的冗余信息。压缩编码大致分成三个步骤：</a:t>
            </a:r>
            <a:endParaRPr lang="en-US" altLang="zh-CN" sz="2800" smtClean="0">
              <a:ea typeface="宋体" pitchFamily="2" charset="-122"/>
            </a:endParaRPr>
          </a:p>
          <a:p>
            <a:pPr lvl="1" algn="just" eaLnBrk="1" hangingPunct="1">
              <a:lnSpc>
                <a:spcPct val="130000"/>
              </a:lnSpc>
            </a:pPr>
            <a:r>
              <a:rPr lang="zh-CN" altLang="en-US" sz="2400" smtClean="0">
                <a:latin typeface="Arial" pitchFamily="34" charset="0"/>
                <a:ea typeface="宋体" pitchFamily="2" charset="-122"/>
              </a:rPr>
              <a:t>使用正向离散余弦变换（</a:t>
            </a:r>
            <a:r>
              <a:rPr lang="en-US" altLang="zh-CN" sz="2400" smtClean="0">
                <a:latin typeface="Arial" pitchFamily="34" charset="0"/>
                <a:ea typeface="宋体" pitchFamily="2" charset="-122"/>
              </a:rPr>
              <a:t>Forward Discrete Cosine Transform</a:t>
            </a:r>
            <a:r>
              <a:rPr lang="zh-CN" altLang="en-US" sz="2400" smtClean="0">
                <a:latin typeface="Arial" pitchFamily="34" charset="0"/>
                <a:ea typeface="宋体" pitchFamily="2" charset="-122"/>
              </a:rPr>
              <a:t>，</a:t>
            </a:r>
            <a:r>
              <a:rPr lang="en-US" altLang="zh-CN" sz="2400" smtClean="0">
                <a:latin typeface="Arial" pitchFamily="34" charset="0"/>
                <a:ea typeface="宋体" pitchFamily="2" charset="-122"/>
              </a:rPr>
              <a:t>FDCT</a:t>
            </a:r>
            <a:r>
              <a:rPr lang="zh-CN" altLang="en-US" sz="2400" smtClean="0">
                <a:latin typeface="Arial" pitchFamily="34" charset="0"/>
                <a:ea typeface="宋体" pitchFamily="2" charset="-122"/>
              </a:rPr>
              <a:t>）把空间域表示的图变换成频率域表示的图</a:t>
            </a:r>
          </a:p>
          <a:p>
            <a:pPr lvl="1" algn="just" eaLnBrk="1" hangingPunct="1">
              <a:lnSpc>
                <a:spcPct val="130000"/>
              </a:lnSpc>
            </a:pPr>
            <a:r>
              <a:rPr lang="zh-CN" altLang="en-US" sz="2400" smtClean="0">
                <a:latin typeface="Arial" pitchFamily="34" charset="0"/>
                <a:ea typeface="宋体" pitchFamily="2" charset="-122"/>
              </a:rPr>
              <a:t>使用加权函数对</a:t>
            </a:r>
            <a:r>
              <a:rPr lang="en-US" altLang="zh-CN" sz="2400" smtClean="0">
                <a:latin typeface="Arial" pitchFamily="34" charset="0"/>
                <a:ea typeface="宋体" pitchFamily="2" charset="-122"/>
              </a:rPr>
              <a:t>DCT</a:t>
            </a:r>
            <a:r>
              <a:rPr lang="zh-CN" altLang="en-US" sz="2400" smtClean="0">
                <a:latin typeface="Arial" pitchFamily="34" charset="0"/>
                <a:ea typeface="宋体" pitchFamily="2" charset="-122"/>
              </a:rPr>
              <a:t>系数进行量化，这个加权函数对于人的视觉系统是最佳的。 </a:t>
            </a:r>
          </a:p>
          <a:p>
            <a:pPr lvl="1" eaLnBrk="1" hangingPunct="1">
              <a:lnSpc>
                <a:spcPct val="130000"/>
              </a:lnSpc>
            </a:pPr>
            <a:r>
              <a:rPr lang="zh-CN" altLang="en-US" sz="2400" smtClean="0">
                <a:latin typeface="宋体" pitchFamily="2" charset="-122"/>
                <a:ea typeface="宋体" pitchFamily="2" charset="-122"/>
              </a:rPr>
              <a:t>使用哈夫曼可变字长编码器对量化系数进行编码</a:t>
            </a:r>
            <a:endParaRPr lang="zh-CN" altLang="en-US" sz="2400" smtClean="0">
              <a:latin typeface="Arial" pitchFamily="34" charset="0"/>
              <a:ea typeface="宋体" pitchFamily="2" charset="-122"/>
            </a:endParaRPr>
          </a:p>
        </p:txBody>
      </p:sp>
      <p:sp>
        <p:nvSpPr>
          <p:cNvPr id="9830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标题 1"/>
          <p:cNvSpPr>
            <a:spLocks noGrp="1"/>
          </p:cNvSpPr>
          <p:nvPr>
            <p:ph type="title"/>
          </p:nvPr>
        </p:nvSpPr>
        <p:spPr/>
        <p:txBody>
          <a:bodyPr/>
          <a:lstStyle/>
          <a:p>
            <a:endParaRPr lang="zh-CN" altLang="en-US" smtClean="0">
              <a:ea typeface="宋体" pitchFamily="2" charset="-122"/>
            </a:endParaRPr>
          </a:p>
        </p:txBody>
      </p:sp>
      <p:sp>
        <p:nvSpPr>
          <p:cNvPr id="9933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99332" name="Picture 3" descr="imgc5248 拷贝"/>
          <p:cNvPicPr>
            <a:picLocks noChangeAspect="1" noChangeArrowheads="1"/>
          </p:cNvPicPr>
          <p:nvPr/>
        </p:nvPicPr>
        <p:blipFill>
          <a:blip r:embed="rId2" cstate="print"/>
          <a:srcRect/>
          <a:stretch>
            <a:fillRect/>
          </a:stretch>
        </p:blipFill>
        <p:spPr bwMode="auto">
          <a:xfrm>
            <a:off x="928688" y="381000"/>
            <a:ext cx="7772400" cy="6305550"/>
          </a:xfrm>
          <a:prstGeom prst="rect">
            <a:avLst/>
          </a:prstGeom>
          <a:noFill/>
          <a:ln w="9525">
            <a:noFill/>
            <a:miter lim="800000"/>
            <a:headEnd/>
            <a:tailEnd/>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1</a:t>
            </a:r>
            <a:r>
              <a:rPr lang="zh-CN" altLang="en-US" dirty="0" smtClean="0">
                <a:ea typeface="宋体" pitchFamily="2" charset="-122"/>
              </a:rPr>
              <a:t>）</a:t>
            </a:r>
          </a:p>
        </p:txBody>
      </p:sp>
      <p:sp>
        <p:nvSpPr>
          <p:cNvPr id="100355" name="内容占位符 2"/>
          <p:cNvSpPr>
            <a:spLocks noGrp="1"/>
          </p:cNvSpPr>
          <p:nvPr>
            <p:ph idx="1"/>
          </p:nvPr>
        </p:nvSpPr>
        <p:spPr>
          <a:xfrm>
            <a:off x="428625" y="1214438"/>
            <a:ext cx="8258175" cy="5000625"/>
          </a:xfrm>
        </p:spPr>
        <p:txBody>
          <a:bodyPr/>
          <a:lstStyle/>
          <a:p>
            <a:r>
              <a:rPr lang="zh-CN" altLang="en-US" sz="2400" smtClean="0">
                <a:latin typeface="宋体" pitchFamily="2" charset="-122"/>
                <a:ea typeface="宋体" pitchFamily="2" charset="-122"/>
              </a:rPr>
              <a:t>首先把一幅图像划分成一系列的图像块，每个图像块包含</a:t>
            </a:r>
            <a:r>
              <a:rPr lang="en-US" altLang="zh-CN" sz="2400" smtClean="0">
                <a:ea typeface="宋体" pitchFamily="2" charset="-122"/>
              </a:rPr>
              <a:t>8</a:t>
            </a:r>
            <a:r>
              <a:rPr lang="en-US" altLang="zh-CN" sz="2400" smtClean="0">
                <a:latin typeface="宋体" pitchFamily="2" charset="-122"/>
                <a:ea typeface="宋体" pitchFamily="2" charset="-122"/>
              </a:rPr>
              <a:t>×</a:t>
            </a:r>
            <a:r>
              <a:rPr lang="en-US" altLang="zh-CN" sz="2400" smtClean="0">
                <a:ea typeface="宋体" pitchFamily="2" charset="-122"/>
              </a:rPr>
              <a:t>8</a:t>
            </a:r>
            <a:r>
              <a:rPr lang="zh-CN" altLang="en-US" sz="2400" smtClean="0">
                <a:latin typeface="宋体" pitchFamily="2" charset="-122"/>
                <a:ea typeface="宋体" pitchFamily="2" charset="-122"/>
              </a:rPr>
              <a:t>个像素。</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如果原始图像有</a:t>
            </a:r>
            <a:r>
              <a:rPr lang="en-US" altLang="zh-CN" sz="2400" smtClean="0">
                <a:ea typeface="宋体" pitchFamily="2" charset="-122"/>
              </a:rPr>
              <a:t>640</a:t>
            </a:r>
            <a:r>
              <a:rPr lang="en-US" altLang="zh-CN" sz="2400" smtClean="0">
                <a:latin typeface="宋体" pitchFamily="2" charset="-122"/>
                <a:ea typeface="宋体" pitchFamily="2" charset="-122"/>
              </a:rPr>
              <a:t>×</a:t>
            </a:r>
            <a:r>
              <a:rPr lang="en-US" altLang="zh-CN" sz="2400" smtClean="0">
                <a:ea typeface="宋体" pitchFamily="2" charset="-122"/>
              </a:rPr>
              <a:t>480</a:t>
            </a:r>
            <a:r>
              <a:rPr lang="zh-CN" altLang="en-US" sz="2400" smtClean="0">
                <a:latin typeface="宋体" pitchFamily="2" charset="-122"/>
                <a:ea typeface="宋体" pitchFamily="2" charset="-122"/>
              </a:rPr>
              <a:t>个像素，则图片将包含</a:t>
            </a:r>
            <a:r>
              <a:rPr lang="en-US" altLang="zh-CN" sz="2400" smtClean="0">
                <a:ea typeface="宋体" pitchFamily="2" charset="-122"/>
              </a:rPr>
              <a:t>80</a:t>
            </a:r>
            <a:r>
              <a:rPr lang="zh-CN" altLang="en-US" sz="2400" smtClean="0">
                <a:latin typeface="宋体" pitchFamily="2" charset="-122"/>
                <a:ea typeface="宋体" pitchFamily="2" charset="-122"/>
              </a:rPr>
              <a:t>列</a:t>
            </a:r>
            <a:r>
              <a:rPr lang="en-US" altLang="zh-CN" sz="2400" smtClean="0">
                <a:ea typeface="宋体" pitchFamily="2" charset="-122"/>
              </a:rPr>
              <a:t>60</a:t>
            </a:r>
            <a:r>
              <a:rPr lang="zh-CN" altLang="en-US" sz="2400" smtClean="0">
                <a:latin typeface="宋体" pitchFamily="2" charset="-122"/>
                <a:ea typeface="宋体" pitchFamily="2" charset="-122"/>
              </a:rPr>
              <a:t>行的方块。</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如果图像只包含灰度，那么每个像素用一个</a:t>
            </a:r>
            <a:r>
              <a:rPr lang="en-US" altLang="zh-CN" sz="2400" smtClean="0">
                <a:ea typeface="宋体" pitchFamily="2" charset="-122"/>
              </a:rPr>
              <a:t>8</a:t>
            </a:r>
            <a:r>
              <a:rPr lang="zh-CN" altLang="en-US" sz="2400" smtClean="0">
                <a:latin typeface="宋体" pitchFamily="2" charset="-122"/>
                <a:ea typeface="宋体" pitchFamily="2" charset="-122"/>
              </a:rPr>
              <a:t>比特的数字表示。因此可以把每个图像块表示成一个</a:t>
            </a:r>
            <a:r>
              <a:rPr lang="en-US" altLang="zh-CN" sz="2400" smtClean="0">
                <a:ea typeface="宋体" pitchFamily="2" charset="-122"/>
              </a:rPr>
              <a:t>8</a:t>
            </a:r>
            <a:r>
              <a:rPr lang="zh-CN" altLang="en-US" sz="2400" smtClean="0">
                <a:latin typeface="宋体" pitchFamily="2" charset="-122"/>
                <a:ea typeface="宋体" pitchFamily="2" charset="-122"/>
              </a:rPr>
              <a:t>行</a:t>
            </a:r>
            <a:r>
              <a:rPr lang="en-US" altLang="zh-CN" sz="2400" smtClean="0">
                <a:ea typeface="宋体" pitchFamily="2" charset="-122"/>
              </a:rPr>
              <a:t>8</a:t>
            </a:r>
            <a:r>
              <a:rPr lang="zh-CN" altLang="en-US" sz="2400" smtClean="0">
                <a:latin typeface="宋体" pitchFamily="2" charset="-122"/>
                <a:ea typeface="宋体" pitchFamily="2" charset="-122"/>
              </a:rPr>
              <a:t>列的二维数组。数组的元素是</a:t>
            </a:r>
            <a:r>
              <a:rPr lang="en-US" altLang="zh-CN" sz="2400" smtClean="0">
                <a:ea typeface="宋体" pitchFamily="2" charset="-122"/>
              </a:rPr>
              <a:t>0</a:t>
            </a:r>
            <a:r>
              <a:rPr lang="zh-CN" altLang="en-US" sz="2400" smtClean="0">
                <a:latin typeface="宋体" pitchFamily="2" charset="-122"/>
                <a:ea typeface="宋体" pitchFamily="2" charset="-122"/>
              </a:rPr>
              <a:t>～</a:t>
            </a:r>
            <a:r>
              <a:rPr lang="en-US" altLang="zh-CN" sz="2400" smtClean="0">
                <a:ea typeface="宋体" pitchFamily="2" charset="-122"/>
              </a:rPr>
              <a:t>255</a:t>
            </a:r>
            <a:r>
              <a:rPr lang="zh-CN" altLang="en-US" sz="2400" smtClean="0">
                <a:latin typeface="宋体" pitchFamily="2" charset="-122"/>
                <a:ea typeface="宋体" pitchFamily="2" charset="-122"/>
              </a:rPr>
              <a:t>的</a:t>
            </a:r>
            <a:r>
              <a:rPr lang="en-US" altLang="zh-CN" sz="2400" smtClean="0">
                <a:ea typeface="宋体" pitchFamily="2" charset="-122"/>
              </a:rPr>
              <a:t>8</a:t>
            </a:r>
            <a:r>
              <a:rPr lang="zh-CN" altLang="en-US" sz="2400" smtClean="0">
                <a:latin typeface="宋体" pitchFamily="2" charset="-122"/>
                <a:ea typeface="宋体" pitchFamily="2" charset="-122"/>
              </a:rPr>
              <a:t>比特整数。离散余弦变换就是作用在这个数组上</a:t>
            </a:r>
            <a:endParaRPr lang="en-US" altLang="zh-CN" sz="2400" smtClean="0">
              <a:latin typeface="宋体" pitchFamily="2" charset="-122"/>
              <a:ea typeface="宋体" pitchFamily="2" charset="-122"/>
            </a:endParaRPr>
          </a:p>
          <a:p>
            <a:r>
              <a:rPr lang="zh-CN" altLang="en-US" sz="2400" smtClean="0">
                <a:latin typeface="宋体" pitchFamily="2" charset="-122"/>
                <a:ea typeface="宋体" pitchFamily="2" charset="-122"/>
              </a:rPr>
              <a:t>如果图像是彩色的，那么每个像素可以用</a:t>
            </a:r>
            <a:r>
              <a:rPr lang="en-US" altLang="zh-CN" sz="2400" smtClean="0">
                <a:latin typeface="宋体" pitchFamily="2" charset="-122"/>
                <a:ea typeface="宋体" pitchFamily="2" charset="-122"/>
              </a:rPr>
              <a:t>24</a:t>
            </a:r>
            <a:r>
              <a:rPr lang="zh-CN" altLang="en-US" sz="2400" smtClean="0">
                <a:latin typeface="宋体" pitchFamily="2" charset="-122"/>
                <a:ea typeface="宋体" pitchFamily="2" charset="-122"/>
              </a:rPr>
              <a:t>比特、相当于三个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位比特的组合来表示（用</a:t>
            </a:r>
            <a:r>
              <a:rPr lang="en-US" altLang="zh-CN" sz="2400" smtClean="0">
                <a:latin typeface="宋体" pitchFamily="2" charset="-122"/>
                <a:ea typeface="宋体" pitchFamily="2" charset="-122"/>
              </a:rPr>
              <a:t>RGB</a:t>
            </a:r>
            <a:r>
              <a:rPr lang="zh-CN" altLang="en-US" sz="2400" smtClean="0">
                <a:latin typeface="宋体" pitchFamily="2" charset="-122"/>
                <a:ea typeface="宋体" pitchFamily="2" charset="-122"/>
              </a:rPr>
              <a:t>或</a:t>
            </a:r>
            <a:r>
              <a:rPr lang="en-US" altLang="zh-CN" sz="2400" smtClean="0">
                <a:latin typeface="宋体" pitchFamily="2" charset="-122"/>
                <a:ea typeface="宋体" pitchFamily="2" charset="-122"/>
              </a:rPr>
              <a:t>YIQ</a:t>
            </a:r>
            <a:r>
              <a:rPr lang="zh-CN" altLang="en-US" sz="2400" smtClean="0">
                <a:latin typeface="宋体" pitchFamily="2" charset="-122"/>
                <a:ea typeface="宋体" pitchFamily="2" charset="-122"/>
              </a:rPr>
              <a:t>表示，在这里没有影响）。因此，可以用三个</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行</a:t>
            </a:r>
            <a:r>
              <a:rPr lang="en-US" altLang="zh-CN" sz="2400" smtClean="0">
                <a:latin typeface="宋体" pitchFamily="2" charset="-122"/>
                <a:ea typeface="宋体" pitchFamily="2" charset="-122"/>
              </a:rPr>
              <a:t>8</a:t>
            </a:r>
            <a:r>
              <a:rPr lang="zh-CN" altLang="en-US" sz="2400" smtClean="0">
                <a:latin typeface="宋体" pitchFamily="2" charset="-122"/>
                <a:ea typeface="宋体" pitchFamily="2" charset="-122"/>
              </a:rPr>
              <a:t>列的二维数组表示这个</a:t>
            </a:r>
            <a:r>
              <a:rPr lang="en-US" altLang="zh-CN" sz="2400" smtClean="0">
                <a:latin typeface="宋体" pitchFamily="2" charset="-122"/>
                <a:ea typeface="宋体" pitchFamily="2" charset="-122"/>
              </a:rPr>
              <a:t>8×8</a:t>
            </a:r>
            <a:r>
              <a:rPr lang="zh-CN" altLang="en-US" sz="2400" smtClean="0">
                <a:latin typeface="宋体" pitchFamily="2" charset="-122"/>
                <a:ea typeface="宋体" pitchFamily="2" charset="-122"/>
              </a:rPr>
              <a:t>的像素方块。每一个数组表示其中一个八位比特组合的像素值。离散余弦变换作用于每个数组。</a:t>
            </a:r>
          </a:p>
        </p:txBody>
      </p:sp>
      <p:sp>
        <p:nvSpPr>
          <p:cNvPr id="10035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标题 1"/>
          <p:cNvSpPr>
            <a:spLocks noGrp="1"/>
          </p:cNvSpPr>
          <p:nvPr>
            <p:ph type="title"/>
          </p:nvPr>
        </p:nvSpPr>
        <p:spPr/>
        <p:txBody>
          <a:bodyPr/>
          <a:lstStyle/>
          <a:p>
            <a:r>
              <a:rPr lang="zh-CN" altLang="en-US" dirty="0" smtClean="0">
                <a:ea typeface="宋体" pitchFamily="2" charset="-122"/>
              </a:rPr>
              <a:t>离散余弦变换（</a:t>
            </a:r>
            <a:r>
              <a:rPr lang="en-US" altLang="zh-CN" dirty="0" smtClean="0">
                <a:ea typeface="宋体" pitchFamily="2" charset="-122"/>
              </a:rPr>
              <a:t>2</a:t>
            </a:r>
            <a:r>
              <a:rPr lang="zh-CN" altLang="en-US" dirty="0" smtClean="0">
                <a:ea typeface="宋体" pitchFamily="2" charset="-122"/>
              </a:rPr>
              <a:t>）</a:t>
            </a:r>
          </a:p>
        </p:txBody>
      </p:sp>
      <p:sp>
        <p:nvSpPr>
          <p:cNvPr id="101379" name="内容占位符 2"/>
          <p:cNvSpPr>
            <a:spLocks noGrp="1"/>
          </p:cNvSpPr>
          <p:nvPr>
            <p:ph idx="1"/>
          </p:nvPr>
        </p:nvSpPr>
        <p:spPr>
          <a:xfrm>
            <a:off x="571500" y="1124744"/>
            <a:ext cx="8115300" cy="5184576"/>
          </a:xfrm>
        </p:spPr>
        <p:txBody>
          <a:bodyPr/>
          <a:lstStyle/>
          <a:p>
            <a:pPr eaLnBrk="1" hangingPunct="1"/>
            <a:r>
              <a:rPr lang="zh-CN" altLang="en-US" sz="2400" dirty="0" smtClean="0">
                <a:latin typeface="宋体" pitchFamily="2" charset="-122"/>
                <a:ea typeface="宋体" pitchFamily="2" charset="-122"/>
              </a:rPr>
              <a:t>简单的说，是用一个</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列的二维数组产生另一个同样包含</a:t>
            </a:r>
            <a:r>
              <a:rPr lang="en-US" altLang="zh-CN" sz="2400" dirty="0" smtClean="0">
                <a:ea typeface="宋体" pitchFamily="2" charset="-122"/>
              </a:rPr>
              <a:t>8</a:t>
            </a:r>
            <a:r>
              <a:rPr lang="zh-CN" altLang="en-US" sz="2400" dirty="0" smtClean="0">
                <a:latin typeface="宋体" pitchFamily="2" charset="-122"/>
                <a:ea typeface="宋体" pitchFamily="2" charset="-122"/>
              </a:rPr>
              <a:t>行</a:t>
            </a:r>
            <a:r>
              <a:rPr lang="en-US" altLang="zh-CN" sz="2400" dirty="0" smtClean="0">
                <a:ea typeface="宋体" pitchFamily="2" charset="-122"/>
              </a:rPr>
              <a:t>8</a:t>
            </a:r>
            <a:r>
              <a:rPr lang="zh-CN" altLang="en-US" sz="2400" dirty="0" smtClean="0">
                <a:latin typeface="宋体" pitchFamily="2" charset="-122"/>
                <a:ea typeface="宋体" pitchFamily="2" charset="-122"/>
              </a:rPr>
              <a:t>列二维数组的函数，也就是说，把一个数组通过一个变换，变成另一个数组。</a:t>
            </a:r>
          </a:p>
          <a:p>
            <a:pPr eaLnBrk="1" hangingPunct="1"/>
            <a:r>
              <a:rPr lang="zh-CN" altLang="en-US" sz="2400" dirty="0" smtClean="0">
                <a:latin typeface="宋体" pitchFamily="2" charset="-122"/>
                <a:ea typeface="宋体" pitchFamily="2" charset="-122"/>
              </a:rPr>
              <a:t>如图下图所示，对每个图像块做离散余弦变换。通过</a:t>
            </a:r>
            <a:r>
              <a:rPr lang="en-US" altLang="zh-CN" sz="2400" dirty="0" smtClean="0">
                <a:latin typeface="宋体" pitchFamily="2" charset="-122"/>
                <a:ea typeface="宋体" pitchFamily="2" charset="-122"/>
              </a:rPr>
              <a:t>DCT</a:t>
            </a:r>
            <a:r>
              <a:rPr lang="zh-CN" altLang="en-US" sz="2400" dirty="0" smtClean="0">
                <a:latin typeface="宋体" pitchFamily="2" charset="-122"/>
                <a:ea typeface="宋体" pitchFamily="2" charset="-122"/>
              </a:rPr>
              <a:t>变换可以把能量集中在矩阵左上角少数几个系数上。</a:t>
            </a:r>
            <a:r>
              <a:rPr lang="zh-CN" altLang="en-US" sz="2400" dirty="0" smtClean="0">
                <a:ea typeface="宋体" pitchFamily="2" charset="-122"/>
              </a:rPr>
              <a:t> </a:t>
            </a: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endParaRPr lang="en-US" altLang="zh-CN" sz="2400" dirty="0" smtClean="0">
              <a:latin typeface="宋体" pitchFamily="2" charset="-122"/>
              <a:ea typeface="宋体" pitchFamily="2" charset="-122"/>
            </a:endParaRPr>
          </a:p>
          <a:p>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r>
              <a:rPr lang="zh-CN" altLang="en-US" sz="2400" dirty="0" smtClean="0">
                <a:latin typeface="Verdana" pitchFamily="34" charset="0"/>
                <a:ea typeface="宋体" pitchFamily="2" charset="-122"/>
                <a:cs typeface="Verdana" pitchFamily="34" charset="0"/>
              </a:rPr>
              <a:t>经</a:t>
            </a:r>
            <a:r>
              <a:rPr lang="en-US" altLang="zh-CN" sz="2400" dirty="0" smtClean="0">
                <a:latin typeface="Verdana" pitchFamily="34" charset="0"/>
                <a:ea typeface="Verdana" pitchFamily="34" charset="0"/>
                <a:cs typeface="Verdana" pitchFamily="34" charset="0"/>
              </a:rPr>
              <a:t>DCT</a:t>
            </a:r>
            <a:r>
              <a:rPr lang="zh-CN" altLang="en-US" sz="2400" dirty="0" smtClean="0">
                <a:latin typeface="Verdana" pitchFamily="34" charset="0"/>
                <a:ea typeface="宋体" pitchFamily="2" charset="-122"/>
                <a:cs typeface="Verdana" pitchFamily="34" charset="0"/>
              </a:rPr>
              <a:t>变换之后得到</a:t>
            </a:r>
            <a:r>
              <a:rPr lang="en-US" altLang="zh-CN" sz="2400" i="1" dirty="0" smtClean="0">
                <a:latin typeface="Verdana" pitchFamily="34" charset="0"/>
                <a:ea typeface="Verdana" pitchFamily="34" charset="0"/>
                <a:cs typeface="Verdana" pitchFamily="34" charset="0"/>
              </a:rPr>
              <a:t>F(</a:t>
            </a:r>
            <a:r>
              <a:rPr lang="en-US" altLang="zh-CN" sz="2400" i="1" dirty="0" err="1" smtClean="0">
                <a:latin typeface="Verdana" pitchFamily="34" charset="0"/>
                <a:ea typeface="Verdana" pitchFamily="34" charset="0"/>
                <a:cs typeface="Verdana" pitchFamily="34" charset="0"/>
              </a:rPr>
              <a:t>i,j</a:t>
            </a:r>
            <a:r>
              <a:rPr lang="en-US" altLang="zh-CN" sz="2400" i="1" dirty="0" smtClean="0">
                <a:latin typeface="Verdana" pitchFamily="34" charset="0"/>
                <a:ea typeface="Verdana" pitchFamily="34" charset="0"/>
                <a:cs typeface="Verdana" pitchFamily="34" charset="0"/>
              </a:rPr>
              <a:t>)</a:t>
            </a:r>
            <a:endParaRPr lang="en-US" altLang="zh-CN" sz="2400" dirty="0" smtClean="0">
              <a:latin typeface="Verdana" pitchFamily="34" charset="0"/>
              <a:ea typeface="Verdana" pitchFamily="34" charset="0"/>
              <a:cs typeface="Verdana" pitchFamily="34" charset="0"/>
            </a:endParaRPr>
          </a:p>
          <a:p>
            <a:pPr lvl="1"/>
            <a:r>
              <a:rPr lang="en-US" altLang="zh-CN" sz="2000" i="1" dirty="0" smtClean="0">
                <a:latin typeface="Verdana" pitchFamily="34" charset="0"/>
                <a:ea typeface="Verdana" pitchFamily="34" charset="0"/>
                <a:cs typeface="Verdana" pitchFamily="34" charset="0"/>
              </a:rPr>
              <a:t>F(0,0)</a:t>
            </a:r>
            <a:r>
              <a:rPr lang="zh-CN" altLang="en-US" sz="2000" dirty="0" smtClean="0">
                <a:latin typeface="Verdana" pitchFamily="34" charset="0"/>
                <a:ea typeface="宋体" pitchFamily="2" charset="-122"/>
                <a:cs typeface="Verdana" pitchFamily="34" charset="0"/>
              </a:rPr>
              <a:t>是直流系数，称为</a:t>
            </a:r>
            <a:r>
              <a:rPr lang="en-US" altLang="zh-CN" sz="2000" dirty="0" smtClean="0">
                <a:latin typeface="Verdana" pitchFamily="34" charset="0"/>
                <a:ea typeface="Verdana" pitchFamily="34" charset="0"/>
                <a:cs typeface="Verdana" pitchFamily="34" charset="0"/>
              </a:rPr>
              <a:t>DC</a:t>
            </a:r>
            <a:r>
              <a:rPr lang="zh-CN" altLang="en-US" sz="2000" dirty="0" smtClean="0">
                <a:latin typeface="Verdana" pitchFamily="34" charset="0"/>
                <a:ea typeface="宋体" pitchFamily="2" charset="-122"/>
                <a:cs typeface="Verdana" pitchFamily="34" charset="0"/>
              </a:rPr>
              <a:t>系数，与数组的平均值有关</a:t>
            </a:r>
            <a:endParaRPr lang="en-US" altLang="zh-CN" sz="2000" dirty="0" smtClean="0">
              <a:latin typeface="Verdana" pitchFamily="34" charset="0"/>
              <a:ea typeface="Verdana" pitchFamily="34" charset="0"/>
              <a:cs typeface="Verdana" pitchFamily="34" charset="0"/>
            </a:endParaRPr>
          </a:p>
          <a:p>
            <a:pPr lvl="1"/>
            <a:r>
              <a:rPr lang="zh-CN" altLang="en-US" sz="2000" dirty="0" smtClean="0">
                <a:latin typeface="Verdana" pitchFamily="34" charset="0"/>
                <a:ea typeface="宋体" pitchFamily="2" charset="-122"/>
                <a:cs typeface="Verdana" pitchFamily="34" charset="0"/>
              </a:rPr>
              <a:t>交流系数，称为</a:t>
            </a:r>
            <a:r>
              <a:rPr lang="en-US" altLang="zh-CN" sz="2000" dirty="0" smtClean="0">
                <a:latin typeface="Verdana" pitchFamily="34" charset="0"/>
                <a:ea typeface="Verdana" pitchFamily="34" charset="0"/>
                <a:cs typeface="Verdana" pitchFamily="34" charset="0"/>
              </a:rPr>
              <a:t>AC</a:t>
            </a:r>
            <a:r>
              <a:rPr lang="zh-CN" altLang="en-US" sz="2000" dirty="0" smtClean="0">
                <a:latin typeface="Verdana" pitchFamily="34" charset="0"/>
                <a:ea typeface="宋体" pitchFamily="2" charset="-122"/>
                <a:cs typeface="Verdana" pitchFamily="34" charset="0"/>
              </a:rPr>
              <a:t>系数。随着</a:t>
            </a:r>
            <a:r>
              <a:rPr lang="en-US" altLang="zh-CN" sz="2000" dirty="0" err="1" smtClean="0">
                <a:latin typeface="Verdana" pitchFamily="34" charset="0"/>
                <a:ea typeface="Verdana" pitchFamily="34" charset="0"/>
                <a:cs typeface="Verdana" pitchFamily="34" charset="0"/>
              </a:rPr>
              <a:t>i</a:t>
            </a:r>
            <a:r>
              <a:rPr lang="zh-CN" altLang="en-US" sz="2000" dirty="0" smtClean="0">
                <a:latin typeface="Verdana" pitchFamily="34" charset="0"/>
                <a:ea typeface="宋体" pitchFamily="2" charset="-122"/>
                <a:cs typeface="Verdana" pitchFamily="34" charset="0"/>
              </a:rPr>
              <a:t>和</a:t>
            </a:r>
            <a:r>
              <a:rPr lang="en-US" altLang="zh-CN" sz="2000" dirty="0" smtClean="0">
                <a:latin typeface="Verdana" pitchFamily="34" charset="0"/>
                <a:ea typeface="Verdana" pitchFamily="34" charset="0"/>
                <a:cs typeface="Verdana" pitchFamily="34" charset="0"/>
              </a:rPr>
              <a:t>j</a:t>
            </a:r>
            <a:r>
              <a:rPr lang="zh-CN" altLang="en-US" sz="2000" dirty="0" smtClean="0">
                <a:latin typeface="Verdana" pitchFamily="34" charset="0"/>
                <a:ea typeface="宋体" pitchFamily="2" charset="-122"/>
                <a:cs typeface="Verdana" pitchFamily="34" charset="0"/>
              </a:rPr>
              <a:t>的增加，相应系数代表逐步增加的水平空间频率分量和垂直空间频率分量的大小</a:t>
            </a:r>
          </a:p>
        </p:txBody>
      </p:sp>
      <p:sp>
        <p:nvSpPr>
          <p:cNvPr id="10138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101381" name="Picture 18"/>
          <p:cNvPicPr>
            <a:picLocks noChangeAspect="1" noChangeArrowheads="1"/>
          </p:cNvPicPr>
          <p:nvPr/>
        </p:nvPicPr>
        <p:blipFill>
          <a:blip r:embed="rId2" cstate="print"/>
          <a:srcRect b="19414"/>
          <a:stretch>
            <a:fillRect/>
          </a:stretch>
        </p:blipFill>
        <p:spPr bwMode="auto">
          <a:xfrm>
            <a:off x="1714500" y="3212976"/>
            <a:ext cx="5184775" cy="1482725"/>
          </a:xfrm>
          <a:prstGeom prst="rect">
            <a:avLst/>
          </a:prstGeom>
          <a:noFill/>
          <a:ln w="9525">
            <a:noFill/>
            <a:miter lim="800000"/>
            <a:headEnd/>
            <a:tailEnd/>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数据压缩技术的性能指标</a:t>
            </a:r>
          </a:p>
        </p:txBody>
      </p:sp>
      <p:sp>
        <p:nvSpPr>
          <p:cNvPr id="27651" name="内容占位符 2"/>
          <p:cNvSpPr>
            <a:spLocks noGrp="1"/>
          </p:cNvSpPr>
          <p:nvPr>
            <p:ph idx="1"/>
          </p:nvPr>
        </p:nvSpPr>
        <p:spPr/>
        <p:txBody>
          <a:bodyPr/>
          <a:lstStyle/>
          <a:p>
            <a:r>
              <a:rPr lang="zh-CN" altLang="en-US" smtClean="0">
                <a:ea typeface="宋体" pitchFamily="2" charset="-122"/>
              </a:rPr>
              <a:t>压缩比</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压缩质量</a:t>
            </a:r>
            <a:r>
              <a:rPr lang="en-US" altLang="zh-CN" smtClean="0">
                <a:ea typeface="宋体" pitchFamily="2" charset="-122"/>
              </a:rPr>
              <a:t>/</a:t>
            </a:r>
            <a:r>
              <a:rPr lang="zh-CN" altLang="en-US" smtClean="0">
                <a:ea typeface="宋体" pitchFamily="2" charset="-122"/>
              </a:rPr>
              <a:t>恢复后的失真情况</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压缩和解压的速度</a:t>
            </a:r>
            <a:endParaRPr lang="en-US" altLang="zh-CN" smtClean="0">
              <a:ea typeface="宋体" pitchFamily="2" charset="-122"/>
            </a:endParaRPr>
          </a:p>
          <a:p>
            <a:endParaRPr lang="en-US" altLang="zh-CN" smtClean="0">
              <a:ea typeface="宋体" pitchFamily="2" charset="-122"/>
            </a:endParaRPr>
          </a:p>
          <a:p>
            <a:r>
              <a:rPr lang="zh-CN" altLang="en-US" smtClean="0">
                <a:ea typeface="宋体" pitchFamily="2" charset="-122"/>
              </a:rPr>
              <a:t>能否用硬件实现</a:t>
            </a:r>
          </a:p>
        </p:txBody>
      </p:sp>
      <p:sp>
        <p:nvSpPr>
          <p:cNvPr id="2765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不同</a:t>
            </a:r>
            <a:r>
              <a:rPr lang="en-US" altLang="zh-CN" dirty="0" smtClean="0"/>
              <a:t>DCT</a:t>
            </a:r>
            <a:r>
              <a:rPr lang="zh-CN" altLang="en-US" dirty="0" smtClean="0"/>
              <a:t>系数所代表的频率分量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pic>
        <p:nvPicPr>
          <p:cNvPr id="407554" name="Picture 2"/>
          <p:cNvPicPr>
            <a:picLocks noChangeAspect="1" noChangeArrowheads="1"/>
          </p:cNvPicPr>
          <p:nvPr/>
        </p:nvPicPr>
        <p:blipFill>
          <a:blip r:embed="rId2" cstate="print"/>
          <a:srcRect/>
          <a:stretch>
            <a:fillRect/>
          </a:stretch>
        </p:blipFill>
        <p:spPr bwMode="auto">
          <a:xfrm>
            <a:off x="557213" y="1451198"/>
            <a:ext cx="8029575" cy="4210050"/>
          </a:xfrm>
          <a:prstGeom prst="rect">
            <a:avLst/>
          </a:prstGeom>
          <a:noFill/>
          <a:ln w="9525">
            <a:noFill/>
            <a:miter lim="800000"/>
            <a:headEnd/>
            <a:tailEnd/>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f</a:t>
            </a:r>
            <a:r>
              <a:rPr lang="zh-CN" altLang="en-US" dirty="0" smtClean="0"/>
              <a:t>矩阵与</a:t>
            </a:r>
            <a:r>
              <a:rPr lang="en-US" altLang="zh-CN" dirty="0" smtClean="0"/>
              <a:t>AC</a:t>
            </a:r>
            <a:r>
              <a:rPr lang="zh-CN" altLang="en-US" dirty="0" smtClean="0"/>
              <a:t>系数的对应关系</a:t>
            </a:r>
            <a:endParaRPr lang="zh-CN" altLang="en-US" dirty="0"/>
          </a:p>
        </p:txBody>
      </p:sp>
      <p:sp>
        <p:nvSpPr>
          <p:cNvPr id="3" name="内容占位符 2"/>
          <p:cNvSpPr>
            <a:spLocks noGrp="1"/>
          </p:cNvSpPr>
          <p:nvPr>
            <p:ph idx="1"/>
          </p:nvPr>
        </p:nvSpPr>
        <p:spPr>
          <a:xfrm>
            <a:off x="1056456" y="1124744"/>
            <a:ext cx="7620000" cy="5184576"/>
          </a:xfrm>
        </p:spPr>
        <p:txBody>
          <a:bodyPr/>
          <a:lstStyle/>
          <a:p>
            <a:r>
              <a:rPr lang="zh-CN" altLang="en-US" sz="2400" dirty="0" smtClean="0"/>
              <a:t>如果</a:t>
            </a:r>
            <a:r>
              <a:rPr lang="en-US" altLang="zh-CN" sz="2400" dirty="0" smtClean="0"/>
              <a:t>f</a:t>
            </a:r>
            <a:r>
              <a:rPr lang="zh-CN" altLang="en-US" sz="2400" dirty="0" smtClean="0"/>
              <a:t>矩阵中所有值都是一样的，将对应一幅只包含一种颜色没有任何变化的图像。这时所有的</a:t>
            </a:r>
            <a:r>
              <a:rPr lang="en-US" altLang="zh-CN" sz="2400" dirty="0" smtClean="0"/>
              <a:t>AC</a:t>
            </a:r>
            <a:r>
              <a:rPr lang="zh-CN" altLang="en-US" sz="2400" dirty="0" smtClean="0"/>
              <a:t>系数对应余弦函数的和，它们将相互消去，所有的</a:t>
            </a:r>
            <a:r>
              <a:rPr lang="en-US" altLang="zh-CN" sz="2400" dirty="0" smtClean="0"/>
              <a:t>AC</a:t>
            </a:r>
            <a:r>
              <a:rPr lang="zh-CN" altLang="en-US" sz="2400" dirty="0" smtClean="0"/>
              <a:t>系数都为</a:t>
            </a:r>
            <a:r>
              <a:rPr lang="en-US" altLang="zh-CN" sz="2400" dirty="0" smtClean="0"/>
              <a:t>0</a:t>
            </a:r>
          </a:p>
          <a:p>
            <a:r>
              <a:rPr lang="zh-CN" altLang="en-US" sz="2400" dirty="0" smtClean="0"/>
              <a:t>如果</a:t>
            </a:r>
            <a:r>
              <a:rPr lang="en-US" altLang="zh-CN" sz="2400" dirty="0" smtClean="0"/>
              <a:t>f</a:t>
            </a:r>
            <a:r>
              <a:rPr lang="zh-CN" altLang="en-US" sz="2400" dirty="0" smtClean="0"/>
              <a:t>值中有一点小小的变化，对应一幅颜色均匀变化而不太精细的图像。矩阵</a:t>
            </a:r>
            <a:r>
              <a:rPr lang="en-US" altLang="zh-CN" sz="2400" dirty="0" smtClean="0"/>
              <a:t>F</a:t>
            </a:r>
            <a:r>
              <a:rPr lang="zh-CN" altLang="en-US" sz="2400" dirty="0" smtClean="0"/>
              <a:t>将包含许多值为</a:t>
            </a:r>
            <a:r>
              <a:rPr lang="en-US" altLang="zh-CN" sz="2400" dirty="0" smtClean="0"/>
              <a:t>0</a:t>
            </a:r>
            <a:r>
              <a:rPr lang="zh-CN" altLang="en-US" sz="2400" dirty="0" smtClean="0"/>
              <a:t>的</a:t>
            </a:r>
            <a:r>
              <a:rPr lang="en-US" altLang="zh-CN" sz="2400" dirty="0" smtClean="0"/>
              <a:t>AC</a:t>
            </a:r>
            <a:r>
              <a:rPr lang="zh-CN" altLang="en-US" sz="2400" dirty="0" smtClean="0"/>
              <a:t>系数，但不是全部的</a:t>
            </a:r>
            <a:r>
              <a:rPr lang="en-US" altLang="zh-CN" sz="2400" dirty="0" smtClean="0"/>
              <a:t>AC</a:t>
            </a:r>
            <a:r>
              <a:rPr lang="zh-CN" altLang="en-US" sz="2400" dirty="0" smtClean="0"/>
              <a:t>系数为</a:t>
            </a:r>
            <a:r>
              <a:rPr lang="en-US" altLang="zh-CN" sz="2400" dirty="0" smtClean="0"/>
              <a:t>0</a:t>
            </a:r>
          </a:p>
          <a:p>
            <a:r>
              <a:rPr lang="zh-CN" altLang="en-US" sz="2400" dirty="0" smtClean="0"/>
              <a:t>如果</a:t>
            </a:r>
            <a:r>
              <a:rPr lang="en-US" altLang="zh-CN" sz="2400" dirty="0" smtClean="0"/>
              <a:t>f</a:t>
            </a:r>
            <a:r>
              <a:rPr lang="zh-CN" altLang="en-US" sz="2400" dirty="0" smtClean="0"/>
              <a:t>值中有很大的变化，表示一幅小范围内颜色变化剧烈的图像，或一幅有许多精密细节的图像，这时的</a:t>
            </a:r>
            <a:r>
              <a:rPr lang="en-US" altLang="zh-CN" sz="2400" dirty="0" smtClean="0"/>
              <a:t>AC</a:t>
            </a:r>
            <a:r>
              <a:rPr lang="zh-CN" altLang="en-US" sz="2400" dirty="0" smtClean="0"/>
              <a:t>系数值为</a:t>
            </a:r>
            <a:r>
              <a:rPr lang="en-US" altLang="zh-CN" sz="2400" dirty="0" smtClean="0"/>
              <a:t>0</a:t>
            </a:r>
            <a:r>
              <a:rPr lang="zh-CN" altLang="en-US" sz="2400" dirty="0" smtClean="0"/>
              <a:t>的将很少，或者都不为</a:t>
            </a:r>
            <a:r>
              <a:rPr lang="en-US" altLang="zh-CN" sz="2400" dirty="0" smtClean="0"/>
              <a:t>0</a:t>
            </a:r>
          </a:p>
          <a:p>
            <a:r>
              <a:rPr lang="zh-CN" altLang="en-US" sz="2400" dirty="0" smtClean="0"/>
              <a:t>一般而言，如果像素值作为其位置的函数变化越快，越不均匀，则</a:t>
            </a:r>
            <a:r>
              <a:rPr lang="en-US" altLang="zh-CN" sz="2400" dirty="0" smtClean="0"/>
              <a:t>AC</a:t>
            </a:r>
            <a:r>
              <a:rPr lang="zh-CN" altLang="en-US" sz="2400" dirty="0" smtClean="0"/>
              <a:t>系数对应越大的数值。总的来说，</a:t>
            </a:r>
            <a:r>
              <a:rPr lang="en-US" altLang="zh-CN" sz="2400" dirty="0" smtClean="0"/>
              <a:t>AC </a:t>
            </a:r>
            <a:r>
              <a:rPr lang="zh-CN" altLang="en-US" sz="2400" dirty="0" smtClean="0"/>
              <a:t>系数本质上是像素变化的一种尺度</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标题 1"/>
          <p:cNvSpPr>
            <a:spLocks noGrp="1"/>
          </p:cNvSpPr>
          <p:nvPr>
            <p:ph type="title"/>
          </p:nvPr>
        </p:nvSpPr>
        <p:spPr/>
        <p:txBody>
          <a:bodyPr/>
          <a:lstStyle/>
          <a:p>
            <a:r>
              <a:rPr lang="zh-CN" altLang="en-US" dirty="0" smtClean="0">
                <a:ea typeface="宋体" pitchFamily="2" charset="-122"/>
              </a:rPr>
              <a:t>离散余弦变换的计算公式</a:t>
            </a:r>
          </a:p>
        </p:txBody>
      </p:sp>
      <p:sp>
        <p:nvSpPr>
          <p:cNvPr id="15366" name="内容占位符 2"/>
          <p:cNvSpPr>
            <a:spLocks noGrp="1"/>
          </p:cNvSpPr>
          <p:nvPr>
            <p:ph idx="1"/>
          </p:nvPr>
        </p:nvSpPr>
        <p:spPr>
          <a:xfrm>
            <a:off x="571500" y="1214438"/>
            <a:ext cx="8115300" cy="4857750"/>
          </a:xfrm>
        </p:spPr>
        <p:txBody>
          <a:bodyPr/>
          <a:lstStyle/>
          <a:p>
            <a:r>
              <a:rPr lang="zh-CN" altLang="en-US" sz="2400" smtClean="0">
                <a:latin typeface="宋体" pitchFamily="2" charset="-122"/>
                <a:ea typeface="宋体" pitchFamily="2" charset="-122"/>
              </a:rPr>
              <a:t>用</a:t>
            </a:r>
            <a:r>
              <a:rPr lang="en-US" altLang="zh-CN" sz="2400" smtClean="0">
                <a:ea typeface="宋体" pitchFamily="2" charset="-122"/>
              </a:rPr>
              <a:t>f</a:t>
            </a:r>
            <a:r>
              <a:rPr lang="zh-CN" altLang="en-US" sz="2400" smtClean="0">
                <a:latin typeface="宋体" pitchFamily="2" charset="-122"/>
                <a:ea typeface="宋体" pitchFamily="2" charset="-122"/>
              </a:rPr>
              <a:t>表示像素值的数组，</a:t>
            </a:r>
            <a:r>
              <a:rPr lang="en-US" altLang="zh-CN" sz="2400" i="1" smtClean="0">
                <a:ea typeface="宋体" pitchFamily="2" charset="-122"/>
              </a:rPr>
              <a:t>f</a:t>
            </a:r>
            <a:r>
              <a:rPr lang="zh-CN" altLang="en-US" sz="2400" i="1" smtClean="0">
                <a:latin typeface="宋体" pitchFamily="2" charset="-122"/>
                <a:ea typeface="宋体" pitchFamily="2" charset="-122"/>
              </a:rPr>
              <a:t>（</a:t>
            </a:r>
            <a:r>
              <a:rPr lang="en-US" altLang="zh-CN" sz="2400" i="1" smtClean="0">
                <a:ea typeface="宋体" pitchFamily="2" charset="-122"/>
              </a:rPr>
              <a:t>i , j</a:t>
            </a:r>
            <a:r>
              <a:rPr lang="zh-CN" altLang="en-US" sz="2400" i="1" smtClean="0">
                <a:latin typeface="宋体" pitchFamily="2" charset="-122"/>
                <a:ea typeface="宋体" pitchFamily="2" charset="-122"/>
              </a:rPr>
              <a:t>）</a:t>
            </a:r>
            <a:r>
              <a:rPr lang="zh-CN" altLang="en-US" sz="2400" smtClean="0">
                <a:latin typeface="宋体" pitchFamily="2" charset="-122"/>
                <a:ea typeface="宋体" pitchFamily="2" charset="-122"/>
              </a:rPr>
              <a:t>表示</a:t>
            </a:r>
            <a:r>
              <a:rPr lang="en-US" altLang="zh-CN" sz="2400" i="1" smtClean="0">
                <a:ea typeface="宋体" pitchFamily="2" charset="-122"/>
              </a:rPr>
              <a:t>i</a:t>
            </a:r>
            <a:r>
              <a:rPr lang="zh-CN" altLang="en-US" sz="2400" smtClean="0">
                <a:latin typeface="宋体" pitchFamily="2" charset="-122"/>
                <a:ea typeface="宋体" pitchFamily="2" charset="-122"/>
              </a:rPr>
              <a:t>行</a:t>
            </a:r>
            <a:r>
              <a:rPr lang="en-US" altLang="zh-CN" sz="2400" i="1" smtClean="0">
                <a:ea typeface="宋体" pitchFamily="2" charset="-122"/>
              </a:rPr>
              <a:t>j</a:t>
            </a:r>
            <a:r>
              <a:rPr lang="zh-CN" altLang="en-US" sz="2400" smtClean="0">
                <a:latin typeface="宋体" pitchFamily="2" charset="-122"/>
                <a:ea typeface="宋体" pitchFamily="2" charset="-122"/>
              </a:rPr>
              <a:t>列的值，则离散余弦变换后定义一个新的数组</a:t>
            </a:r>
            <a:r>
              <a:rPr lang="en-US" altLang="zh-CN" sz="2400" i="1" smtClean="0">
                <a:ea typeface="宋体" pitchFamily="2" charset="-122"/>
              </a:rPr>
              <a:t>F (u ,v)</a:t>
            </a:r>
            <a:r>
              <a:rPr lang="zh-CN" altLang="en-US" sz="2400" smtClean="0">
                <a:latin typeface="宋体" pitchFamily="2" charset="-122"/>
                <a:ea typeface="宋体" pitchFamily="2" charset="-122"/>
              </a:rPr>
              <a:t>，表示</a:t>
            </a:r>
            <a:r>
              <a:rPr lang="en-US" altLang="zh-CN" sz="2400" i="1" smtClean="0">
                <a:ea typeface="宋体" pitchFamily="2" charset="-122"/>
              </a:rPr>
              <a:t>u</a:t>
            </a:r>
            <a:r>
              <a:rPr lang="zh-CN" altLang="en-US" sz="2400" smtClean="0">
                <a:latin typeface="宋体" pitchFamily="2" charset="-122"/>
                <a:ea typeface="宋体" pitchFamily="2" charset="-122"/>
              </a:rPr>
              <a:t>行</a:t>
            </a:r>
            <a:r>
              <a:rPr lang="en-US" altLang="zh-CN" sz="2400" i="1" smtClean="0">
                <a:ea typeface="宋体" pitchFamily="2" charset="-122"/>
              </a:rPr>
              <a:t>v</a:t>
            </a:r>
            <a:r>
              <a:rPr lang="zh-CN" altLang="en-US" sz="2400" smtClean="0">
                <a:latin typeface="宋体" pitchFamily="2" charset="-122"/>
                <a:ea typeface="宋体" pitchFamily="2" charset="-122"/>
              </a:rPr>
              <a:t>列的值。</a:t>
            </a:r>
            <a:endParaRPr lang="en-US" altLang="zh-CN" sz="2400" smtClean="0">
              <a:latin typeface="宋体" pitchFamily="2" charset="-122"/>
              <a:ea typeface="宋体" pitchFamily="2" charset="-122"/>
            </a:endParaRPr>
          </a:p>
          <a:p>
            <a:endParaRPr lang="zh-CN" altLang="en-US" smtClean="0">
              <a:ea typeface="宋体" pitchFamily="2" charset="-122"/>
            </a:endParaRPr>
          </a:p>
        </p:txBody>
      </p:sp>
      <p:sp>
        <p:nvSpPr>
          <p:cNvPr id="15367"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5368" name="Rectangle 3"/>
          <p:cNvSpPr>
            <a:spLocks noChangeArrowheads="1"/>
          </p:cNvSpPr>
          <p:nvPr/>
        </p:nvSpPr>
        <p:spPr bwMode="auto">
          <a:xfrm>
            <a:off x="915988" y="2428875"/>
            <a:ext cx="4275137" cy="461963"/>
          </a:xfrm>
          <a:prstGeom prst="rect">
            <a:avLst/>
          </a:prstGeom>
          <a:noFill/>
          <a:ln w="9525">
            <a:noFill/>
            <a:miter lim="800000"/>
            <a:headEnd/>
            <a:tailEnd/>
          </a:ln>
        </p:spPr>
        <p:txBody>
          <a:bodyPr wrap="none" anchor="ctr">
            <a:spAutoFit/>
          </a:bodyPr>
          <a:lstStyle/>
          <a:p>
            <a:r>
              <a:rPr lang="en-US" altLang="zh-CN"/>
              <a:t>DCT</a:t>
            </a:r>
            <a:r>
              <a:rPr lang="zh-CN" altLang="en-US"/>
              <a:t>变换使用以下公式计算：</a:t>
            </a:r>
          </a:p>
        </p:txBody>
      </p:sp>
      <p:sp>
        <p:nvSpPr>
          <p:cNvPr id="15369" name="Rectangle 3"/>
          <p:cNvSpPr>
            <a:spLocks noChangeArrowheads="1"/>
          </p:cNvSpPr>
          <p:nvPr/>
        </p:nvSpPr>
        <p:spPr bwMode="auto">
          <a:xfrm>
            <a:off x="1000125" y="3786188"/>
            <a:ext cx="3897313" cy="461962"/>
          </a:xfrm>
          <a:prstGeom prst="rect">
            <a:avLst/>
          </a:prstGeom>
          <a:noFill/>
          <a:ln w="9525">
            <a:noFill/>
            <a:miter lim="800000"/>
            <a:headEnd/>
            <a:tailEnd/>
          </a:ln>
        </p:spPr>
        <p:txBody>
          <a:bodyPr wrap="none" anchor="ctr">
            <a:spAutoFit/>
          </a:bodyPr>
          <a:lstStyle/>
          <a:p>
            <a:r>
              <a:rPr lang="zh-CN" altLang="en-US"/>
              <a:t>逆变换使用以下公式计算：</a:t>
            </a:r>
          </a:p>
        </p:txBody>
      </p:sp>
      <p:sp>
        <p:nvSpPr>
          <p:cNvPr id="15370" name="Rectangle 12"/>
          <p:cNvSpPr>
            <a:spLocks noChangeArrowheads="1"/>
          </p:cNvSpPr>
          <p:nvPr/>
        </p:nvSpPr>
        <p:spPr bwMode="auto">
          <a:xfrm>
            <a:off x="1714500" y="5214938"/>
            <a:ext cx="5786438" cy="885825"/>
          </a:xfrm>
          <a:prstGeom prst="rect">
            <a:avLst/>
          </a:prstGeom>
          <a:noFill/>
          <a:ln w="9525">
            <a:noFill/>
            <a:miter lim="800000"/>
            <a:headEnd/>
            <a:tailEnd/>
          </a:ln>
        </p:spPr>
        <p:txBody>
          <a:bodyPr wrap="none" anchor="ctr">
            <a:spAutoFit/>
          </a:bodyPr>
          <a:lstStyle/>
          <a:p>
            <a:pPr algn="ctr">
              <a:lnSpc>
                <a:spcPct val="130000"/>
              </a:lnSpc>
            </a:pPr>
            <a:r>
              <a:rPr lang="zh-CN" altLang="en-US"/>
              <a:t>上面两式中，</a:t>
            </a:r>
            <a:r>
              <a:rPr lang="en-US" altLang="zh-CN" i="1"/>
              <a:t>C(u), C(v) </a:t>
            </a:r>
            <a:r>
              <a:rPr lang="en-US" altLang="zh-CN"/>
              <a:t>=              </a:t>
            </a:r>
            <a:r>
              <a:rPr lang="zh-CN" altLang="en-US"/>
              <a:t>，当</a:t>
            </a:r>
            <a:r>
              <a:rPr lang="en-US" altLang="zh-CN" i="1"/>
              <a:t>u, v</a:t>
            </a:r>
            <a:r>
              <a:rPr lang="en-US" altLang="zh-CN"/>
              <a:t> =0</a:t>
            </a:r>
            <a:r>
              <a:rPr lang="zh-CN" altLang="en-US"/>
              <a:t>；</a:t>
            </a:r>
            <a:endParaRPr lang="zh-CN" altLang="en-US" i="1"/>
          </a:p>
          <a:p>
            <a:pPr algn="ctr">
              <a:lnSpc>
                <a:spcPct val="130000"/>
              </a:lnSpc>
            </a:pPr>
            <a:r>
              <a:rPr lang="en-US" altLang="zh-CN" i="1"/>
              <a:t>C(u), C(v) </a:t>
            </a:r>
            <a:r>
              <a:rPr lang="en-US" altLang="zh-CN"/>
              <a:t>= 1</a:t>
            </a:r>
            <a:r>
              <a:rPr lang="zh-CN" altLang="en-US"/>
              <a:t>，其他。</a:t>
            </a:r>
            <a:r>
              <a:rPr lang="en-US" altLang="zh-CN"/>
              <a:t> </a:t>
            </a:r>
          </a:p>
        </p:txBody>
      </p:sp>
      <p:graphicFrame>
        <p:nvGraphicFramePr>
          <p:cNvPr id="15364" name="Object 14"/>
          <p:cNvGraphicFramePr>
            <a:graphicFrameLocks noChangeAspect="1"/>
          </p:cNvGraphicFramePr>
          <p:nvPr/>
        </p:nvGraphicFramePr>
        <p:xfrm>
          <a:off x="4924425" y="5248498"/>
          <a:ext cx="719138" cy="412750"/>
        </p:xfrm>
        <a:graphic>
          <a:graphicData uri="http://schemas.openxmlformats.org/presentationml/2006/ole">
            <p:oleObj spid="_x0000_s15364" r:id="rId3" imgW="380835" imgH="215806" progId="">
              <p:embed/>
            </p:oleObj>
          </a:graphicData>
        </a:graphic>
      </p:graphicFrame>
      <p:graphicFrame>
        <p:nvGraphicFramePr>
          <p:cNvPr id="2" name="Object 1024"/>
          <p:cNvGraphicFramePr>
            <a:graphicFrameLocks noChangeAspect="1"/>
          </p:cNvGraphicFramePr>
          <p:nvPr/>
        </p:nvGraphicFramePr>
        <p:xfrm>
          <a:off x="762000" y="2860352"/>
          <a:ext cx="8080375" cy="928688"/>
        </p:xfrm>
        <a:graphic>
          <a:graphicData uri="http://schemas.openxmlformats.org/presentationml/2006/ole">
            <p:oleObj spid="_x0000_s15365" name="公式" r:id="rId4" imgW="3911400" imgH="444240" progId="Equation.3">
              <p:embed/>
            </p:oleObj>
          </a:graphicData>
        </a:graphic>
      </p:graphicFrame>
      <p:graphicFrame>
        <p:nvGraphicFramePr>
          <p:cNvPr id="3" name="Object 1024"/>
          <p:cNvGraphicFramePr>
            <a:graphicFrameLocks noChangeAspect="1"/>
          </p:cNvGraphicFramePr>
          <p:nvPr/>
        </p:nvGraphicFramePr>
        <p:xfrm>
          <a:off x="827088" y="4253905"/>
          <a:ext cx="8080375" cy="903287"/>
        </p:xfrm>
        <a:graphic>
          <a:graphicData uri="http://schemas.openxmlformats.org/presentationml/2006/ole">
            <p:oleObj spid="_x0000_s15366" name="公式" r:id="rId5" imgW="3911400" imgH="431640" progId="Equation.3">
              <p:embed/>
            </p:oleObj>
          </a:graphicData>
        </a:graphic>
      </p:graphicFrame>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lang="zh-CN" altLang="en-US" dirty="0" smtClean="0">
                <a:ea typeface="宋体" pitchFamily="2" charset="-122"/>
              </a:rPr>
              <a:t>离散余弦变换举例</a:t>
            </a:r>
          </a:p>
        </p:txBody>
      </p:sp>
      <p:sp>
        <p:nvSpPr>
          <p:cNvPr id="10240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2404" name="Rectangle 1028"/>
          <p:cNvSpPr>
            <a:spLocks noChangeArrowheads="1"/>
          </p:cNvSpPr>
          <p:nvPr/>
        </p:nvSpPr>
        <p:spPr bwMode="auto">
          <a:xfrm>
            <a:off x="433388" y="3847773"/>
            <a:ext cx="8424862" cy="1938992"/>
          </a:xfrm>
          <a:prstGeom prst="rect">
            <a:avLst/>
          </a:prstGeom>
          <a:noFill/>
          <a:ln w="9525">
            <a:noFill/>
            <a:miter lim="800000"/>
            <a:headEnd/>
            <a:tailEnd/>
          </a:ln>
        </p:spPr>
        <p:txBody>
          <a:bodyPr anchor="ctr">
            <a:spAutoFit/>
          </a:bodyPr>
          <a:lstStyle/>
          <a:p>
            <a:r>
              <a:rPr lang="zh-CN" altLang="en-US" dirty="0"/>
              <a:t>上图显示了对一个源图像的</a:t>
            </a:r>
            <a:r>
              <a:rPr lang="en-US" altLang="zh-CN" dirty="0"/>
              <a:t>8×8</a:t>
            </a:r>
            <a:r>
              <a:rPr lang="zh-CN" altLang="en-US" dirty="0"/>
              <a:t>的图像样本的原始数组应用离散余弦变换的结果</a:t>
            </a:r>
            <a:r>
              <a:rPr lang="zh-CN" altLang="en-US" dirty="0" smtClean="0"/>
              <a:t>。</a:t>
            </a:r>
            <a:endParaRPr lang="en-US" altLang="zh-CN" dirty="0" smtClean="0"/>
          </a:p>
          <a:p>
            <a:r>
              <a:rPr lang="zh-CN" altLang="en-US" dirty="0" smtClean="0"/>
              <a:t>为</a:t>
            </a:r>
            <a:r>
              <a:rPr lang="zh-CN" altLang="en-US" dirty="0"/>
              <a:t>便于</a:t>
            </a:r>
            <a:r>
              <a:rPr lang="zh-CN" altLang="en-US" dirty="0" smtClean="0"/>
              <a:t>计算</a:t>
            </a:r>
            <a:r>
              <a:rPr lang="en-US" altLang="zh-CN" dirty="0" smtClean="0"/>
              <a:t>(DCT</a:t>
            </a:r>
            <a:r>
              <a:rPr lang="zh-CN" altLang="en-US" dirty="0" smtClean="0"/>
              <a:t>变换需要定义域对称</a:t>
            </a:r>
            <a:r>
              <a:rPr lang="en-US" altLang="zh-CN" dirty="0" smtClean="0"/>
              <a:t>)</a:t>
            </a:r>
            <a:r>
              <a:rPr lang="zh-CN" altLang="en-US" dirty="0" smtClean="0"/>
              <a:t>，在</a:t>
            </a:r>
            <a:r>
              <a:rPr lang="zh-CN" altLang="en-US" dirty="0"/>
              <a:t>对源数组</a:t>
            </a:r>
            <a:r>
              <a:rPr lang="en-US" altLang="zh-CN" dirty="0"/>
              <a:t>f</a:t>
            </a:r>
            <a:r>
              <a:rPr lang="zh-CN" altLang="en-US" dirty="0"/>
              <a:t>进行变换之前首先对源图像中的每个样本数据减去了</a:t>
            </a:r>
            <a:r>
              <a:rPr lang="en-US" altLang="zh-CN" dirty="0" smtClean="0"/>
              <a:t>128</a:t>
            </a:r>
            <a:r>
              <a:rPr lang="zh-CN" altLang="en-US" dirty="0" smtClean="0"/>
              <a:t>，然后</a:t>
            </a:r>
            <a:r>
              <a:rPr lang="zh-CN" altLang="en-US" dirty="0"/>
              <a:t>再按</a:t>
            </a:r>
            <a:r>
              <a:rPr lang="en-US" altLang="zh-CN" dirty="0"/>
              <a:t>DCT</a:t>
            </a:r>
            <a:r>
              <a:rPr lang="zh-CN" altLang="en-US" dirty="0"/>
              <a:t>变换公式分别计算出结果数组</a:t>
            </a:r>
            <a:r>
              <a:rPr lang="en-US" altLang="zh-CN" dirty="0"/>
              <a:t>F</a:t>
            </a:r>
            <a:r>
              <a:rPr lang="zh-CN" altLang="en-US" dirty="0"/>
              <a:t>中每个数组元素的值。</a:t>
            </a:r>
            <a:endParaRPr lang="en-US" altLang="zh-CN" dirty="0"/>
          </a:p>
        </p:txBody>
      </p:sp>
      <p:pic>
        <p:nvPicPr>
          <p:cNvPr id="102405" name="Picture 4" descr="tu1"/>
          <p:cNvPicPr>
            <a:picLocks noChangeAspect="1" noChangeArrowheads="1"/>
          </p:cNvPicPr>
          <p:nvPr/>
        </p:nvPicPr>
        <p:blipFill>
          <a:blip r:embed="rId2" cstate="print"/>
          <a:srcRect r="1790"/>
          <a:stretch>
            <a:fillRect/>
          </a:stretch>
        </p:blipFill>
        <p:spPr bwMode="auto">
          <a:xfrm>
            <a:off x="928688" y="1143000"/>
            <a:ext cx="7667625" cy="2168525"/>
          </a:xfrm>
          <a:prstGeom prst="rect">
            <a:avLst/>
          </a:prstGeom>
          <a:noFill/>
          <a:ln w="9525">
            <a:noFill/>
            <a:miter lim="800000"/>
            <a:headEnd/>
            <a:tailEnd/>
          </a:ln>
        </p:spPr>
      </p:pic>
      <p:sp>
        <p:nvSpPr>
          <p:cNvPr id="102406" name="TextBox 6"/>
          <p:cNvSpPr txBox="1">
            <a:spLocks noChangeArrowheads="1"/>
          </p:cNvSpPr>
          <p:nvPr/>
        </p:nvSpPr>
        <p:spPr bwMode="auto">
          <a:xfrm>
            <a:off x="2857500" y="3324225"/>
            <a:ext cx="2968625" cy="461963"/>
          </a:xfrm>
          <a:prstGeom prst="rect">
            <a:avLst/>
          </a:prstGeom>
          <a:noFill/>
          <a:ln w="9525">
            <a:noFill/>
            <a:miter lim="800000"/>
            <a:headEnd/>
            <a:tailEnd/>
          </a:ln>
        </p:spPr>
        <p:txBody>
          <a:bodyPr wrap="none">
            <a:spAutoFit/>
          </a:bodyPr>
          <a:lstStyle/>
          <a:p>
            <a:r>
              <a:rPr lang="zh-CN" altLang="en-US"/>
              <a:t>离散余弦变换的数组</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9" name="标题 1"/>
          <p:cNvSpPr>
            <a:spLocks noGrp="1"/>
          </p:cNvSpPr>
          <p:nvPr>
            <p:ph type="title"/>
          </p:nvPr>
        </p:nvSpPr>
        <p:spPr/>
        <p:txBody>
          <a:bodyPr/>
          <a:lstStyle/>
          <a:p>
            <a:r>
              <a:rPr lang="en-US" altLang="zh-CN" dirty="0" smtClean="0">
                <a:ea typeface="宋体" pitchFamily="2" charset="-122"/>
              </a:rPr>
              <a:t>F</a:t>
            </a:r>
            <a:r>
              <a:rPr lang="zh-CN" altLang="en-US" dirty="0" smtClean="0">
                <a:ea typeface="宋体" pitchFamily="2" charset="-122"/>
              </a:rPr>
              <a:t>数组元素计算举例</a:t>
            </a:r>
          </a:p>
        </p:txBody>
      </p:sp>
      <p:sp>
        <p:nvSpPr>
          <p:cNvPr id="1639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6386" name="Object 1024"/>
          <p:cNvGraphicFramePr>
            <a:graphicFrameLocks noChangeAspect="1"/>
          </p:cNvGraphicFramePr>
          <p:nvPr/>
        </p:nvGraphicFramePr>
        <p:xfrm>
          <a:off x="774700" y="1714500"/>
          <a:ext cx="8054975" cy="928688"/>
        </p:xfrm>
        <a:graphic>
          <a:graphicData uri="http://schemas.openxmlformats.org/presentationml/2006/ole">
            <p:oleObj spid="_x0000_s16386" name="公式" r:id="rId3" imgW="3898800" imgH="444240" progId="Equation.3">
              <p:embed/>
            </p:oleObj>
          </a:graphicData>
        </a:graphic>
      </p:graphicFrame>
      <p:graphicFrame>
        <p:nvGraphicFramePr>
          <p:cNvPr id="16387" name="Object 1025"/>
          <p:cNvGraphicFramePr>
            <a:graphicFrameLocks noChangeAspect="1"/>
          </p:cNvGraphicFramePr>
          <p:nvPr/>
        </p:nvGraphicFramePr>
        <p:xfrm>
          <a:off x="1476375" y="2506663"/>
          <a:ext cx="4054475" cy="1065212"/>
        </p:xfrm>
        <a:graphic>
          <a:graphicData uri="http://schemas.openxmlformats.org/presentationml/2006/ole">
            <p:oleObj spid="_x0000_s16387" name="公式" r:id="rId4" imgW="1726451" imgH="444307" progId="Equation.3">
              <p:embed/>
            </p:oleObj>
          </a:graphicData>
        </a:graphic>
      </p:graphicFrame>
      <p:graphicFrame>
        <p:nvGraphicFramePr>
          <p:cNvPr id="16388" name="Object 1026"/>
          <p:cNvGraphicFramePr>
            <a:graphicFrameLocks noChangeAspect="1"/>
          </p:cNvGraphicFramePr>
          <p:nvPr/>
        </p:nvGraphicFramePr>
        <p:xfrm>
          <a:off x="1547813" y="3714750"/>
          <a:ext cx="2595562" cy="792163"/>
        </p:xfrm>
        <a:graphic>
          <a:graphicData uri="http://schemas.openxmlformats.org/presentationml/2006/ole">
            <p:oleObj spid="_x0000_s16388" name="公式" r:id="rId5" imgW="1384300" imgH="419100" progId="Equation.3">
              <p:embed/>
            </p:oleObj>
          </a:graphicData>
        </a:graphic>
      </p:graphicFrame>
      <p:sp>
        <p:nvSpPr>
          <p:cNvPr id="16391" name="Rectangle 1035"/>
          <p:cNvSpPr>
            <a:spLocks noChangeArrowheads="1"/>
          </p:cNvSpPr>
          <p:nvPr/>
        </p:nvSpPr>
        <p:spPr bwMode="auto">
          <a:xfrm>
            <a:off x="1439863" y="4675188"/>
            <a:ext cx="2274887" cy="396875"/>
          </a:xfrm>
          <a:prstGeom prst="rect">
            <a:avLst/>
          </a:prstGeom>
          <a:noFill/>
          <a:ln w="9525">
            <a:noFill/>
            <a:miter lim="800000"/>
            <a:headEnd/>
            <a:tailEnd/>
          </a:ln>
        </p:spPr>
        <p:txBody>
          <a:bodyPr wrap="none" anchor="ctr">
            <a:spAutoFit/>
          </a:bodyPr>
          <a:lstStyle/>
          <a:p>
            <a:r>
              <a:rPr lang="zh-CN" altLang="en-US"/>
              <a:t>＝</a:t>
            </a:r>
            <a:r>
              <a:rPr lang="en-US" altLang="zh-CN"/>
              <a:t>235.6</a:t>
            </a:r>
          </a:p>
        </p:txBody>
      </p:sp>
      <p:sp>
        <p:nvSpPr>
          <p:cNvPr id="16392" name="矩形 8"/>
          <p:cNvSpPr>
            <a:spLocks noChangeArrowheads="1"/>
          </p:cNvSpPr>
          <p:nvPr/>
        </p:nvSpPr>
        <p:spPr bwMode="auto">
          <a:xfrm>
            <a:off x="928688" y="1143000"/>
            <a:ext cx="5643562" cy="461963"/>
          </a:xfrm>
          <a:prstGeom prst="rect">
            <a:avLst/>
          </a:prstGeom>
          <a:noFill/>
          <a:ln w="9525">
            <a:noFill/>
            <a:miter lim="800000"/>
            <a:headEnd/>
            <a:tailEnd/>
          </a:ln>
        </p:spPr>
        <p:txBody>
          <a:bodyPr>
            <a:spAutoFit/>
          </a:bodyPr>
          <a:lstStyle/>
          <a:p>
            <a:r>
              <a:rPr lang="zh-CN" altLang="en-US"/>
              <a:t>比如说，计算</a:t>
            </a:r>
            <a:r>
              <a:rPr lang="en-US" altLang="zh-CN"/>
              <a:t>F(0,0)</a:t>
            </a:r>
            <a:r>
              <a:rPr lang="zh-CN" altLang="en-US"/>
              <a:t>的值过程如下：</a:t>
            </a:r>
          </a:p>
        </p:txBody>
      </p:sp>
      <p:sp>
        <p:nvSpPr>
          <p:cNvPr id="16393" name="Rectangle 1037"/>
          <p:cNvSpPr>
            <a:spLocks noChangeArrowheads="1"/>
          </p:cNvSpPr>
          <p:nvPr/>
        </p:nvSpPr>
        <p:spPr bwMode="auto">
          <a:xfrm>
            <a:off x="930275" y="5246688"/>
            <a:ext cx="6427788" cy="396875"/>
          </a:xfrm>
          <a:prstGeom prst="rect">
            <a:avLst/>
          </a:prstGeom>
          <a:noFill/>
          <a:ln w="9525">
            <a:noFill/>
            <a:miter lim="800000"/>
            <a:headEnd/>
            <a:tailEnd/>
          </a:ln>
        </p:spPr>
        <p:txBody>
          <a:bodyPr wrap="none" anchor="ctr">
            <a:spAutoFit/>
          </a:bodyPr>
          <a:lstStyle/>
          <a:p>
            <a:r>
              <a:rPr lang="zh-CN" altLang="en-US"/>
              <a:t>这样再继续计算出数组中其余元素的值，得到数组</a:t>
            </a:r>
            <a:r>
              <a:rPr lang="en-US" altLang="zh-CN"/>
              <a:t>F</a:t>
            </a:r>
            <a:r>
              <a:rPr lang="zh-CN" altLang="en-US"/>
              <a:t>。</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3" name="标题 1"/>
          <p:cNvSpPr>
            <a:spLocks noGrp="1"/>
          </p:cNvSpPr>
          <p:nvPr>
            <p:ph type="title"/>
          </p:nvPr>
        </p:nvSpPr>
        <p:spPr/>
        <p:txBody>
          <a:bodyPr/>
          <a:lstStyle/>
          <a:p>
            <a:r>
              <a:rPr lang="zh-CN" altLang="en-US" smtClean="0">
                <a:ea typeface="宋体" pitchFamily="2" charset="-122"/>
              </a:rPr>
              <a:t>离散余弦变换另一种形式</a:t>
            </a:r>
          </a:p>
        </p:txBody>
      </p:sp>
      <p:sp>
        <p:nvSpPr>
          <p:cNvPr id="1741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17410" name="Object 11"/>
          <p:cNvGraphicFramePr>
            <a:graphicFrameLocks noChangeAspect="1"/>
          </p:cNvGraphicFramePr>
          <p:nvPr/>
        </p:nvGraphicFramePr>
        <p:xfrm>
          <a:off x="500063" y="4143375"/>
          <a:ext cx="5473700" cy="1990725"/>
        </p:xfrm>
        <a:graphic>
          <a:graphicData uri="http://schemas.openxmlformats.org/presentationml/2006/ole">
            <p:oleObj spid="_x0000_s17410" name="图片" r:id="rId3" imgW="3457956" imgH="1257300" progId="Word.Picture.8">
              <p:embed/>
            </p:oleObj>
          </a:graphicData>
        </a:graphic>
      </p:graphicFrame>
      <p:sp>
        <p:nvSpPr>
          <p:cNvPr id="17415" name="Rectangle 4"/>
          <p:cNvSpPr>
            <a:spLocks noChangeArrowheads="1"/>
          </p:cNvSpPr>
          <p:nvPr/>
        </p:nvSpPr>
        <p:spPr bwMode="auto">
          <a:xfrm>
            <a:off x="396875" y="1300163"/>
            <a:ext cx="8604250" cy="1200150"/>
          </a:xfrm>
          <a:prstGeom prst="rect">
            <a:avLst/>
          </a:prstGeom>
          <a:noFill/>
          <a:ln w="9525">
            <a:noFill/>
            <a:miter lim="800000"/>
            <a:headEnd/>
            <a:tailEnd/>
          </a:ln>
        </p:spPr>
        <p:txBody>
          <a:bodyPr anchor="ctr">
            <a:spAutoFit/>
          </a:bodyPr>
          <a:lstStyle/>
          <a:p>
            <a:r>
              <a:rPr lang="zh-CN" altLang="en-US"/>
              <a:t>在计算二维的</a:t>
            </a:r>
            <a:r>
              <a:rPr lang="en-US" altLang="zh-CN"/>
              <a:t>DCT</a:t>
            </a:r>
            <a:r>
              <a:rPr lang="zh-CN" altLang="en-US"/>
              <a:t>变换时，也可使用下面的计算式进行简化，把二维的</a:t>
            </a:r>
            <a:r>
              <a:rPr lang="en-US" altLang="zh-CN"/>
              <a:t>DCT</a:t>
            </a:r>
            <a:r>
              <a:rPr lang="zh-CN" altLang="en-US"/>
              <a:t>变换变成一维的</a:t>
            </a:r>
            <a:r>
              <a:rPr lang="en-US" altLang="zh-CN"/>
              <a:t>DCT</a:t>
            </a:r>
            <a:r>
              <a:rPr lang="zh-CN" altLang="en-US"/>
              <a:t>变换，如图所示为二维</a:t>
            </a:r>
            <a:r>
              <a:rPr lang="en-US" altLang="zh-CN"/>
              <a:t>DCT</a:t>
            </a:r>
            <a:r>
              <a:rPr lang="zh-CN" altLang="en-US"/>
              <a:t>变换方法。</a:t>
            </a:r>
          </a:p>
        </p:txBody>
      </p:sp>
      <p:sp>
        <p:nvSpPr>
          <p:cNvPr id="17416" name="Rectangle 20"/>
          <p:cNvSpPr>
            <a:spLocks noChangeArrowheads="1"/>
          </p:cNvSpPr>
          <p:nvPr/>
        </p:nvSpPr>
        <p:spPr bwMode="auto">
          <a:xfrm>
            <a:off x="6000750" y="4714875"/>
            <a:ext cx="2728913" cy="630238"/>
          </a:xfrm>
          <a:prstGeom prst="rect">
            <a:avLst/>
          </a:prstGeom>
          <a:noFill/>
          <a:ln w="9525">
            <a:noFill/>
            <a:miter lim="800000"/>
            <a:headEnd/>
            <a:tailEnd/>
          </a:ln>
        </p:spPr>
        <p:txBody>
          <a:bodyPr wrap="none" anchor="ctr">
            <a:spAutoFit/>
          </a:bodyPr>
          <a:lstStyle/>
          <a:p>
            <a:endParaRPr lang="zh-CN" altLang="en-US" sz="1100">
              <a:latin typeface="Times New Roman" pitchFamily="18" charset="0"/>
            </a:endParaRPr>
          </a:p>
          <a:p>
            <a:pPr eaLnBrk="0" hangingPunct="0"/>
            <a:r>
              <a:rPr lang="zh-CN" altLang="en-US">
                <a:latin typeface="Times New Roman" pitchFamily="18" charset="0"/>
              </a:rPr>
              <a:t>两维</a:t>
            </a:r>
            <a:r>
              <a:rPr lang="en-US" altLang="zh-CN"/>
              <a:t>DCT</a:t>
            </a:r>
            <a:r>
              <a:rPr lang="zh-CN" altLang="en-US">
                <a:latin typeface="Times New Roman" pitchFamily="18" charset="0"/>
              </a:rPr>
              <a:t>变换方法</a:t>
            </a:r>
          </a:p>
        </p:txBody>
      </p:sp>
      <p:sp>
        <p:nvSpPr>
          <p:cNvPr id="17417" name="Line 15"/>
          <p:cNvSpPr>
            <a:spLocks noChangeShapeType="1"/>
          </p:cNvSpPr>
          <p:nvPr/>
        </p:nvSpPr>
        <p:spPr bwMode="auto">
          <a:xfrm>
            <a:off x="3090863" y="4286250"/>
            <a:ext cx="576262" cy="0"/>
          </a:xfrm>
          <a:prstGeom prst="line">
            <a:avLst/>
          </a:prstGeom>
          <a:noFill/>
          <a:ln w="6350">
            <a:solidFill>
              <a:srgbClr val="000000"/>
            </a:solidFill>
            <a:round/>
            <a:headEnd/>
            <a:tailEnd type="stealth" w="sm" len="med"/>
          </a:ln>
        </p:spPr>
        <p:txBody>
          <a:bodyPr/>
          <a:lstStyle/>
          <a:p>
            <a:endParaRPr lang="zh-CN" altLang="en-US"/>
          </a:p>
        </p:txBody>
      </p:sp>
      <p:sp>
        <p:nvSpPr>
          <p:cNvPr id="17418" name="Line 16"/>
          <p:cNvSpPr>
            <a:spLocks noChangeShapeType="1"/>
          </p:cNvSpPr>
          <p:nvPr/>
        </p:nvSpPr>
        <p:spPr bwMode="auto">
          <a:xfrm>
            <a:off x="3883025" y="4935538"/>
            <a:ext cx="792163" cy="0"/>
          </a:xfrm>
          <a:prstGeom prst="line">
            <a:avLst/>
          </a:prstGeom>
          <a:noFill/>
          <a:ln w="9525">
            <a:solidFill>
              <a:srgbClr val="000000"/>
            </a:solidFill>
            <a:round/>
            <a:headEnd/>
            <a:tailEnd type="stealth" w="sm" len="med"/>
          </a:ln>
        </p:spPr>
        <p:txBody>
          <a:bodyPr/>
          <a:lstStyle/>
          <a:p>
            <a:endParaRPr lang="zh-CN" altLang="en-US"/>
          </a:p>
        </p:txBody>
      </p:sp>
      <p:sp>
        <p:nvSpPr>
          <p:cNvPr id="17419" name="Line 17"/>
          <p:cNvSpPr>
            <a:spLocks noChangeShapeType="1"/>
          </p:cNvSpPr>
          <p:nvPr/>
        </p:nvSpPr>
        <p:spPr bwMode="auto">
          <a:xfrm>
            <a:off x="1922463" y="4935538"/>
            <a:ext cx="649287" cy="0"/>
          </a:xfrm>
          <a:prstGeom prst="line">
            <a:avLst/>
          </a:prstGeom>
          <a:noFill/>
          <a:ln w="6350">
            <a:solidFill>
              <a:srgbClr val="000000"/>
            </a:solidFill>
            <a:round/>
            <a:headEnd/>
            <a:tailEnd type="stealth" w="sm" len="med"/>
          </a:ln>
        </p:spPr>
        <p:txBody>
          <a:bodyPr/>
          <a:lstStyle/>
          <a:p>
            <a:endParaRPr lang="zh-CN" altLang="en-US"/>
          </a:p>
        </p:txBody>
      </p:sp>
      <p:sp>
        <p:nvSpPr>
          <p:cNvPr id="17420" name="Line 18"/>
          <p:cNvSpPr>
            <a:spLocks noChangeShapeType="1"/>
          </p:cNvSpPr>
          <p:nvPr/>
        </p:nvSpPr>
        <p:spPr bwMode="auto">
          <a:xfrm>
            <a:off x="571500" y="4575175"/>
            <a:ext cx="0" cy="669925"/>
          </a:xfrm>
          <a:prstGeom prst="line">
            <a:avLst/>
          </a:prstGeom>
          <a:noFill/>
          <a:ln w="9525">
            <a:solidFill>
              <a:srgbClr val="000000"/>
            </a:solidFill>
            <a:round/>
            <a:headEnd/>
            <a:tailEnd type="stealth" w="sm" len="med"/>
          </a:ln>
        </p:spPr>
        <p:txBody>
          <a:bodyPr/>
          <a:lstStyle/>
          <a:p>
            <a:endParaRPr lang="zh-CN" altLang="en-US"/>
          </a:p>
        </p:txBody>
      </p:sp>
      <p:graphicFrame>
        <p:nvGraphicFramePr>
          <p:cNvPr id="2" name="Object 1024"/>
          <p:cNvGraphicFramePr>
            <a:graphicFrameLocks noChangeAspect="1"/>
          </p:cNvGraphicFramePr>
          <p:nvPr/>
        </p:nvGraphicFramePr>
        <p:xfrm>
          <a:off x="1115616" y="2428304"/>
          <a:ext cx="5246688" cy="928688"/>
        </p:xfrm>
        <a:graphic>
          <a:graphicData uri="http://schemas.openxmlformats.org/presentationml/2006/ole">
            <p:oleObj spid="_x0000_s17413" name="公式" r:id="rId4" imgW="2539800" imgH="444240" progId="Equation.3">
              <p:embed/>
            </p:oleObj>
          </a:graphicData>
        </a:graphic>
      </p:graphicFrame>
      <p:graphicFrame>
        <p:nvGraphicFramePr>
          <p:cNvPr id="3" name="Object 1024"/>
          <p:cNvGraphicFramePr>
            <a:graphicFrameLocks noChangeAspect="1"/>
          </p:cNvGraphicFramePr>
          <p:nvPr/>
        </p:nvGraphicFramePr>
        <p:xfrm>
          <a:off x="1073125" y="3284984"/>
          <a:ext cx="5299075" cy="901700"/>
        </p:xfrm>
        <a:graphic>
          <a:graphicData uri="http://schemas.openxmlformats.org/presentationml/2006/ole">
            <p:oleObj spid="_x0000_s17414" name="公式" r:id="rId5" imgW="2565360" imgH="431640" progId="Equation.3">
              <p:embed/>
            </p:oleObj>
          </a:graphicData>
        </a:graphic>
      </p:graphicFrame>
      <p:sp>
        <p:nvSpPr>
          <p:cNvPr id="15" name="TextBox 14"/>
          <p:cNvSpPr txBox="1"/>
          <p:nvPr/>
        </p:nvSpPr>
        <p:spPr>
          <a:xfrm>
            <a:off x="816247" y="5549170"/>
            <a:ext cx="803425" cy="400110"/>
          </a:xfrm>
          <a:prstGeom prst="rect">
            <a:avLst/>
          </a:prstGeom>
          <a:noFill/>
        </p:spPr>
        <p:txBody>
          <a:bodyPr wrap="none" rtlCol="0">
            <a:spAutoFit/>
          </a:bodyPr>
          <a:lstStyle/>
          <a:p>
            <a:r>
              <a:rPr lang="en-US" altLang="zh-CN" sz="2000" dirty="0" smtClean="0"/>
              <a:t>j</a:t>
            </a:r>
            <a:r>
              <a:rPr lang="zh-CN" altLang="en-US" sz="2000" dirty="0" smtClean="0"/>
              <a:t>变化</a:t>
            </a:r>
            <a:endParaRPr lang="zh-CN" altLang="en-US" sz="2000" dirty="0"/>
          </a:p>
        </p:txBody>
      </p:sp>
      <p:sp>
        <p:nvSpPr>
          <p:cNvPr id="16" name="TextBox 15"/>
          <p:cNvSpPr txBox="1"/>
          <p:nvPr/>
        </p:nvSpPr>
        <p:spPr>
          <a:xfrm>
            <a:off x="2904479" y="5517232"/>
            <a:ext cx="788999" cy="400110"/>
          </a:xfrm>
          <a:prstGeom prst="rect">
            <a:avLst/>
          </a:prstGeom>
          <a:noFill/>
        </p:spPr>
        <p:txBody>
          <a:bodyPr wrap="none" rtlCol="0">
            <a:spAutoFit/>
          </a:bodyPr>
          <a:lstStyle/>
          <a:p>
            <a:r>
              <a:rPr lang="en-US" altLang="zh-CN" sz="2000" dirty="0" smtClean="0"/>
              <a:t>i</a:t>
            </a:r>
            <a:r>
              <a:rPr lang="zh-CN" altLang="en-US" sz="2000" dirty="0" smtClean="0"/>
              <a:t>变化</a:t>
            </a:r>
            <a:endParaRPr lang="zh-CN" altLang="en-US" sz="2000"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离散余弦变换的优点</a:t>
            </a:r>
            <a:endParaRPr lang="zh-CN" altLang="en-US" dirty="0"/>
          </a:p>
        </p:txBody>
      </p:sp>
      <p:sp>
        <p:nvSpPr>
          <p:cNvPr id="3" name="内容占位符 2"/>
          <p:cNvSpPr>
            <a:spLocks noGrp="1"/>
          </p:cNvSpPr>
          <p:nvPr>
            <p:ph idx="1"/>
          </p:nvPr>
        </p:nvSpPr>
        <p:spPr/>
        <p:txBody>
          <a:bodyPr/>
          <a:lstStyle/>
          <a:p>
            <a:r>
              <a:rPr lang="en-US" altLang="zh-CN" sz="2800" dirty="0" smtClean="0"/>
              <a:t>DCT</a:t>
            </a:r>
            <a:r>
              <a:rPr lang="zh-CN" altLang="en-US" sz="2800" dirty="0" smtClean="0"/>
              <a:t>方法研究较早，技术成熟，图像压缩实践证明</a:t>
            </a:r>
            <a:r>
              <a:rPr lang="en-US" altLang="zh-CN" sz="2800" dirty="0" smtClean="0"/>
              <a:t>DCT</a:t>
            </a:r>
            <a:r>
              <a:rPr lang="zh-CN" altLang="en-US" sz="2800" dirty="0" smtClean="0"/>
              <a:t>是许多图像的最佳变换</a:t>
            </a:r>
            <a:endParaRPr lang="en-US" altLang="zh-CN" sz="2800" dirty="0" smtClean="0"/>
          </a:p>
          <a:p>
            <a:pPr lvl="1"/>
            <a:r>
              <a:rPr lang="zh-CN" altLang="en-US" sz="2400" dirty="0" smtClean="0"/>
              <a:t>将</a:t>
            </a:r>
            <a:r>
              <a:rPr lang="en-US" altLang="zh-CN" sz="2400" dirty="0" smtClean="0"/>
              <a:t>8 × 8</a:t>
            </a:r>
            <a:r>
              <a:rPr lang="zh-CN" altLang="en-US" sz="2400" dirty="0" smtClean="0"/>
              <a:t>图像的空间表达是转换为频率域，只需要少量的数据点来表示图像</a:t>
            </a:r>
            <a:endParaRPr lang="en-US" altLang="zh-CN" sz="2400" dirty="0" smtClean="0"/>
          </a:p>
          <a:p>
            <a:r>
              <a:rPr lang="en-US" altLang="zh-CN" sz="2800" dirty="0" smtClean="0"/>
              <a:t>DCT</a:t>
            </a:r>
            <a:r>
              <a:rPr lang="zh-CN" altLang="en-US" sz="2800" dirty="0" smtClean="0"/>
              <a:t>算法的性能很好，可以进行高效的运算，在硬件和软件中都容易实现。它的快速算法已可由专用芯片来实现，因而被广泛采用</a:t>
            </a:r>
            <a:endParaRPr lang="zh-CN" altLang="en-US" sz="28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标题 1"/>
          <p:cNvSpPr>
            <a:spLocks noGrp="1"/>
          </p:cNvSpPr>
          <p:nvPr>
            <p:ph type="title"/>
          </p:nvPr>
        </p:nvSpPr>
        <p:spPr/>
        <p:txBody>
          <a:bodyPr/>
          <a:lstStyle/>
          <a:p>
            <a:r>
              <a:rPr lang="zh-CN" altLang="en-US" dirty="0" smtClean="0">
                <a:ea typeface="宋体" pitchFamily="2" charset="-122"/>
              </a:rPr>
              <a:t>量化</a:t>
            </a:r>
          </a:p>
        </p:txBody>
      </p:sp>
      <p:sp>
        <p:nvSpPr>
          <p:cNvPr id="103427" name="内容占位符 2"/>
          <p:cNvSpPr>
            <a:spLocks noGrp="1"/>
          </p:cNvSpPr>
          <p:nvPr>
            <p:ph idx="1"/>
          </p:nvPr>
        </p:nvSpPr>
        <p:spPr>
          <a:xfrm>
            <a:off x="467544" y="1124744"/>
            <a:ext cx="8496944" cy="5256584"/>
          </a:xfrm>
        </p:spPr>
        <p:txBody>
          <a:bodyPr/>
          <a:lstStyle/>
          <a:p>
            <a:r>
              <a:rPr lang="zh-CN" altLang="en-US" sz="2800" dirty="0" smtClean="0">
                <a:ea typeface="宋体" pitchFamily="2" charset="-122"/>
              </a:rPr>
              <a:t>量化是对经过</a:t>
            </a:r>
            <a:r>
              <a:rPr lang="en-US" altLang="zh-CN" sz="2800" dirty="0" smtClean="0">
                <a:ea typeface="宋体" pitchFamily="2" charset="-122"/>
              </a:rPr>
              <a:t>FDCT</a:t>
            </a:r>
            <a:r>
              <a:rPr lang="zh-CN" altLang="en-US" sz="2800" dirty="0" smtClean="0">
                <a:ea typeface="宋体" pitchFamily="2" charset="-122"/>
              </a:rPr>
              <a:t>变换后的频率系数进行量化，这是一个多到一映射的过程</a:t>
            </a:r>
            <a:endParaRPr lang="en-US" altLang="zh-CN" sz="2800" dirty="0" smtClean="0">
              <a:ea typeface="宋体" pitchFamily="2" charset="-122"/>
            </a:endParaRPr>
          </a:p>
          <a:p>
            <a:endParaRPr lang="en-US" altLang="zh-CN" sz="2800" dirty="0" smtClean="0">
              <a:ea typeface="宋体" pitchFamily="2" charset="-122"/>
            </a:endParaRPr>
          </a:p>
          <a:p>
            <a:pPr lvl="1"/>
            <a:endParaRPr lang="en-US" altLang="zh-CN" sz="2400" dirty="0" smtClean="0">
              <a:ea typeface="宋体" pitchFamily="2" charset="-122"/>
            </a:endParaRPr>
          </a:p>
          <a:p>
            <a:pPr lvl="1"/>
            <a:r>
              <a:rPr lang="en-US" altLang="zh-CN" sz="2400" dirty="0" smtClean="0">
                <a:ea typeface="宋体" pitchFamily="2" charset="-122"/>
              </a:rPr>
              <a:t>DCT</a:t>
            </a:r>
            <a:r>
              <a:rPr lang="zh-CN" altLang="en-US" sz="2400" dirty="0" smtClean="0">
                <a:ea typeface="宋体" pitchFamily="2" charset="-122"/>
              </a:rPr>
              <a:t>变换的作用是使空间域的能量重新分布，降低图像的相关性。</a:t>
            </a:r>
            <a:r>
              <a:rPr lang="en-US" altLang="zh-CN" sz="2400" dirty="0" smtClean="0">
                <a:ea typeface="宋体" pitchFamily="2" charset="-122"/>
              </a:rPr>
              <a:t>DCT</a:t>
            </a:r>
            <a:r>
              <a:rPr lang="zh-CN" altLang="en-US" sz="2400" dirty="0" smtClean="0">
                <a:ea typeface="宋体" pitchFamily="2" charset="-122"/>
              </a:rPr>
              <a:t>变换本身并不能达到数据压缩的作用</a:t>
            </a:r>
            <a:endParaRPr lang="en-US" altLang="zh-CN" sz="2400" dirty="0" smtClean="0">
              <a:ea typeface="宋体" pitchFamily="2" charset="-122"/>
            </a:endParaRPr>
          </a:p>
          <a:p>
            <a:pPr lvl="1"/>
            <a:r>
              <a:rPr lang="zh-CN" altLang="en-US" sz="2400" dirty="0" smtClean="0">
                <a:ea typeface="宋体" pitchFamily="2" charset="-122"/>
              </a:rPr>
              <a:t>量化实现压缩数据，在一定的主观保真的前提下，丢掉那些对视觉效果影响不大的信息</a:t>
            </a:r>
            <a:endParaRPr lang="en-US" altLang="zh-CN" sz="2400" dirty="0" smtClean="0">
              <a:ea typeface="宋体" pitchFamily="2" charset="-122"/>
            </a:endParaRPr>
          </a:p>
          <a:p>
            <a:r>
              <a:rPr lang="zh-CN" altLang="en-US" sz="2800" dirty="0" smtClean="0">
                <a:ea typeface="宋体" pitchFamily="2" charset="-122"/>
              </a:rPr>
              <a:t>量化目的</a:t>
            </a:r>
            <a:endParaRPr lang="en-US" altLang="zh-CN" sz="2800" dirty="0" smtClean="0">
              <a:ea typeface="宋体" pitchFamily="2" charset="-122"/>
            </a:endParaRPr>
          </a:p>
          <a:p>
            <a:pPr lvl="1"/>
            <a:r>
              <a:rPr lang="zh-CN" altLang="en-US" sz="2400" dirty="0" smtClean="0">
                <a:ea typeface="宋体" pitchFamily="2" charset="-122"/>
              </a:rPr>
              <a:t>减小非</a:t>
            </a:r>
            <a:r>
              <a:rPr lang="en-US" altLang="zh-CN" sz="2400" dirty="0" smtClean="0">
                <a:ea typeface="宋体" pitchFamily="2" charset="-122"/>
              </a:rPr>
              <a:t>0</a:t>
            </a:r>
            <a:r>
              <a:rPr lang="zh-CN" altLang="en-US" sz="2400" dirty="0" smtClean="0">
                <a:ea typeface="宋体" pitchFamily="2" charset="-122"/>
              </a:rPr>
              <a:t>系数的幅度</a:t>
            </a:r>
            <a:endParaRPr lang="en-US" altLang="zh-CN" sz="2400" dirty="0" smtClean="0">
              <a:ea typeface="宋体" pitchFamily="2" charset="-122"/>
            </a:endParaRPr>
          </a:p>
          <a:p>
            <a:pPr lvl="1"/>
            <a:r>
              <a:rPr lang="zh-CN" altLang="en-US" sz="2400" dirty="0" smtClean="0">
                <a:ea typeface="宋体" pitchFamily="2" charset="-122"/>
              </a:rPr>
              <a:t>增加</a:t>
            </a:r>
            <a:r>
              <a:rPr lang="en-US" altLang="zh-CN" sz="2400" dirty="0" smtClean="0">
                <a:ea typeface="宋体" pitchFamily="2" charset="-122"/>
              </a:rPr>
              <a:t>0</a:t>
            </a:r>
            <a:r>
              <a:rPr lang="zh-CN" altLang="en-US" sz="2400" dirty="0" smtClean="0">
                <a:ea typeface="宋体" pitchFamily="2" charset="-122"/>
              </a:rPr>
              <a:t>值系数的数目</a:t>
            </a:r>
            <a:endParaRPr lang="en-US" altLang="zh-CN" sz="2400" dirty="0" smtClean="0">
              <a:ea typeface="宋体" pitchFamily="2" charset="-122"/>
            </a:endParaRPr>
          </a:p>
        </p:txBody>
      </p:sp>
      <p:sp>
        <p:nvSpPr>
          <p:cNvPr id="10342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302083" name="Object 1024"/>
          <p:cNvGraphicFramePr>
            <a:graphicFrameLocks noChangeAspect="1"/>
          </p:cNvGraphicFramePr>
          <p:nvPr/>
        </p:nvGraphicFramePr>
        <p:xfrm>
          <a:off x="3556016" y="2054221"/>
          <a:ext cx="3230562" cy="874713"/>
        </p:xfrm>
        <a:graphic>
          <a:graphicData uri="http://schemas.openxmlformats.org/presentationml/2006/ole">
            <p:oleObj spid="_x0000_s302083" name="公式" r:id="rId3" imgW="1562040" imgH="419040" progId="Equation.3">
              <p:embed/>
            </p:oleObj>
          </a:graphicData>
        </a:graphic>
      </p:graphicFrame>
    </p:spTree>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lang="zh-CN" altLang="en-US" smtClean="0">
                <a:ea typeface="宋体" pitchFamily="2" charset="-122"/>
              </a:rPr>
              <a:t>量化</a:t>
            </a:r>
          </a:p>
        </p:txBody>
      </p:sp>
      <p:sp>
        <p:nvSpPr>
          <p:cNvPr id="104451"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04452" name="Rectangle 3"/>
          <p:cNvSpPr>
            <a:spLocks noGrp="1" noChangeArrowheads="1"/>
          </p:cNvSpPr>
          <p:nvPr>
            <p:ph idx="1"/>
          </p:nvPr>
        </p:nvSpPr>
        <p:spPr bwMode="auto">
          <a:xfrm>
            <a:off x="1066800" y="1040766"/>
            <a:ext cx="7620000" cy="5484578"/>
          </a:xfrm>
        </p:spPr>
        <p:txBody>
          <a:bodyPr anchor="ctr">
            <a:spAutoFit/>
          </a:bodyPr>
          <a:lstStyle/>
          <a:p>
            <a:r>
              <a:rPr lang="zh-CN" altLang="en-US" sz="2400" dirty="0" smtClean="0">
                <a:ea typeface="宋体" pitchFamily="2" charset="-122"/>
              </a:rPr>
              <a:t>对于有损压缩算法，</a:t>
            </a:r>
            <a:r>
              <a:rPr lang="en-US" altLang="zh-CN" sz="2400" dirty="0" smtClean="0">
                <a:ea typeface="宋体" pitchFamily="2" charset="-122"/>
              </a:rPr>
              <a:t>JPEG</a:t>
            </a:r>
            <a:r>
              <a:rPr lang="zh-CN" altLang="en-US" sz="2400" dirty="0" smtClean="0">
                <a:ea typeface="宋体" pitchFamily="2" charset="-122"/>
              </a:rPr>
              <a:t>算法使用下图所示的均匀量化器进行量化</a:t>
            </a:r>
            <a:endParaRPr lang="en-US" altLang="zh-CN" sz="2400" dirty="0" smtClean="0">
              <a:ea typeface="宋体" pitchFamily="2" charset="-122"/>
            </a:endParaRPr>
          </a:p>
          <a:p>
            <a:r>
              <a:rPr lang="zh-CN" altLang="en-US" sz="2400" dirty="0" smtClean="0">
                <a:ea typeface="宋体" pitchFamily="2" charset="-122"/>
              </a:rPr>
              <a:t>量化步距是量化表的元素，它由系数所在的位置和每种颜色分量的色调值来确定。因为人眼对亮度信号比对色差信号更敏感，因此使用了两种量化表。</a:t>
            </a:r>
          </a:p>
          <a:p>
            <a:r>
              <a:rPr lang="zh-CN" altLang="en-US" sz="2400" dirty="0" smtClean="0">
                <a:ea typeface="宋体" pitchFamily="2" charset="-122"/>
              </a:rPr>
              <a:t>由于人眼对低频分量的图像比对高频分量的图像更敏感，因此图中左上角的量化步距要比右下角的量化步距小</a:t>
            </a:r>
            <a:endParaRPr lang="en-US" altLang="zh-CN" sz="2400" dirty="0" smtClean="0">
              <a:ea typeface="宋体" pitchFamily="2" charset="-122"/>
            </a:endParaRPr>
          </a:p>
          <a:p>
            <a:r>
              <a:rPr lang="zh-CN" altLang="en-US" sz="2400" dirty="0" smtClean="0">
                <a:ea typeface="宋体" pitchFamily="2" charset="-122"/>
              </a:rPr>
              <a:t>表中的数值对</a:t>
            </a:r>
            <a:r>
              <a:rPr lang="en-US" altLang="zh-CN" sz="2400" dirty="0" smtClean="0">
                <a:ea typeface="宋体" pitchFamily="2" charset="-122"/>
              </a:rPr>
              <a:t>CCIR 601</a:t>
            </a:r>
            <a:r>
              <a:rPr lang="zh-CN" altLang="en-US" sz="2400" dirty="0" smtClean="0">
                <a:ea typeface="宋体" pitchFamily="2" charset="-122"/>
              </a:rPr>
              <a:t>标准（国际无线电咨询委员会</a:t>
            </a:r>
            <a:r>
              <a:rPr lang="en-US" altLang="zh-CN" sz="2400" dirty="0" smtClean="0">
                <a:ea typeface="宋体" pitchFamily="2" charset="-122"/>
              </a:rPr>
              <a:t>CCIR[International Radio Consultative Committee]</a:t>
            </a:r>
            <a:r>
              <a:rPr lang="zh-CN" altLang="en-US" sz="2400" dirty="0" smtClean="0">
                <a:ea typeface="宋体" pitchFamily="2" charset="-122"/>
              </a:rPr>
              <a:t>在</a:t>
            </a:r>
            <a:r>
              <a:rPr lang="en-US" altLang="zh-CN" sz="2400" dirty="0" smtClean="0">
                <a:ea typeface="宋体" pitchFamily="2" charset="-122"/>
              </a:rPr>
              <a:t>20</a:t>
            </a:r>
            <a:r>
              <a:rPr lang="zh-CN" altLang="en-US" sz="2400" dirty="0" smtClean="0">
                <a:ea typeface="宋体" pitchFamily="2" charset="-122"/>
              </a:rPr>
              <a:t>世纪</a:t>
            </a:r>
            <a:r>
              <a:rPr lang="en-US" altLang="zh-CN" sz="2400" dirty="0" smtClean="0">
                <a:ea typeface="宋体" pitchFamily="2" charset="-122"/>
              </a:rPr>
              <a:t>80</a:t>
            </a:r>
            <a:r>
              <a:rPr lang="zh-CN" altLang="en-US" sz="2400" dirty="0" smtClean="0">
                <a:ea typeface="宋体" pitchFamily="2" charset="-122"/>
              </a:rPr>
              <a:t>年代初制定的彩色电视图像数字化标准）电视图像已经是最佳的。如果不使用这两种表，用户也可以用自己的量化表替换它们</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标题 1"/>
          <p:cNvSpPr>
            <a:spLocks noGrp="1"/>
          </p:cNvSpPr>
          <p:nvPr>
            <p:ph type="title"/>
          </p:nvPr>
        </p:nvSpPr>
        <p:spPr/>
        <p:txBody>
          <a:bodyPr/>
          <a:lstStyle/>
          <a:p>
            <a:endParaRPr lang="zh-CN" altLang="en-US" smtClean="0">
              <a:ea typeface="宋体" pitchFamily="2" charset="-122"/>
            </a:endParaRPr>
          </a:p>
        </p:txBody>
      </p:sp>
      <p:sp>
        <p:nvSpPr>
          <p:cNvPr id="10547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 name="Picture 8"/>
          <p:cNvPicPr>
            <a:picLocks noChangeAspect="1" noChangeArrowheads="1"/>
          </p:cNvPicPr>
          <p:nvPr/>
        </p:nvPicPr>
        <p:blipFill>
          <a:blip r:embed="rId2" cstate="print"/>
          <a:srcRect b="17041"/>
          <a:stretch>
            <a:fillRect/>
          </a:stretch>
        </p:blipFill>
        <p:spPr bwMode="auto">
          <a:xfrm>
            <a:off x="3059496" y="136029"/>
            <a:ext cx="2512630" cy="2428875"/>
          </a:xfrm>
          <a:prstGeom prst="rect">
            <a:avLst/>
          </a:prstGeom>
          <a:noFill/>
          <a:ln w="9525">
            <a:noFill/>
            <a:miter lim="800000"/>
            <a:headEnd/>
            <a:tailEnd/>
          </a:ln>
        </p:spPr>
      </p:pic>
      <p:pic>
        <p:nvPicPr>
          <p:cNvPr id="6" name="Picture 944"/>
          <p:cNvPicPr>
            <a:picLocks noChangeAspect="1" noChangeArrowheads="1"/>
          </p:cNvPicPr>
          <p:nvPr/>
        </p:nvPicPr>
        <p:blipFill>
          <a:blip r:embed="rId3" cstate="print"/>
          <a:srcRect t="8571"/>
          <a:stretch>
            <a:fillRect/>
          </a:stretch>
        </p:blipFill>
        <p:spPr bwMode="auto">
          <a:xfrm>
            <a:off x="798513" y="2928938"/>
            <a:ext cx="7415212" cy="3048000"/>
          </a:xfrm>
          <a:prstGeom prst="rect">
            <a:avLst/>
          </a:prstGeom>
          <a:noFill/>
          <a:ln w="9525">
            <a:noFill/>
            <a:miter lim="800000"/>
            <a:headEnd/>
            <a:tailEnd/>
          </a:ln>
        </p:spPr>
      </p:pic>
      <p:sp>
        <p:nvSpPr>
          <p:cNvPr id="7" name="TextBox 6"/>
          <p:cNvSpPr txBox="1">
            <a:spLocks noChangeArrowheads="1"/>
          </p:cNvSpPr>
          <p:nvPr/>
        </p:nvSpPr>
        <p:spPr bwMode="auto">
          <a:xfrm>
            <a:off x="3714750" y="2596902"/>
            <a:ext cx="1571625" cy="400050"/>
          </a:xfrm>
          <a:prstGeom prst="rect">
            <a:avLst/>
          </a:prstGeom>
          <a:noFill/>
          <a:ln w="9525">
            <a:noFill/>
            <a:miter lim="800000"/>
            <a:headEnd/>
            <a:tailEnd/>
          </a:ln>
        </p:spPr>
        <p:txBody>
          <a:bodyPr>
            <a:spAutoFit/>
          </a:bodyPr>
          <a:lstStyle/>
          <a:p>
            <a:r>
              <a:rPr lang="zh-CN" altLang="en-US" sz="2000" dirty="0"/>
              <a:t>均匀量化器</a:t>
            </a:r>
          </a:p>
        </p:txBody>
      </p:sp>
      <p:sp>
        <p:nvSpPr>
          <p:cNvPr id="8" name="TextBox 7"/>
          <p:cNvSpPr txBox="1">
            <a:spLocks noChangeArrowheads="1"/>
          </p:cNvSpPr>
          <p:nvPr/>
        </p:nvSpPr>
        <p:spPr bwMode="auto">
          <a:xfrm>
            <a:off x="5715000" y="5886450"/>
            <a:ext cx="1571625" cy="400110"/>
          </a:xfrm>
          <a:prstGeom prst="rect">
            <a:avLst/>
          </a:prstGeom>
          <a:noFill/>
          <a:ln w="9525">
            <a:noFill/>
            <a:miter lim="800000"/>
            <a:headEnd/>
            <a:tailEnd/>
          </a:ln>
        </p:spPr>
        <p:txBody>
          <a:bodyPr>
            <a:spAutoFit/>
          </a:bodyPr>
          <a:lstStyle/>
          <a:p>
            <a:r>
              <a:rPr lang="zh-CN" altLang="en-US" sz="2000" dirty="0" smtClean="0"/>
              <a:t>亮度量化表</a:t>
            </a:r>
            <a:endParaRPr lang="zh-CN" altLang="en-US" sz="2000" dirty="0"/>
          </a:p>
        </p:txBody>
      </p:sp>
      <p:sp>
        <p:nvSpPr>
          <p:cNvPr id="9" name="TextBox 8"/>
          <p:cNvSpPr txBox="1">
            <a:spLocks noChangeArrowheads="1"/>
          </p:cNvSpPr>
          <p:nvPr/>
        </p:nvSpPr>
        <p:spPr bwMode="auto">
          <a:xfrm>
            <a:off x="1714500" y="5957888"/>
            <a:ext cx="1571625" cy="400110"/>
          </a:xfrm>
          <a:prstGeom prst="rect">
            <a:avLst/>
          </a:prstGeom>
          <a:noFill/>
          <a:ln w="9525">
            <a:noFill/>
            <a:miter lim="800000"/>
            <a:headEnd/>
            <a:tailEnd/>
          </a:ln>
        </p:spPr>
        <p:txBody>
          <a:bodyPr>
            <a:spAutoFit/>
          </a:bodyPr>
          <a:lstStyle/>
          <a:p>
            <a:r>
              <a:rPr lang="zh-CN" altLang="en-US" sz="2000" dirty="0" smtClean="0"/>
              <a:t>色差量化表</a:t>
            </a:r>
            <a:endParaRPr lang="zh-CN" altLang="en-US" sz="2000" dirty="0"/>
          </a:p>
        </p:txBody>
      </p:sp>
      <p:sp>
        <p:nvSpPr>
          <p:cNvPr id="10" name="TextBox 9"/>
          <p:cNvSpPr txBox="1">
            <a:spLocks noChangeArrowheads="1"/>
          </p:cNvSpPr>
          <p:nvPr/>
        </p:nvSpPr>
        <p:spPr bwMode="auto">
          <a:xfrm>
            <a:off x="5929313" y="1857375"/>
            <a:ext cx="2969083" cy="830997"/>
          </a:xfrm>
          <a:prstGeom prst="rect">
            <a:avLst/>
          </a:prstGeom>
          <a:noFill/>
          <a:ln w="9525">
            <a:noFill/>
            <a:miter lim="800000"/>
            <a:headEnd/>
            <a:tailEnd/>
          </a:ln>
        </p:spPr>
        <p:txBody>
          <a:bodyPr wrap="none">
            <a:spAutoFit/>
          </a:bodyPr>
          <a:lstStyle/>
          <a:p>
            <a:r>
              <a:rPr lang="zh-CN" altLang="en-US" dirty="0"/>
              <a:t>哪个是</a:t>
            </a:r>
            <a:r>
              <a:rPr lang="zh-CN" altLang="en-US" dirty="0" smtClean="0"/>
              <a:t>色差量化表？</a:t>
            </a:r>
            <a:endParaRPr lang="en-US" altLang="zh-CN" dirty="0"/>
          </a:p>
          <a:p>
            <a:r>
              <a:rPr lang="zh-CN" altLang="en-US" dirty="0"/>
              <a:t>哪个</a:t>
            </a:r>
            <a:r>
              <a:rPr lang="zh-CN" altLang="en-US" dirty="0" smtClean="0"/>
              <a:t>是亮度量化</a:t>
            </a:r>
            <a:r>
              <a:rPr lang="zh-CN" altLang="en-US" dirty="0"/>
              <a:t>表</a:t>
            </a:r>
            <a:r>
              <a:rPr lang="zh-CN" altLang="en-US" dirty="0" smtClean="0"/>
              <a:t>？</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blinds(horizontal)">
                                      <p:cBhvr>
                                        <p:cTn id="28"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18637</TotalTime>
  <Words>26627</Words>
  <Application>Microsoft Office PowerPoint</Application>
  <PresentationFormat>全屏显示(4:3)</PresentationFormat>
  <Paragraphs>2652</Paragraphs>
  <Slides>251</Slides>
  <Notes>34</Notes>
  <HiddenSlides>0</HiddenSlides>
  <MMClips>0</MMClips>
  <ScaleCrop>false</ScaleCrop>
  <HeadingPairs>
    <vt:vector size="6" baseType="variant">
      <vt:variant>
        <vt:lpstr>主题</vt:lpstr>
      </vt:variant>
      <vt:variant>
        <vt:i4>1</vt:i4>
      </vt:variant>
      <vt:variant>
        <vt:lpstr>嵌入 OLE 服务器</vt:lpstr>
      </vt:variant>
      <vt:variant>
        <vt:i4>7</vt:i4>
      </vt:variant>
      <vt:variant>
        <vt:lpstr>幻灯片标题</vt:lpstr>
      </vt:variant>
      <vt:variant>
        <vt:i4>251</vt:i4>
      </vt:variant>
    </vt:vector>
  </HeadingPairs>
  <TitlesOfParts>
    <vt:vector size="259" baseType="lpstr">
      <vt:lpstr>234TGp_report_light_v2</vt:lpstr>
      <vt:lpstr>Image</vt:lpstr>
      <vt:lpstr>Document</vt:lpstr>
      <vt:lpstr>公式</vt:lpstr>
      <vt:lpstr>Microsoft Office Visio 绘图</vt:lpstr>
      <vt:lpstr>图片</vt:lpstr>
      <vt:lpstr>Visio</vt:lpstr>
      <vt:lpstr>Picture</vt:lpstr>
      <vt:lpstr>多媒体数据压缩技术  </vt:lpstr>
      <vt:lpstr>学习内容</vt:lpstr>
      <vt:lpstr>什么是数据压缩</vt:lpstr>
      <vt:lpstr>压缩的必要性</vt:lpstr>
      <vt:lpstr>1分钟数字音频信号需要的存储空间</vt:lpstr>
      <vt:lpstr>1分钟数字视频信号需要的存储空间</vt:lpstr>
      <vt:lpstr>压缩的必要性</vt:lpstr>
      <vt:lpstr>数据压缩的好处</vt:lpstr>
      <vt:lpstr>数据压缩技术的性能指标</vt:lpstr>
      <vt:lpstr>压缩比</vt:lpstr>
      <vt:lpstr>图像质量</vt:lpstr>
      <vt:lpstr>压缩和解压的速度</vt:lpstr>
      <vt:lpstr>软硬件系统</vt:lpstr>
      <vt:lpstr>图像压缩</vt:lpstr>
      <vt:lpstr>压缩的可能性（1）</vt:lpstr>
      <vt:lpstr>压缩的可能性（2）</vt:lpstr>
      <vt:lpstr>数据压缩方法的分类—编解码后是否一致</vt:lpstr>
      <vt:lpstr>数据压缩方法的分类—压缩原理（1）</vt:lpstr>
      <vt:lpstr>数据压缩方法的分类—压缩原理（2）</vt:lpstr>
      <vt:lpstr>量化</vt:lpstr>
      <vt:lpstr>量化器函数</vt:lpstr>
      <vt:lpstr>信息量</vt:lpstr>
      <vt:lpstr>信息熵</vt:lpstr>
      <vt:lpstr>平均码长</vt:lpstr>
      <vt:lpstr>冗余度、编码效率与压缩比</vt:lpstr>
      <vt:lpstr>信息熵编码</vt:lpstr>
      <vt:lpstr>霍夫曼编码的步骤</vt:lpstr>
      <vt:lpstr>霍夫曼编码举例1</vt:lpstr>
      <vt:lpstr>编码步骤</vt:lpstr>
      <vt:lpstr>画图</vt:lpstr>
      <vt:lpstr>计算结果</vt:lpstr>
      <vt:lpstr>计算结果</vt:lpstr>
      <vt:lpstr>霍夫曼编码总结</vt:lpstr>
      <vt:lpstr>霍夫曼编码举例2</vt:lpstr>
      <vt:lpstr>计算结果</vt:lpstr>
      <vt:lpstr>香农-范诺编码</vt:lpstr>
      <vt:lpstr>香农-范诺编码举例</vt:lpstr>
      <vt:lpstr>结果</vt:lpstr>
      <vt:lpstr>行程长度编码（RLE）</vt:lpstr>
      <vt:lpstr>行程长度编码应用范围</vt:lpstr>
      <vt:lpstr>行程长度编码举例</vt:lpstr>
      <vt:lpstr>行程长度编码总结</vt:lpstr>
      <vt:lpstr>莫尔斯码</vt:lpstr>
      <vt:lpstr>算术编码</vt:lpstr>
      <vt:lpstr>算术编码步骤</vt:lpstr>
      <vt:lpstr>算术编码举例（1）</vt:lpstr>
      <vt:lpstr>算术编码举例（2）</vt:lpstr>
      <vt:lpstr>算术编码举例（3）</vt:lpstr>
      <vt:lpstr>编码过程</vt:lpstr>
      <vt:lpstr>算术编码总结</vt:lpstr>
      <vt:lpstr>自适应算术编码举例</vt:lpstr>
      <vt:lpstr>词典编码</vt:lpstr>
      <vt:lpstr>第一类词典编码</vt:lpstr>
      <vt:lpstr>第二类词典编码</vt:lpstr>
      <vt:lpstr>第二类方法示意图</vt:lpstr>
      <vt:lpstr>词典编码参考文献和相关网站</vt:lpstr>
      <vt:lpstr>预测编码</vt:lpstr>
      <vt:lpstr>差值编码原理图</vt:lpstr>
      <vt:lpstr>输入与输出结果的计算</vt:lpstr>
      <vt:lpstr>改进后的差值编码原理图</vt:lpstr>
      <vt:lpstr>输入与输出结果的计算</vt:lpstr>
      <vt:lpstr>多维预测编码</vt:lpstr>
      <vt:lpstr>预测编码特点</vt:lpstr>
      <vt:lpstr>变换编码</vt:lpstr>
      <vt:lpstr>变换编码举例（1）</vt:lpstr>
      <vt:lpstr>变换编码举例（2）</vt:lpstr>
      <vt:lpstr>正交变换的矩阵表示</vt:lpstr>
      <vt:lpstr>正交变换的作用及思路</vt:lpstr>
      <vt:lpstr>图像变换编解码示意图</vt:lpstr>
      <vt:lpstr>子图像的大小</vt:lpstr>
      <vt:lpstr>正交变换的类型</vt:lpstr>
      <vt:lpstr>样本的选择</vt:lpstr>
      <vt:lpstr>区域选择</vt:lpstr>
      <vt:lpstr>量化器的设计（1）</vt:lpstr>
      <vt:lpstr>量化器的设计（2）</vt:lpstr>
      <vt:lpstr>混合编码</vt:lpstr>
      <vt:lpstr>混合编码器的结构图</vt:lpstr>
      <vt:lpstr>混合编码器的结构</vt:lpstr>
      <vt:lpstr>静态图像压缩标准—JPEG（1）</vt:lpstr>
      <vt:lpstr>静态图像压缩标准—JPEG（2）</vt:lpstr>
      <vt:lpstr>静态图像压缩标准—JPEG（3）</vt:lpstr>
      <vt:lpstr>静态图像压缩标准—JPEG（4）</vt:lpstr>
      <vt:lpstr>JPEG专家组的两种基本的压缩算法</vt:lpstr>
      <vt:lpstr>JPEG的压缩比</vt:lpstr>
      <vt:lpstr>JPEG编码步骤</vt:lpstr>
      <vt:lpstr>有损压缩编码步骤</vt:lpstr>
      <vt:lpstr>幻灯片 87</vt:lpstr>
      <vt:lpstr>离散余弦变换（1）</vt:lpstr>
      <vt:lpstr>离散余弦变换（2）</vt:lpstr>
      <vt:lpstr>不同DCT系数所代表的频率分量</vt:lpstr>
      <vt:lpstr>f矩阵与AC系数的对应关系</vt:lpstr>
      <vt:lpstr>离散余弦变换的计算公式</vt:lpstr>
      <vt:lpstr>离散余弦变换举例</vt:lpstr>
      <vt:lpstr>F数组元素计算举例</vt:lpstr>
      <vt:lpstr>离散余弦变换另一种形式</vt:lpstr>
      <vt:lpstr>离散余弦变换的优点</vt:lpstr>
      <vt:lpstr>量化</vt:lpstr>
      <vt:lpstr>量化</vt:lpstr>
      <vt:lpstr>幻灯片 99</vt:lpstr>
      <vt:lpstr>量化</vt:lpstr>
      <vt:lpstr>逆量化与逆DCT</vt:lpstr>
      <vt:lpstr>DCT 变换在量化后对图像带来的失真</vt:lpstr>
      <vt:lpstr>Z字形编码</vt:lpstr>
      <vt:lpstr>直流系数的编码</vt:lpstr>
      <vt:lpstr>交流系数的编码</vt:lpstr>
      <vt:lpstr>熵编码</vt:lpstr>
      <vt:lpstr>DC系数的熵编码过程</vt:lpstr>
      <vt:lpstr>DC系数差值的哈夫曼编码表</vt:lpstr>
      <vt:lpstr>AC系数的熵编码过程</vt:lpstr>
      <vt:lpstr>AC系数及其分类</vt:lpstr>
      <vt:lpstr>AC系数的哈夫曼编码表</vt:lpstr>
      <vt:lpstr>幻灯片 112</vt:lpstr>
      <vt:lpstr>熵编码举例</vt:lpstr>
      <vt:lpstr>熵编码举例</vt:lpstr>
      <vt:lpstr>组成位数据流</vt:lpstr>
      <vt:lpstr>完整的编码过程</vt:lpstr>
      <vt:lpstr>习题</vt:lpstr>
      <vt:lpstr>典型JPEG文件——JFIF文件格式</vt:lpstr>
      <vt:lpstr>JPEG文件特点及组成</vt:lpstr>
      <vt:lpstr>MCU(最小编码单元)</vt:lpstr>
      <vt:lpstr>MCU(最小编码单元)</vt:lpstr>
      <vt:lpstr>JPEG文件的颜色空间</vt:lpstr>
      <vt:lpstr>JPEG的图像标记</vt:lpstr>
      <vt:lpstr>JPEG的图像标记</vt:lpstr>
      <vt:lpstr>图片识别信息APP0实例</vt:lpstr>
      <vt:lpstr>JPEG的图像标记</vt:lpstr>
      <vt:lpstr>DQT量化表实例</vt:lpstr>
      <vt:lpstr>DQT量化表实例</vt:lpstr>
      <vt:lpstr>JPEG的图像标记</vt:lpstr>
      <vt:lpstr>图像信息SOF实例</vt:lpstr>
      <vt:lpstr>MCU的结构</vt:lpstr>
      <vt:lpstr>MCU内部数据单元的结构</vt:lpstr>
      <vt:lpstr>MCU的结构举例</vt:lpstr>
      <vt:lpstr>JPEG的图像标记</vt:lpstr>
      <vt:lpstr>DHT哈夫曼表实例</vt:lpstr>
      <vt:lpstr>亮度分量的DC表—第一个DHT</vt:lpstr>
      <vt:lpstr>DC哈夫曼表的建立举例</vt:lpstr>
      <vt:lpstr>JPEG的图像标记</vt:lpstr>
      <vt:lpstr>JPEG的图像标记</vt:lpstr>
      <vt:lpstr>SOS扫描开始实例</vt:lpstr>
      <vt:lpstr>JPEG的图像标记</vt:lpstr>
      <vt:lpstr>JFIF格式的JPEG文件的一般顺序</vt:lpstr>
      <vt:lpstr>数据解码过程</vt:lpstr>
      <vt:lpstr>JPEG压缩数据的译码表</vt:lpstr>
      <vt:lpstr>数据解码举例</vt:lpstr>
      <vt:lpstr>JPEG2000</vt:lpstr>
      <vt:lpstr>JPEG2000组成</vt:lpstr>
      <vt:lpstr>JPEG2000的优点（1）</vt:lpstr>
      <vt:lpstr>JPEG2000的优点（2）</vt:lpstr>
      <vt:lpstr>幻灯片 150</vt:lpstr>
      <vt:lpstr>视频压缩的基本概念（1）</vt:lpstr>
      <vt:lpstr>视频压缩的基本概念（2）</vt:lpstr>
      <vt:lpstr>视频压缩的基本概念（3）</vt:lpstr>
      <vt:lpstr>运动图像的压缩依据</vt:lpstr>
      <vt:lpstr>MPEG标准概述</vt:lpstr>
      <vt:lpstr>开发和正在开发的MPEG标准</vt:lpstr>
      <vt:lpstr>MPEG-1概述</vt:lpstr>
      <vt:lpstr>MPEG-1组成</vt:lpstr>
      <vt:lpstr>MPEG-1译码器方框图</vt:lpstr>
      <vt:lpstr>运动图像压缩的基本方法</vt:lpstr>
      <vt:lpstr>视频的结构</vt:lpstr>
      <vt:lpstr>幻灯片 162</vt:lpstr>
      <vt:lpstr>幻灯片 163</vt:lpstr>
      <vt:lpstr>运动图像分类及排序（1）</vt:lpstr>
      <vt:lpstr>运动图像分类及排序（2）</vt:lpstr>
      <vt:lpstr>运动图像分类及排序（3）</vt:lpstr>
      <vt:lpstr>运动图像分类及排序（4）</vt:lpstr>
      <vt:lpstr>帧内图像I的压缩编码（1）</vt:lpstr>
      <vt:lpstr>帧内图像I的压缩编码（2）</vt:lpstr>
      <vt:lpstr>幻灯片 170</vt:lpstr>
      <vt:lpstr>对P和B帧的压缩编码</vt:lpstr>
      <vt:lpstr>运动估计的分类</vt:lpstr>
      <vt:lpstr>幻灯片 173</vt:lpstr>
      <vt:lpstr>幻灯片 174</vt:lpstr>
      <vt:lpstr>幻灯片 175</vt:lpstr>
      <vt:lpstr>运动矢量的概念</vt:lpstr>
      <vt:lpstr>块匹配法</vt:lpstr>
      <vt:lpstr>预测图像P的压缩编码算法</vt:lpstr>
      <vt:lpstr>块匹配的讨论</vt:lpstr>
      <vt:lpstr>预测图像B的压缩编码算法</vt:lpstr>
      <vt:lpstr>MPEG解码过程</vt:lpstr>
      <vt:lpstr>MPEG-1的应用领域</vt:lpstr>
      <vt:lpstr>MPEG-2标准</vt:lpstr>
      <vt:lpstr>MPEG-2组成（1）</vt:lpstr>
      <vt:lpstr>MPEG-2组成（2）</vt:lpstr>
      <vt:lpstr>MPEG-2的按帧编码和按场编码</vt:lpstr>
      <vt:lpstr>MPEG-2的类（profile）与级（level）</vt:lpstr>
      <vt:lpstr>级（level）的划分</vt:lpstr>
      <vt:lpstr>MPEG-2中6类4级的划分及其组合</vt:lpstr>
      <vt:lpstr>MPEG-2中6类4级的划分及其组合</vt:lpstr>
      <vt:lpstr>MPEG-2的分级扩展编码</vt:lpstr>
      <vt:lpstr>系统复用</vt:lpstr>
      <vt:lpstr>数字信号的复接与分接</vt:lpstr>
      <vt:lpstr>视频基本码流结构</vt:lpstr>
      <vt:lpstr>视频基本码流结构</vt:lpstr>
      <vt:lpstr>MPEG-2的系统层语法</vt:lpstr>
      <vt:lpstr>TS码流的优点（1）</vt:lpstr>
      <vt:lpstr>TS码流的优点（2）</vt:lpstr>
      <vt:lpstr>TS包的结构</vt:lpstr>
      <vt:lpstr>节目特定信息PSI</vt:lpstr>
      <vt:lpstr>PSI的种类</vt:lpstr>
      <vt:lpstr>PSI和TS流的关系</vt:lpstr>
      <vt:lpstr>利用PSI找特定节目码流举例</vt:lpstr>
      <vt:lpstr>业务信息SI的建立背景</vt:lpstr>
      <vt:lpstr>业务信息SI</vt:lpstr>
      <vt:lpstr>业务描述表（SDT）</vt:lpstr>
      <vt:lpstr>事件信息表（EIT）</vt:lpstr>
      <vt:lpstr>业务信息（SI）的插入</vt:lpstr>
      <vt:lpstr>电子节目指南EPG</vt:lpstr>
      <vt:lpstr>多路节目的双层复用系统</vt:lpstr>
      <vt:lpstr>多路节目的双层复用系统框图</vt:lpstr>
      <vt:lpstr>多路复用要注意的问题</vt:lpstr>
      <vt:lpstr>多路复用中的SI（业务信息）一致性</vt:lpstr>
      <vt:lpstr>MPEG-2的数据增值业务</vt:lpstr>
      <vt:lpstr>MPEG-2的应用领域</vt:lpstr>
      <vt:lpstr>MPEG-1与MPEG-2的对比</vt:lpstr>
      <vt:lpstr>MPEG-4（1）</vt:lpstr>
      <vt:lpstr>MPEG-4（2）</vt:lpstr>
      <vt:lpstr>MPEG-4（3）</vt:lpstr>
      <vt:lpstr>MPEG-4的优点</vt:lpstr>
      <vt:lpstr>MPEG-4的优点</vt:lpstr>
      <vt:lpstr>MPEG-4的优点</vt:lpstr>
      <vt:lpstr>MPEG-4系统</vt:lpstr>
      <vt:lpstr>MPEG-4视频</vt:lpstr>
      <vt:lpstr>MPEG-4的基于视觉内容的交互功能</vt:lpstr>
      <vt:lpstr>MPEG-4的视频编码（1）</vt:lpstr>
      <vt:lpstr>MPEG-4的视频编码（2）</vt:lpstr>
      <vt:lpstr>MPEG-4的音频</vt:lpstr>
      <vt:lpstr>MPEG-4的应用领域</vt:lpstr>
      <vt:lpstr>MPEG-7标准</vt:lpstr>
      <vt:lpstr>MPEG-7的处理范围</vt:lpstr>
      <vt:lpstr>MPEG-7的应用领域</vt:lpstr>
      <vt:lpstr>MPEG-21的目标</vt:lpstr>
      <vt:lpstr>MPEG-21的主要内容（1）</vt:lpstr>
      <vt:lpstr>MPEG-21的主要内容（2）</vt:lpstr>
      <vt:lpstr>MPEG-21的用户需求</vt:lpstr>
      <vt:lpstr>H.261标准</vt:lpstr>
      <vt:lpstr>MPEG-1与H.261标准视频图像输入格式参数比较</vt:lpstr>
      <vt:lpstr>H.261码流数据结构</vt:lpstr>
      <vt:lpstr>H.261解决的问题</vt:lpstr>
      <vt:lpstr>H.261与MPEG-1的对比</vt:lpstr>
      <vt:lpstr>H.263标准</vt:lpstr>
      <vt:lpstr>H.261与H.263的图像格式</vt:lpstr>
      <vt:lpstr>H.264 MPEG-4 part10/AVC</vt:lpstr>
      <vt:lpstr>相同图像质量不同标准的比特率对比</vt:lpstr>
      <vt:lpstr>H.264的类别与等级</vt:lpstr>
      <vt:lpstr>H.264的效率（1）</vt:lpstr>
      <vt:lpstr>H.264的效率（2）</vt:lpstr>
      <vt:lpstr>H.264分层设计</vt:lpstr>
      <vt:lpstr>高精度、多模式运动估计</vt:lpstr>
      <vt:lpstr>4×4块的整数变换</vt:lpstr>
    </vt:vector>
  </TitlesOfParts>
  <Company>SS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Liuxin</cp:lastModifiedBy>
  <cp:revision>1403</cp:revision>
  <dcterms:created xsi:type="dcterms:W3CDTF">2007-11-04T08:07:40Z</dcterms:created>
  <dcterms:modified xsi:type="dcterms:W3CDTF">2012-12-26T13:07:51Z</dcterms:modified>
</cp:coreProperties>
</file>